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88" r:id="rId2"/>
    <p:sldId id="289" r:id="rId3"/>
    <p:sldId id="290" r:id="rId4"/>
    <p:sldId id="266" r:id="rId5"/>
    <p:sldId id="291" r:id="rId6"/>
    <p:sldId id="267" r:id="rId7"/>
    <p:sldId id="268" r:id="rId8"/>
    <p:sldId id="269" r:id="rId9"/>
    <p:sldId id="271" r:id="rId10"/>
    <p:sldId id="272" r:id="rId11"/>
    <p:sldId id="273" r:id="rId12"/>
    <p:sldId id="274" r:id="rId13"/>
    <p:sldId id="284" r:id="rId14"/>
    <p:sldId id="275" r:id="rId15"/>
    <p:sldId id="276" r:id="rId16"/>
    <p:sldId id="277" r:id="rId17"/>
    <p:sldId id="285" r:id="rId18"/>
  </p:sldIdLst>
  <p:sldSz cx="12192000" cy="6858000"/>
  <p:notesSz cx="6794500" cy="9931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88970" autoAdjust="0"/>
  </p:normalViewPr>
  <p:slideViewPr>
    <p:cSldViewPr snapToGrid="0">
      <p:cViewPr varScale="1">
        <p:scale>
          <a:sx n="82" d="100"/>
          <a:sy n="82" d="100"/>
        </p:scale>
        <p:origin x="89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1/29/2019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1/29/2019</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69632"/>
            <a:ext cx="10364451" cy="808892"/>
          </a:xfrm>
        </p:spPr>
        <p:txBody>
          <a:bodyPr>
            <a:normAutofit fontScale="90000"/>
          </a:bodyPr>
          <a:lstStyle/>
          <a:p>
            <a:r>
              <a:rPr lang="en-US" dirty="0" err="1" smtClean="0"/>
              <a:t>Tema</a:t>
            </a:r>
            <a:r>
              <a:rPr lang="en-US" dirty="0" smtClean="0"/>
              <a:t> </a:t>
            </a:r>
            <a:r>
              <a:rPr lang="ro-RO" dirty="0" smtClean="0"/>
              <a:t>1</a:t>
            </a:r>
            <a:r>
              <a:rPr lang="en-US" dirty="0" smtClean="0"/>
              <a:t>: </a:t>
            </a:r>
            <a:r>
              <a:rPr lang="en-US" dirty="0" err="1" smtClean="0"/>
              <a:t>raportul</a:t>
            </a:r>
            <a:r>
              <a:rPr lang="en-US" dirty="0" smtClean="0"/>
              <a:t> </a:t>
            </a:r>
            <a:r>
              <a:rPr lang="ro-RO" dirty="0" smtClean="0"/>
              <a:t>bnr </a:t>
            </a:r>
            <a:r>
              <a:rPr lang="en-US" dirty="0" err="1" smtClean="0"/>
              <a:t>asupra</a:t>
            </a:r>
            <a:r>
              <a:rPr lang="en-US" dirty="0" smtClean="0"/>
              <a:t> </a:t>
            </a:r>
            <a:r>
              <a:rPr lang="en-US" dirty="0" err="1" smtClean="0"/>
              <a:t>stabilit</a:t>
            </a:r>
            <a:r>
              <a:rPr lang="ro-RO" dirty="0" smtClean="0"/>
              <a:t>ății financiare</a:t>
            </a:r>
            <a:endParaRPr lang="en-US" dirty="0"/>
          </a:p>
        </p:txBody>
      </p:sp>
      <p:sp>
        <p:nvSpPr>
          <p:cNvPr id="3" name="Content Placeholder 2"/>
          <p:cNvSpPr>
            <a:spLocks noGrp="1"/>
          </p:cNvSpPr>
          <p:nvPr>
            <p:ph sz="quarter" idx="13"/>
          </p:nvPr>
        </p:nvSpPr>
        <p:spPr>
          <a:xfrm>
            <a:off x="913774" y="1078524"/>
            <a:ext cx="10363826" cy="5392614"/>
          </a:xfrm>
        </p:spPr>
        <p:txBody>
          <a:bodyPr/>
          <a:lstStyle/>
          <a:p>
            <a:r>
              <a:rPr lang="en-US" b="1" cap="none" dirty="0" smtClean="0"/>
              <a:t>„</a:t>
            </a:r>
            <a:r>
              <a:rPr lang="en-US" u="sng" cap="none" dirty="0" err="1"/>
              <a:t>În</a:t>
            </a:r>
            <a:r>
              <a:rPr lang="en-US" u="sng" cap="none" dirty="0"/>
              <a:t> </a:t>
            </a:r>
            <a:r>
              <a:rPr lang="en-US" u="sng" cap="none" dirty="0" err="1"/>
              <a:t>eventualitatea</a:t>
            </a:r>
            <a:r>
              <a:rPr lang="en-US" u="sng" cap="none" dirty="0"/>
              <a:t> </a:t>
            </a:r>
            <a:r>
              <a:rPr lang="en-US" u="sng" cap="none" dirty="0" err="1"/>
              <a:t>concretizării</a:t>
            </a:r>
            <a:r>
              <a:rPr lang="en-US" u="sng" cap="none" dirty="0"/>
              <a:t> </a:t>
            </a:r>
            <a:r>
              <a:rPr lang="en-US" u="sng" cap="none" dirty="0" err="1"/>
              <a:t>strategiilor</a:t>
            </a:r>
            <a:r>
              <a:rPr lang="en-US" u="sng" cap="none" dirty="0"/>
              <a:t> de </a:t>
            </a:r>
            <a:r>
              <a:rPr lang="en-US" u="sng" cap="none" dirty="0" err="1"/>
              <a:t>creditare</a:t>
            </a:r>
            <a:r>
              <a:rPr lang="en-US" u="sng" cap="none" dirty="0"/>
              <a:t> </a:t>
            </a:r>
            <a:r>
              <a:rPr lang="en-US" u="sng" cap="none" dirty="0" err="1"/>
              <a:t>şi</a:t>
            </a:r>
            <a:r>
              <a:rPr lang="en-US" u="sng" cap="none" dirty="0"/>
              <a:t> de </a:t>
            </a:r>
            <a:r>
              <a:rPr lang="en-US" u="sng" cap="none" dirty="0" err="1"/>
              <a:t>finanţare</a:t>
            </a:r>
            <a:r>
              <a:rPr lang="en-US" u="sng" cap="none" dirty="0"/>
              <a:t> </a:t>
            </a:r>
            <a:r>
              <a:rPr lang="en-US" u="sng" cap="none" dirty="0" err="1"/>
              <a:t>prognozate</a:t>
            </a:r>
            <a:r>
              <a:rPr lang="en-US" u="sng" cap="none" dirty="0"/>
              <a:t> de </a:t>
            </a:r>
            <a:r>
              <a:rPr lang="en-US" u="sng" cap="none" dirty="0" err="1"/>
              <a:t>bănci</a:t>
            </a:r>
            <a:r>
              <a:rPr lang="en-US" u="sng" cap="none" dirty="0"/>
              <a:t>, </a:t>
            </a:r>
            <a:r>
              <a:rPr lang="en-US" u="sng" cap="none" dirty="0" err="1"/>
              <a:t>valoarea</a:t>
            </a:r>
            <a:r>
              <a:rPr lang="en-US" u="sng" cap="none" dirty="0"/>
              <a:t> </a:t>
            </a:r>
            <a:r>
              <a:rPr lang="en-US" u="sng" cap="none" dirty="0" err="1"/>
              <a:t>activului</a:t>
            </a:r>
            <a:r>
              <a:rPr lang="en-US" u="sng" cap="none" dirty="0"/>
              <a:t> s-</a:t>
            </a:r>
            <a:r>
              <a:rPr lang="en-US" u="sng" cap="none" dirty="0" err="1"/>
              <a:t>ar</a:t>
            </a:r>
            <a:r>
              <a:rPr lang="en-US" u="sng" cap="none" dirty="0"/>
              <a:t> majora </a:t>
            </a:r>
            <a:r>
              <a:rPr lang="en-US" u="sng" cap="none" dirty="0" err="1"/>
              <a:t>într</a:t>
            </a:r>
            <a:r>
              <a:rPr lang="en-US" u="sng" cap="none" dirty="0"/>
              <a:t>-un </a:t>
            </a:r>
            <a:r>
              <a:rPr lang="en-US" u="sng" cap="none" dirty="0" err="1"/>
              <a:t>ritm</a:t>
            </a:r>
            <a:r>
              <a:rPr lang="en-US" u="sng" cap="none" dirty="0"/>
              <a:t> inferior </a:t>
            </a:r>
            <a:r>
              <a:rPr lang="en-US" u="sng" cap="none" dirty="0" err="1"/>
              <a:t>creşterii</a:t>
            </a:r>
            <a:r>
              <a:rPr lang="en-US" u="sng" cap="none" dirty="0"/>
              <a:t> </a:t>
            </a:r>
            <a:r>
              <a:rPr lang="en-US" u="sng" cap="none" dirty="0" err="1"/>
              <a:t>nominale</a:t>
            </a:r>
            <a:r>
              <a:rPr lang="en-US" u="sng" cap="none" dirty="0"/>
              <a:t> </a:t>
            </a:r>
            <a:r>
              <a:rPr lang="en-US" u="sng" cap="none" dirty="0" err="1"/>
              <a:t>anuale</a:t>
            </a:r>
            <a:r>
              <a:rPr lang="en-US" u="sng" cap="none" dirty="0"/>
              <a:t> </a:t>
            </a:r>
            <a:r>
              <a:rPr lang="en-US" u="sng" cap="none" dirty="0" err="1"/>
              <a:t>previzionate</a:t>
            </a:r>
            <a:r>
              <a:rPr lang="en-US" u="sng" cap="none" dirty="0"/>
              <a:t> </a:t>
            </a:r>
            <a:r>
              <a:rPr lang="en-US" u="sng" cap="none" dirty="0" err="1"/>
              <a:t>pentru</a:t>
            </a:r>
            <a:r>
              <a:rPr lang="en-US" u="sng" cap="none" dirty="0"/>
              <a:t> PIB. </a:t>
            </a:r>
            <a:r>
              <a:rPr lang="en-US" b="1" u="sng" cap="none" dirty="0"/>
              <a:t>Ca </a:t>
            </a:r>
            <a:r>
              <a:rPr lang="en-US" b="1" u="sng" cap="none" dirty="0" err="1"/>
              <a:t>urmare</a:t>
            </a:r>
            <a:r>
              <a:rPr lang="en-US" b="1" u="sng" cap="none" dirty="0"/>
              <a:t>, </a:t>
            </a:r>
            <a:r>
              <a:rPr lang="en-US" b="1" u="sng" cap="none" dirty="0" err="1"/>
              <a:t>gradul</a:t>
            </a:r>
            <a:r>
              <a:rPr lang="en-US" b="1" u="sng" cap="none" dirty="0"/>
              <a:t> de </a:t>
            </a:r>
            <a:r>
              <a:rPr lang="en-US" b="1" u="sng" cap="none" dirty="0" err="1"/>
              <a:t>intermediere</a:t>
            </a:r>
            <a:r>
              <a:rPr lang="en-US" b="1" u="sng" cap="none" dirty="0"/>
              <a:t> </a:t>
            </a:r>
            <a:r>
              <a:rPr lang="en-US" b="1" u="sng" cap="none" dirty="0" err="1"/>
              <a:t>financiară</a:t>
            </a:r>
            <a:r>
              <a:rPr lang="en-US" b="1" u="sng" cap="none" dirty="0"/>
              <a:t> </a:t>
            </a:r>
            <a:r>
              <a:rPr lang="en-US" b="1" u="sng" cap="none" dirty="0" err="1"/>
              <a:t>ar</a:t>
            </a:r>
            <a:r>
              <a:rPr lang="en-US" b="1" u="sng" cap="none" dirty="0"/>
              <a:t> continua </a:t>
            </a:r>
            <a:r>
              <a:rPr lang="en-US" b="1" u="sng" cap="none" dirty="0" err="1"/>
              <a:t>tendinţa</a:t>
            </a:r>
            <a:r>
              <a:rPr lang="en-US" b="1" u="sng" cap="none" dirty="0"/>
              <a:t> </a:t>
            </a:r>
            <a:r>
              <a:rPr lang="en-US" b="1" u="sng" cap="none" dirty="0" err="1"/>
              <a:t>descrescătoare</a:t>
            </a:r>
            <a:r>
              <a:rPr lang="en-US" b="1" u="sng" cap="none" dirty="0"/>
              <a:t> </a:t>
            </a:r>
            <a:r>
              <a:rPr lang="en-US" b="1" u="sng" cap="none" dirty="0" err="1"/>
              <a:t>consolidată</a:t>
            </a:r>
            <a:r>
              <a:rPr lang="en-US" b="1" u="sng" cap="none" dirty="0"/>
              <a:t> </a:t>
            </a:r>
            <a:r>
              <a:rPr lang="en-US" b="1" u="sng" cap="none" dirty="0" err="1"/>
              <a:t>în</a:t>
            </a:r>
            <a:r>
              <a:rPr lang="en-US" b="1" u="sng" cap="none" dirty="0"/>
              <a:t> </a:t>
            </a:r>
            <a:r>
              <a:rPr lang="en-US" b="1" u="sng" cap="none" dirty="0" err="1"/>
              <a:t>următorii</a:t>
            </a:r>
            <a:r>
              <a:rPr lang="en-US" b="1" u="sng" cap="none" dirty="0"/>
              <a:t> </a:t>
            </a:r>
            <a:r>
              <a:rPr lang="en-US" b="1" u="sng" cap="none" dirty="0" err="1"/>
              <a:t>ani</a:t>
            </a:r>
            <a:r>
              <a:rPr lang="en-US" b="1" u="sng" cap="none" dirty="0"/>
              <a:t> </a:t>
            </a:r>
            <a:r>
              <a:rPr lang="en-US" b="1" u="sng" cap="none" dirty="0" err="1"/>
              <a:t>şi</a:t>
            </a:r>
            <a:r>
              <a:rPr lang="en-US" b="1" u="sng" cap="none" dirty="0"/>
              <a:t> nu </a:t>
            </a:r>
            <a:r>
              <a:rPr lang="en-US" b="1" u="sng" cap="none" dirty="0" err="1"/>
              <a:t>ar</a:t>
            </a:r>
            <a:r>
              <a:rPr lang="en-US" b="1" u="sng" cap="none" dirty="0"/>
              <a:t> </a:t>
            </a:r>
            <a:r>
              <a:rPr lang="en-US" b="1" u="sng" cap="none" dirty="0" err="1"/>
              <a:t>contribui</a:t>
            </a:r>
            <a:r>
              <a:rPr lang="en-US" b="1" u="sng" cap="none" dirty="0"/>
              <a:t> la o </a:t>
            </a:r>
            <a:r>
              <a:rPr lang="en-US" b="1" u="sng" cap="none" dirty="0" err="1"/>
              <a:t>îmbunătăţire</a:t>
            </a:r>
            <a:r>
              <a:rPr lang="en-US" b="1" u="sng" cap="none" dirty="0"/>
              <a:t> </a:t>
            </a:r>
            <a:r>
              <a:rPr lang="en-US" b="1" u="sng" cap="none" dirty="0" err="1"/>
              <a:t>semnificativă</a:t>
            </a:r>
            <a:r>
              <a:rPr lang="en-US" b="1" u="sng" cap="none" dirty="0"/>
              <a:t> a </a:t>
            </a:r>
            <a:r>
              <a:rPr lang="en-US" b="1" u="sng" cap="none" dirty="0" err="1"/>
              <a:t>eficienţei</a:t>
            </a:r>
            <a:r>
              <a:rPr lang="en-US" b="1" u="sng" cap="none" dirty="0"/>
              <a:t> </a:t>
            </a:r>
            <a:r>
              <a:rPr lang="en-US" b="1" u="sng" cap="none" dirty="0" err="1"/>
              <a:t>prin</a:t>
            </a:r>
            <a:r>
              <a:rPr lang="en-US" b="1" u="sng" cap="none" dirty="0"/>
              <a:t> </a:t>
            </a:r>
            <a:r>
              <a:rPr lang="en-US" b="1" u="sng" cap="none" dirty="0" err="1"/>
              <a:t>prisma</a:t>
            </a:r>
            <a:r>
              <a:rPr lang="en-US" b="1" u="sng" cap="none" dirty="0"/>
              <a:t> </a:t>
            </a:r>
            <a:r>
              <a:rPr lang="en-US" b="1" u="sng" cap="none" dirty="0" err="1"/>
              <a:t>efectului</a:t>
            </a:r>
            <a:r>
              <a:rPr lang="en-US" b="1" u="sng" cap="none" dirty="0"/>
              <a:t> de </a:t>
            </a:r>
            <a:r>
              <a:rPr lang="en-US" b="1" u="sng" cap="none" dirty="0" err="1"/>
              <a:t>volum</a:t>
            </a:r>
            <a:r>
              <a:rPr lang="en-US" b="1" u="sng" cap="none" dirty="0"/>
              <a:t> </a:t>
            </a:r>
            <a:r>
              <a:rPr lang="en-US" b="1" u="sng" cap="none" dirty="0" err="1"/>
              <a:t>asociat</a:t>
            </a:r>
            <a:r>
              <a:rPr lang="en-US" b="1" u="sng" cap="none" dirty="0"/>
              <a:t> </a:t>
            </a:r>
            <a:r>
              <a:rPr lang="en-US" b="1" u="sng" cap="none" dirty="0" err="1"/>
              <a:t>veniturilor</a:t>
            </a:r>
            <a:r>
              <a:rPr lang="en-US" b="1" u="sng" cap="none" dirty="0"/>
              <a:t> </a:t>
            </a:r>
            <a:r>
              <a:rPr lang="en-US" b="1" u="sng" cap="none" dirty="0" err="1"/>
              <a:t>nete</a:t>
            </a:r>
            <a:r>
              <a:rPr lang="en-US" b="1" u="sng" cap="none" dirty="0"/>
              <a:t> din </a:t>
            </a:r>
            <a:r>
              <a:rPr lang="en-US" b="1" u="sng" cap="none" dirty="0" err="1"/>
              <a:t>dobânzi</a:t>
            </a:r>
            <a:r>
              <a:rPr lang="en-US" b="1" u="sng" cap="none" dirty="0"/>
              <a:t>.“ </a:t>
            </a:r>
            <a:endParaRPr lang="ro-RO" b="1" u="sng" cap="none" dirty="0" smtClean="0"/>
          </a:p>
          <a:p>
            <a:endParaRPr lang="ro-RO" b="1" u="sng" cap="none" dirty="0"/>
          </a:p>
          <a:p>
            <a:r>
              <a:rPr lang="ro-RO" b="1" u="sng" cap="none" dirty="0"/>
              <a:t>B</a:t>
            </a:r>
            <a:r>
              <a:rPr lang="en-US" b="1" u="sng" cap="none" dirty="0" err="1"/>
              <a:t>ăncile</a:t>
            </a:r>
            <a:r>
              <a:rPr lang="en-US" b="1" u="sng" cap="none" dirty="0"/>
              <a:t> </a:t>
            </a:r>
            <a:r>
              <a:rPr lang="en-US" b="1" u="sng" cap="none" dirty="0" err="1"/>
              <a:t>româneşti</a:t>
            </a:r>
            <a:r>
              <a:rPr lang="en-US" b="1" u="sng" cap="none" dirty="0"/>
              <a:t>, </a:t>
            </a:r>
            <a:r>
              <a:rPr lang="en-US" b="1" u="sng" cap="none" dirty="0" err="1"/>
              <a:t>deşi</a:t>
            </a:r>
            <a:r>
              <a:rPr lang="en-US" b="1" u="sng" cap="none" dirty="0"/>
              <a:t> au un </a:t>
            </a:r>
            <a:r>
              <a:rPr lang="en-US" b="1" u="sng" cap="none" dirty="0" err="1"/>
              <a:t>randament</a:t>
            </a:r>
            <a:r>
              <a:rPr lang="en-US" b="1" u="sng" cap="none" dirty="0"/>
              <a:t> al </a:t>
            </a:r>
            <a:r>
              <a:rPr lang="en-US" b="1" u="sng" cap="none" dirty="0" err="1"/>
              <a:t>capitalului</a:t>
            </a:r>
            <a:r>
              <a:rPr lang="en-US" b="1" u="sng" cap="none" dirty="0"/>
              <a:t> (ROE) de 15,7% la </a:t>
            </a:r>
            <a:r>
              <a:rPr lang="en-US" b="1" u="sng" cap="none" dirty="0" err="1"/>
              <a:t>septembrie</a:t>
            </a:r>
            <a:r>
              <a:rPr lang="en-US" b="1" u="sng" cap="none" dirty="0"/>
              <a:t> 2018, </a:t>
            </a:r>
            <a:r>
              <a:rPr lang="en-US" b="1" u="sng" cap="none" dirty="0" err="1"/>
              <a:t>dublu</a:t>
            </a:r>
            <a:r>
              <a:rPr lang="en-US" b="1" u="sng" cap="none" dirty="0"/>
              <a:t> </a:t>
            </a:r>
            <a:r>
              <a:rPr lang="en-US" b="1" u="sng" cap="none" dirty="0" err="1"/>
              <a:t>faţă</a:t>
            </a:r>
            <a:r>
              <a:rPr lang="en-US" b="1" u="sng" cap="none" dirty="0"/>
              <a:t> de </a:t>
            </a:r>
            <a:r>
              <a:rPr lang="en-US" b="1" u="sng" cap="none" dirty="0" err="1"/>
              <a:t>cel</a:t>
            </a:r>
            <a:r>
              <a:rPr lang="en-US" b="1" u="sng" cap="none" dirty="0"/>
              <a:t> din </a:t>
            </a:r>
            <a:r>
              <a:rPr lang="en-US" b="1" u="sng" cap="none" dirty="0" err="1"/>
              <a:t>Uniunea</a:t>
            </a:r>
            <a:r>
              <a:rPr lang="en-US" b="1" u="sng" cap="none" dirty="0"/>
              <a:t> </a:t>
            </a:r>
            <a:r>
              <a:rPr lang="en-US" b="1" u="sng" cap="none" dirty="0" err="1"/>
              <a:t>Europeană</a:t>
            </a:r>
            <a:r>
              <a:rPr lang="en-US" b="1" u="sng" cap="none" dirty="0"/>
              <a:t>, de 7,2% (</a:t>
            </a:r>
            <a:r>
              <a:rPr lang="en-US" b="1" u="sng" cap="none" dirty="0" err="1"/>
              <a:t>iunie</a:t>
            </a:r>
            <a:r>
              <a:rPr lang="en-US" b="1" u="sng" cap="none" dirty="0"/>
              <a:t> 2018), nu </a:t>
            </a:r>
            <a:r>
              <a:rPr lang="en-US" b="1" u="sng" cap="none" dirty="0" err="1"/>
              <a:t>îşi</a:t>
            </a:r>
            <a:r>
              <a:rPr lang="en-US" b="1" u="sng" cap="none" dirty="0"/>
              <a:t> </a:t>
            </a:r>
            <a:r>
              <a:rPr lang="en-US" b="1" u="sng" cap="none" dirty="0" err="1"/>
              <a:t>asumă</a:t>
            </a:r>
            <a:r>
              <a:rPr lang="en-US" b="1" u="sng" cap="none" dirty="0"/>
              <a:t> </a:t>
            </a:r>
            <a:r>
              <a:rPr lang="en-US" b="1" u="sng" cap="none" dirty="0" err="1"/>
              <a:t>pentru</a:t>
            </a:r>
            <a:r>
              <a:rPr lang="en-US" b="1" u="sng" cap="none" dirty="0"/>
              <a:t> </a:t>
            </a:r>
            <a:r>
              <a:rPr lang="en-US" b="1" u="sng" cap="none" dirty="0" err="1"/>
              <a:t>anii</a:t>
            </a:r>
            <a:r>
              <a:rPr lang="en-US" b="1" u="sng" cap="none" dirty="0"/>
              <a:t> </a:t>
            </a:r>
            <a:r>
              <a:rPr lang="en-US" b="1" u="sng" cap="none" dirty="0" err="1"/>
              <a:t>viitori</a:t>
            </a:r>
            <a:r>
              <a:rPr lang="en-US" b="1" u="sng" cap="none" dirty="0"/>
              <a:t> o </a:t>
            </a:r>
            <a:r>
              <a:rPr lang="en-US" b="1" u="sng" cap="none" dirty="0" err="1"/>
              <a:t>dinamică</a:t>
            </a:r>
            <a:r>
              <a:rPr lang="en-US" b="1" u="sng" cap="none" dirty="0"/>
              <a:t> a </a:t>
            </a:r>
            <a:r>
              <a:rPr lang="en-US" b="1" u="sng" cap="none" dirty="0" err="1"/>
              <a:t>creditării</a:t>
            </a:r>
            <a:r>
              <a:rPr lang="en-US" b="1" u="sng" cap="none" dirty="0"/>
              <a:t> </a:t>
            </a:r>
            <a:r>
              <a:rPr lang="en-US" b="1" u="sng" cap="none" dirty="0" err="1"/>
              <a:t>mai</a:t>
            </a:r>
            <a:r>
              <a:rPr lang="en-US" b="1" u="sng" cap="none" dirty="0"/>
              <a:t> mare </a:t>
            </a:r>
            <a:r>
              <a:rPr lang="en-US" b="1" u="sng" cap="none" dirty="0" err="1"/>
              <a:t>decât</a:t>
            </a:r>
            <a:r>
              <a:rPr lang="en-US" b="1" u="sng" cap="none" dirty="0"/>
              <a:t> </a:t>
            </a:r>
            <a:r>
              <a:rPr lang="en-US" b="1" u="sng" cap="none" dirty="0" err="1"/>
              <a:t>creşterea</a:t>
            </a:r>
            <a:r>
              <a:rPr lang="en-US" b="1" u="sng" cap="none" dirty="0"/>
              <a:t> </a:t>
            </a:r>
            <a:r>
              <a:rPr lang="en-US" b="1" u="sng" cap="none" dirty="0" err="1"/>
              <a:t>nominală</a:t>
            </a:r>
            <a:r>
              <a:rPr lang="en-US" b="1" u="sng" cap="none" dirty="0"/>
              <a:t> </a:t>
            </a:r>
            <a:r>
              <a:rPr lang="en-US" b="1" u="sng" cap="none" dirty="0" err="1"/>
              <a:t>anuală</a:t>
            </a:r>
            <a:r>
              <a:rPr lang="en-US" b="1" u="sng" cap="none" dirty="0"/>
              <a:t> a PIB, </a:t>
            </a:r>
            <a:r>
              <a:rPr lang="en-US" b="1" u="sng" cap="none" dirty="0" err="1"/>
              <a:t>astfel</a:t>
            </a:r>
            <a:r>
              <a:rPr lang="en-US" b="1" u="sng" cap="none" dirty="0"/>
              <a:t> </a:t>
            </a:r>
            <a:r>
              <a:rPr lang="en-US" b="1" u="sng" cap="none" dirty="0" err="1"/>
              <a:t>încât</a:t>
            </a:r>
            <a:r>
              <a:rPr lang="en-US" b="1" u="sng" cap="none" dirty="0"/>
              <a:t> </a:t>
            </a:r>
            <a:r>
              <a:rPr lang="en-US" b="1" u="sng" cap="none" dirty="0" err="1"/>
              <a:t>intermedierea</a:t>
            </a:r>
            <a:r>
              <a:rPr lang="en-US" b="1" u="sng" cap="none" dirty="0"/>
              <a:t> </a:t>
            </a:r>
            <a:r>
              <a:rPr lang="en-US" b="1" u="sng" cap="none" dirty="0" err="1"/>
              <a:t>financiară</a:t>
            </a:r>
            <a:r>
              <a:rPr lang="en-US" b="1" u="sng" cap="none" dirty="0"/>
              <a:t> </a:t>
            </a:r>
            <a:r>
              <a:rPr lang="en-US" b="1" u="sng" cap="none" dirty="0" err="1"/>
              <a:t>să</a:t>
            </a:r>
            <a:r>
              <a:rPr lang="en-US" b="1" u="sng" cap="none" dirty="0"/>
              <a:t> </a:t>
            </a:r>
            <a:r>
              <a:rPr lang="en-US" b="1" u="sng" cap="none" dirty="0" err="1"/>
              <a:t>crească</a:t>
            </a:r>
            <a:r>
              <a:rPr lang="en-US" b="1" u="sng" cap="none" dirty="0"/>
              <a:t>. </a:t>
            </a:r>
          </a:p>
          <a:p>
            <a:endParaRPr lang="ro-RO" b="1" u="sng" cap="none" dirty="0" smtClean="0"/>
          </a:p>
          <a:p>
            <a:endParaRPr lang="en-US" b="1" u="sng" cap="none" dirty="0"/>
          </a:p>
        </p:txBody>
      </p:sp>
    </p:spTree>
    <p:extLst>
      <p:ext uri="{BB962C8B-B14F-4D97-AF65-F5344CB8AC3E}">
        <p14:creationId xmlns:p14="http://schemas.microsoft.com/office/powerpoint/2010/main" val="3632429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9" y="-1"/>
            <a:ext cx="10364451" cy="976745"/>
          </a:xfrm>
        </p:spPr>
        <p:txBody>
          <a:bodyPr>
            <a:normAutofit/>
          </a:bodyPr>
          <a:lstStyle/>
          <a:p>
            <a:r>
              <a:rPr lang="en-US" dirty="0" err="1">
                <a:effectLst>
                  <a:outerShdw blurRad="38100" dist="38100" dir="2700000" algn="tl">
                    <a:srgbClr val="000000">
                      <a:alpha val="43137"/>
                    </a:srgbClr>
                  </a:outerShdw>
                </a:effectLst>
              </a:rPr>
              <a:t>Mailurile</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dintre</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reprezentantii</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celor</a:t>
            </a:r>
            <a:r>
              <a:rPr lang="en-US" dirty="0">
                <a:effectLst>
                  <a:outerShdw blurRad="38100" dist="38100" dir="2700000" algn="tl">
                    <a:srgbClr val="000000">
                      <a:alpha val="43137"/>
                    </a:srgbClr>
                  </a:outerShdw>
                </a:effectLst>
              </a:rPr>
              <a:t> 10 </a:t>
            </a:r>
            <a:r>
              <a:rPr lang="en-US" dirty="0" err="1">
                <a:effectLst>
                  <a:outerShdw blurRad="38100" dist="38100" dir="2700000" algn="tl">
                    <a:srgbClr val="000000">
                      <a:alpha val="43137"/>
                    </a:srgbClr>
                  </a:outerShdw>
                </a:effectLst>
              </a:rPr>
              <a:t>banci</a:t>
            </a:r>
            <a:endParaRPr lang="en-US" dirty="0"/>
          </a:p>
        </p:txBody>
      </p:sp>
      <p:sp>
        <p:nvSpPr>
          <p:cNvPr id="3" name="Content Placeholder 2"/>
          <p:cNvSpPr>
            <a:spLocks noGrp="1"/>
          </p:cNvSpPr>
          <p:nvPr>
            <p:ph sz="quarter" idx="13"/>
          </p:nvPr>
        </p:nvSpPr>
        <p:spPr>
          <a:xfrm>
            <a:off x="913774" y="976745"/>
            <a:ext cx="10363826" cy="4814455"/>
          </a:xfrm>
        </p:spPr>
        <p:txBody>
          <a:bodyPr>
            <a:normAutofit lnSpcReduction="10000"/>
          </a:bodyPr>
          <a:lstStyle/>
          <a:p>
            <a:pPr marL="0" indent="0">
              <a:lnSpc>
                <a:spcPct val="100000"/>
              </a:lnSpc>
              <a:spcBef>
                <a:spcPts val="0"/>
              </a:spcBef>
              <a:buNone/>
            </a:pPr>
            <a:r>
              <a:rPr lang="ro-RO" sz="1200" i="1" cap="none" dirty="0"/>
              <a:t>“</a:t>
            </a:r>
            <a:r>
              <a:rPr lang="ro-RO" sz="1400" i="1" cap="none" dirty="0"/>
              <a:t>e-mail from Citu, F </a:t>
            </a:r>
            <a:endParaRPr lang="en-US" sz="1400" cap="none" dirty="0"/>
          </a:p>
          <a:p>
            <a:pPr marL="0" indent="0">
              <a:lnSpc>
                <a:spcPct val="100000"/>
              </a:lnSpc>
              <a:spcBef>
                <a:spcPts val="0"/>
              </a:spcBef>
              <a:buNone/>
            </a:pPr>
            <a:r>
              <a:rPr lang="ro-RO" sz="1400" i="1" cap="none" dirty="0"/>
              <a:t>Sent: 24 October 2008 16:28</a:t>
            </a:r>
            <a:endParaRPr lang="en-US" sz="1400" cap="none" dirty="0"/>
          </a:p>
          <a:p>
            <a:pPr marL="0" indent="0">
              <a:lnSpc>
                <a:spcPct val="100000"/>
              </a:lnSpc>
              <a:spcBef>
                <a:spcPts val="0"/>
              </a:spcBef>
              <a:buNone/>
            </a:pPr>
            <a:r>
              <a:rPr lang="ro-RO" sz="1100" i="1" cap="none" dirty="0"/>
              <a:t>To: (...)</a:t>
            </a:r>
            <a:endParaRPr lang="en-US" sz="1100" cap="none" dirty="0"/>
          </a:p>
          <a:p>
            <a:pPr marL="0" indent="0">
              <a:lnSpc>
                <a:spcPct val="100000"/>
              </a:lnSpc>
              <a:spcBef>
                <a:spcPts val="0"/>
              </a:spcBef>
              <a:buNone/>
            </a:pPr>
            <a:r>
              <a:rPr lang="ro-RO" sz="1600" b="1" cap="none" dirty="0" smtClean="0"/>
              <a:t>Ce </a:t>
            </a:r>
            <a:r>
              <a:rPr lang="ro-RO" sz="1600" b="1" cap="none" dirty="0"/>
              <a:t>spuneţi de Luni în prima parte a zilei, 10 a.m sau chiar 9 a.m.? aici în Kiseleff.</a:t>
            </a:r>
            <a:endParaRPr lang="en-US" sz="1600" b="1" cap="none" dirty="0"/>
          </a:p>
          <a:p>
            <a:pPr marL="0" indent="0">
              <a:lnSpc>
                <a:spcPct val="100000"/>
              </a:lnSpc>
              <a:spcBef>
                <a:spcPts val="0"/>
              </a:spcBef>
              <a:buNone/>
            </a:pPr>
            <a:r>
              <a:rPr lang="ro-RO" sz="1400" cap="none" dirty="0"/>
              <a:t>Mulţumesc</a:t>
            </a:r>
            <a:endParaRPr lang="en-US" sz="1400" cap="none" dirty="0"/>
          </a:p>
          <a:p>
            <a:pPr marL="0" indent="0">
              <a:lnSpc>
                <a:spcPct val="100000"/>
              </a:lnSpc>
              <a:spcBef>
                <a:spcPts val="0"/>
              </a:spcBef>
              <a:buNone/>
            </a:pPr>
            <a:r>
              <a:rPr lang="ro-RO" sz="1400" cap="none" dirty="0"/>
              <a:t>Florin V. Cîţu</a:t>
            </a:r>
            <a:r>
              <a:rPr lang="ro-RO" sz="1400" cap="none" dirty="0" smtClean="0"/>
              <a:t>”</a:t>
            </a:r>
            <a:endParaRPr lang="en-US" sz="1400" cap="none" dirty="0" smtClean="0"/>
          </a:p>
          <a:p>
            <a:pPr marL="0" indent="0">
              <a:lnSpc>
                <a:spcPct val="100000"/>
              </a:lnSpc>
              <a:spcBef>
                <a:spcPts val="0"/>
              </a:spcBef>
              <a:buNone/>
            </a:pPr>
            <a:endParaRPr lang="en-US" sz="1200" cap="none" dirty="0"/>
          </a:p>
          <a:p>
            <a:r>
              <a:rPr lang="ro-RO" sz="1400" b="1" cap="none" dirty="0" smtClean="0"/>
              <a:t>Din </a:t>
            </a:r>
            <a:r>
              <a:rPr lang="ro-RO" sz="1400" b="1" cap="none" dirty="0"/>
              <a:t>datele deţinute, reiese că aceasta propunere a fost agreată şi de trezorierul Unicredit, cu menţiunea că întâlnirea urma să aibă loc în cadrul ACI – Asociaţia Pieţelor Financiare din România şi cu invitarea unui reprezentant al </a:t>
            </a:r>
            <a:r>
              <a:rPr lang="ro-RO" sz="1400" b="1" cap="none" dirty="0" smtClean="0"/>
              <a:t>BNR</a:t>
            </a:r>
            <a:endParaRPr lang="en-US" sz="1400" b="1" cap="none" dirty="0" smtClean="0"/>
          </a:p>
          <a:p>
            <a:pPr marL="0" indent="0">
              <a:lnSpc>
                <a:spcPct val="100000"/>
              </a:lnSpc>
              <a:spcBef>
                <a:spcPts val="0"/>
              </a:spcBef>
              <a:buNone/>
            </a:pPr>
            <a:endParaRPr lang="en-US" sz="1400" i="1" cap="none" dirty="0" smtClean="0"/>
          </a:p>
          <a:p>
            <a:pPr marL="0" indent="0">
              <a:lnSpc>
                <a:spcPct val="100000"/>
              </a:lnSpc>
              <a:spcBef>
                <a:spcPts val="0"/>
              </a:spcBef>
              <a:buNone/>
            </a:pPr>
            <a:r>
              <a:rPr lang="ro-RO" sz="1400" i="1" cap="none" dirty="0" smtClean="0"/>
              <a:t>“</a:t>
            </a:r>
            <a:r>
              <a:rPr lang="ro-RO" sz="1400" i="1" cap="none" dirty="0"/>
              <a:t>e-mail from MIHOC Bogdan </a:t>
            </a:r>
            <a:endParaRPr lang="en-US" sz="1400" cap="none" dirty="0"/>
          </a:p>
          <a:p>
            <a:pPr marL="0" indent="0">
              <a:lnSpc>
                <a:spcPct val="100000"/>
              </a:lnSpc>
              <a:spcBef>
                <a:spcPts val="0"/>
              </a:spcBef>
              <a:buNone/>
            </a:pPr>
            <a:r>
              <a:rPr lang="ro-RO" sz="1400" i="1" cap="none" dirty="0"/>
              <a:t>Sent: 23 October 2008 19:41</a:t>
            </a:r>
            <a:endParaRPr lang="en-US" sz="1400" cap="none" dirty="0"/>
          </a:p>
          <a:p>
            <a:pPr marL="0" indent="0">
              <a:spcBef>
                <a:spcPts val="0"/>
              </a:spcBef>
              <a:buNone/>
            </a:pPr>
            <a:endParaRPr lang="en-US" sz="1400" i="1" cap="none" dirty="0" smtClean="0"/>
          </a:p>
          <a:p>
            <a:pPr marL="0" indent="0">
              <a:spcBef>
                <a:spcPts val="0"/>
              </a:spcBef>
              <a:buNone/>
            </a:pPr>
            <a:r>
              <a:rPr lang="ro-RO" sz="1400" i="1" cap="none" dirty="0" smtClean="0"/>
              <a:t>Dragilor</a:t>
            </a:r>
            <a:r>
              <a:rPr lang="ro-RO" sz="1400" i="1" cap="none" dirty="0"/>
              <a:t>,</a:t>
            </a:r>
            <a:endParaRPr lang="en-US" sz="1400" cap="none" dirty="0"/>
          </a:p>
          <a:p>
            <a:pPr marL="0" indent="0">
              <a:spcBef>
                <a:spcPts val="0"/>
              </a:spcBef>
              <a:buNone/>
            </a:pPr>
            <a:r>
              <a:rPr lang="ro-RO" sz="1400" i="1" cap="none" dirty="0"/>
              <a:t>Am precizat mai jos opiniile mele în calitate de Preşedinte al ACI. </a:t>
            </a:r>
            <a:r>
              <a:rPr lang="ro-RO" sz="1800" b="1" i="1" cap="none" dirty="0"/>
              <a:t>BNR a întreprins acţiuni pentru a fixa ROBOR aşa cum a fost necesar</a:t>
            </a:r>
            <a:r>
              <a:rPr lang="ro-RO" sz="1800" b="1" i="1" cap="none" dirty="0" smtClean="0"/>
              <a:t>.</a:t>
            </a:r>
            <a:r>
              <a:rPr lang="en-US" sz="1800" b="1" i="1" cap="none" dirty="0" smtClean="0"/>
              <a:t> </a:t>
            </a:r>
            <a:r>
              <a:rPr lang="ro-RO" sz="1800" b="1" i="1" cap="none" dirty="0" smtClean="0"/>
              <a:t>Pentru </a:t>
            </a:r>
            <a:r>
              <a:rPr lang="ro-RO" sz="1800" b="1" i="1" cap="none" dirty="0"/>
              <a:t>a evita interpretările eronate, fac precizarea astăzi că aş dori să avem de asemenea un reprezentant al BNR printre noi.</a:t>
            </a:r>
            <a:endParaRPr lang="en-US" sz="1800" b="1" cap="none" dirty="0"/>
          </a:p>
          <a:p>
            <a:pPr marL="0" indent="0">
              <a:spcBef>
                <a:spcPts val="0"/>
              </a:spcBef>
              <a:buNone/>
            </a:pPr>
            <a:r>
              <a:rPr lang="ro-RO" sz="1400" i="1" cap="none" dirty="0"/>
              <a:t>ACI nu are facilităţi disponibile, </a:t>
            </a:r>
            <a:r>
              <a:rPr lang="ro-RO" sz="1600" b="1" i="1" cap="none" dirty="0"/>
              <a:t>poate Şerban (n.a Serban Matei reprezentatul BNR) ne poate ajuta cu o sală de întâlniri pentru mâine sau pentru săptămâna viitoare. </a:t>
            </a:r>
            <a:r>
              <a:rPr lang="ro-RO" sz="1400" i="1" cap="none" dirty="0"/>
              <a:t>Deoarece a pornit o nouă RMO, nu ar trebui să fim la fel de ocupaţi ca în ultima zi </a:t>
            </a:r>
            <a:endParaRPr lang="en-US" sz="1400" b="1" cap="none" dirty="0"/>
          </a:p>
        </p:txBody>
      </p:sp>
    </p:spTree>
    <p:extLst>
      <p:ext uri="{BB962C8B-B14F-4D97-AF65-F5344CB8AC3E}">
        <p14:creationId xmlns:p14="http://schemas.microsoft.com/office/powerpoint/2010/main" val="10542260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166255"/>
            <a:ext cx="10364451" cy="820881"/>
          </a:xfrm>
        </p:spPr>
        <p:txBody>
          <a:bodyPr/>
          <a:lstStyle/>
          <a:p>
            <a:r>
              <a:rPr lang="en-US" dirty="0" err="1" smtClean="0"/>
              <a:t>declaratiile</a:t>
            </a:r>
            <a:r>
              <a:rPr lang="en-US" dirty="0" smtClean="0"/>
              <a:t> </a:t>
            </a:r>
            <a:r>
              <a:rPr lang="en-US" dirty="0" err="1" smtClean="0"/>
              <a:t>bancilor</a:t>
            </a:r>
            <a:r>
              <a:rPr lang="en-US" dirty="0" smtClean="0"/>
              <a:t> </a:t>
            </a:r>
            <a:endParaRPr lang="en-US" dirty="0"/>
          </a:p>
        </p:txBody>
      </p:sp>
      <p:sp>
        <p:nvSpPr>
          <p:cNvPr id="3" name="Content Placeholder 2"/>
          <p:cNvSpPr>
            <a:spLocks noGrp="1"/>
          </p:cNvSpPr>
          <p:nvPr>
            <p:ph sz="quarter" idx="13"/>
          </p:nvPr>
        </p:nvSpPr>
        <p:spPr>
          <a:xfrm>
            <a:off x="913774" y="904009"/>
            <a:ext cx="10363826" cy="5257800"/>
          </a:xfrm>
        </p:spPr>
        <p:txBody>
          <a:bodyPr>
            <a:normAutofit fontScale="77500" lnSpcReduction="20000"/>
          </a:bodyPr>
          <a:lstStyle/>
          <a:p>
            <a:r>
              <a:rPr lang="ro-RO" sz="2300" b="1" cap="none" dirty="0"/>
              <a:t>BNR, în calitate de Organizator al procedurii de Fixing, a iniţiat o întâlnire cu reprezentanţii tuturor contributorilor la aceşti indici de referinţă, întâlnire ce a avut loc în data de 2 octombrie 2008</a:t>
            </a:r>
            <a:r>
              <a:rPr lang="ro-RO" sz="2300" b="1" cap="none" dirty="0" smtClean="0"/>
              <a:t>.</a:t>
            </a:r>
            <a:endParaRPr lang="en-US" sz="2300" b="1" cap="none" dirty="0" smtClean="0"/>
          </a:p>
          <a:p>
            <a:pPr algn="ctr"/>
            <a:r>
              <a:rPr lang="ro-RO" sz="2600" b="1" u="sng" cap="none" dirty="0" smtClean="0"/>
              <a:t>Banca Transilvania </a:t>
            </a:r>
            <a:r>
              <a:rPr lang="en-US" sz="2600" b="1" u="sng" cap="none" dirty="0" err="1" smtClean="0"/>
              <a:t>recunoaste</a:t>
            </a:r>
            <a:r>
              <a:rPr lang="en-US" sz="2600" b="1" u="sng" cap="none" dirty="0"/>
              <a:t> </a:t>
            </a:r>
            <a:r>
              <a:rPr lang="en-US" sz="2600" b="1" u="sng" cap="none" dirty="0" smtClean="0"/>
              <a:t>(</a:t>
            </a:r>
            <a:r>
              <a:rPr lang="ro-RO" sz="2600" dirty="0"/>
              <a:t>adresa BT nr. </a:t>
            </a:r>
            <a:r>
              <a:rPr lang="ro-RO" sz="2600" dirty="0" smtClean="0"/>
              <a:t>8025/09.12.2009</a:t>
            </a:r>
            <a:r>
              <a:rPr lang="en-US" sz="2600" dirty="0" smtClean="0"/>
              <a:t>)</a:t>
            </a:r>
            <a:endParaRPr lang="en-US" sz="2600" dirty="0"/>
          </a:p>
          <a:p>
            <a:r>
              <a:rPr lang="ro-RO" sz="2300" b="1" u="sng" cap="none" dirty="0" smtClean="0"/>
              <a:t>discuţiile au vizat stabilirea unui posibil comportament asemănător  al contributorilor la Fixing în ceea ce priveşte limitele de expunere, în sensul unei reciprocităţi, care ar presupune ca „o instituţie de credit să iniţieze tranzacţii cu o altă instituţie de credit, în aceleaşi condiţii de limite vizând maturităţile (intervalul de timp pe care se poate expune) pe care le poate oferi </a:t>
            </a:r>
            <a:r>
              <a:rPr lang="ro-RO" sz="2300" b="1" u="sng" cap="none" dirty="0"/>
              <a:t>la rându-i, în virtutea limitelor proprii de expunere pe care le are faţă de partener. În aplicarea acestui principiu băncile îşi comunică de îndată modificările de limite de expunere reciproce, iar tranzacţiile ulterioare iniţiate de către </a:t>
            </a:r>
            <a:r>
              <a:rPr lang="ro-RO" sz="2300" b="1" u="sng" cap="none" dirty="0" smtClean="0"/>
              <a:t>partea </a:t>
            </a:r>
            <a:r>
              <a:rPr lang="ro-RO" sz="2300" b="1" u="sng" cap="none" dirty="0"/>
              <a:t>căreia i s-au ajustat limitele cu contrapartida respectivă nu pot depăşi maturitatea maximă pe care iniţiatorul tranzacţiei o poate oferi băncii partenere. </a:t>
            </a:r>
            <a:endParaRPr lang="en-US" sz="2300" b="1" u="sng" cap="none" dirty="0" smtClean="0"/>
          </a:p>
          <a:p>
            <a:pPr marL="0" indent="0">
              <a:spcBef>
                <a:spcPts val="0"/>
              </a:spcBef>
              <a:buNone/>
            </a:pPr>
            <a:endParaRPr lang="en-US" sz="1900" b="1" u="sng" cap="none" dirty="0" smtClean="0"/>
          </a:p>
          <a:p>
            <a:pPr>
              <a:spcBef>
                <a:spcPts val="0"/>
              </a:spcBef>
            </a:pPr>
            <a:r>
              <a:rPr lang="ro-RO" b="1" u="sng" cap="none" dirty="0" smtClean="0"/>
              <a:t>Perioada </a:t>
            </a:r>
            <a:r>
              <a:rPr lang="ro-RO" b="1" u="sng" cap="none" dirty="0"/>
              <a:t>în care a funcţionat principiul reciprocităţii a fost cuprinsă între 3 oct 2008 şi sfârşitul anului 2008, fără a exista o dată </a:t>
            </a:r>
            <a:r>
              <a:rPr lang="ro-RO" b="1" u="sng" cap="none" dirty="0" smtClean="0"/>
              <a:t>certă</a:t>
            </a:r>
            <a:endParaRPr lang="en-US" b="1" u="sng" cap="none" dirty="0" smtClean="0"/>
          </a:p>
          <a:p>
            <a:pPr marL="0" indent="0">
              <a:spcBef>
                <a:spcPts val="0"/>
              </a:spcBef>
              <a:buNone/>
            </a:pPr>
            <a:endParaRPr lang="en-US" cap="none" dirty="0"/>
          </a:p>
          <a:p>
            <a:pPr>
              <a:spcBef>
                <a:spcPts val="0"/>
              </a:spcBef>
            </a:pPr>
            <a:r>
              <a:rPr lang="ro-RO" b="1" u="sng" dirty="0"/>
              <a:t>Principiul reciprocităţii s-a convenit să se aplice în cazul tranzacţiilor legate de ROBID/ROBOR </a:t>
            </a:r>
            <a:endParaRPr lang="en-US" dirty="0"/>
          </a:p>
          <a:p>
            <a:pPr marL="0" indent="0">
              <a:buNone/>
            </a:pPr>
            <a:endParaRPr lang="en-US" b="1" cap="none" dirty="0" smtClean="0"/>
          </a:p>
          <a:p>
            <a:endParaRPr lang="en-US" sz="1600" cap="none" dirty="0"/>
          </a:p>
        </p:txBody>
      </p:sp>
    </p:spTree>
    <p:extLst>
      <p:ext uri="{BB962C8B-B14F-4D97-AF65-F5344CB8AC3E}">
        <p14:creationId xmlns:p14="http://schemas.microsoft.com/office/powerpoint/2010/main" val="24502909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638783"/>
          </a:xfrm>
        </p:spPr>
        <p:txBody>
          <a:bodyPr/>
          <a:lstStyle/>
          <a:p>
            <a:r>
              <a:rPr lang="en-US" dirty="0" smtClean="0"/>
              <a:t> </a:t>
            </a:r>
            <a:r>
              <a:rPr lang="en-US" dirty="0" err="1" smtClean="0"/>
              <a:t>declara</a:t>
            </a:r>
            <a:r>
              <a:rPr lang="ro-RO" dirty="0" smtClean="0"/>
              <a:t>ț</a:t>
            </a:r>
            <a:r>
              <a:rPr lang="en-US" dirty="0" err="1" smtClean="0"/>
              <a:t>iile</a:t>
            </a:r>
            <a:r>
              <a:rPr lang="en-US" dirty="0" smtClean="0"/>
              <a:t> </a:t>
            </a:r>
            <a:r>
              <a:rPr lang="en-US" dirty="0" err="1"/>
              <a:t>bancilor</a:t>
            </a:r>
            <a:r>
              <a:rPr lang="en-US" dirty="0"/>
              <a:t> </a:t>
            </a:r>
          </a:p>
        </p:txBody>
      </p:sp>
      <p:sp>
        <p:nvSpPr>
          <p:cNvPr id="3" name="Content Placeholder 2"/>
          <p:cNvSpPr>
            <a:spLocks noGrp="1"/>
          </p:cNvSpPr>
          <p:nvPr>
            <p:ph sz="quarter" idx="13"/>
          </p:nvPr>
        </p:nvSpPr>
        <p:spPr>
          <a:xfrm>
            <a:off x="913774" y="1506682"/>
            <a:ext cx="10363826" cy="4284517"/>
          </a:xfrm>
        </p:spPr>
        <p:txBody>
          <a:bodyPr/>
          <a:lstStyle/>
          <a:p>
            <a:r>
              <a:rPr lang="ro-RO" b="1" dirty="0"/>
              <a:t>ING neagă neechivoc existenţa unui principiu al "reciprocităţii limitelor de expunere",</a:t>
            </a:r>
            <a:r>
              <a:rPr lang="ro-RO" dirty="0"/>
              <a:t> derogator de la regulile comune conform cărora fiecare bancă în parte stabileşte de sine stătător limitele de expunere faţă de contrapartidele </a:t>
            </a:r>
            <a:r>
              <a:rPr lang="ro-RO" dirty="0" smtClean="0"/>
              <a:t>sale</a:t>
            </a:r>
            <a:endParaRPr lang="en-US" dirty="0" smtClean="0"/>
          </a:p>
          <a:p>
            <a:pPr marL="0" indent="0">
              <a:buNone/>
            </a:pPr>
            <a:endParaRPr lang="en-US" dirty="0"/>
          </a:p>
          <a:p>
            <a:r>
              <a:rPr lang="ro-RO" b="1" dirty="0"/>
              <a:t>RBS admite existenţa lui, însă cu unele particularităţi (ex. două bănci au indicat existenţa limitării acestui principiu la  tranzacţii ce vizează maturităţi ale depozitelor mai mari de 1 lună</a:t>
            </a:r>
            <a:r>
              <a:rPr lang="en-US" dirty="0"/>
              <a:t> </a:t>
            </a:r>
            <a:r>
              <a:rPr lang="ro-RO" dirty="0"/>
              <a:t>adresa ING nr. 8211/17.12.2009, adresa Unicredit nr.1069/08.12.2009</a:t>
            </a:r>
            <a:endParaRPr lang="en-US" dirty="0"/>
          </a:p>
        </p:txBody>
      </p:sp>
    </p:spTree>
    <p:extLst>
      <p:ext uri="{BB962C8B-B14F-4D97-AF65-F5344CB8AC3E}">
        <p14:creationId xmlns:p14="http://schemas.microsoft.com/office/powerpoint/2010/main" val="31218501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929727"/>
          </a:xfrm>
        </p:spPr>
        <p:txBody>
          <a:bodyPr>
            <a:normAutofit/>
          </a:bodyPr>
          <a:lstStyle/>
          <a:p>
            <a:r>
              <a:rPr lang="ro-RO" sz="2000" b="1" dirty="0"/>
              <a:t>RBS Bank/ Email Vicepresedinte Roxana Moldovan catre Presedinte Peter Weiss, Martin Bakelaar în data de </a:t>
            </a:r>
            <a:r>
              <a:rPr lang="ro-RO" sz="2000" b="1" dirty="0" smtClean="0"/>
              <a:t>23.10.2008</a:t>
            </a:r>
            <a:endParaRPr lang="en-US" sz="2000" b="1" dirty="0"/>
          </a:p>
        </p:txBody>
      </p:sp>
      <p:sp>
        <p:nvSpPr>
          <p:cNvPr id="3" name="Content Placeholder 2"/>
          <p:cNvSpPr>
            <a:spLocks noGrp="1"/>
          </p:cNvSpPr>
          <p:nvPr>
            <p:ph sz="quarter" idx="13"/>
          </p:nvPr>
        </p:nvSpPr>
        <p:spPr>
          <a:xfrm>
            <a:off x="913774" y="1454728"/>
            <a:ext cx="10363826" cy="4336472"/>
          </a:xfrm>
        </p:spPr>
        <p:txBody>
          <a:bodyPr/>
          <a:lstStyle/>
          <a:p>
            <a:r>
              <a:rPr lang="en-US" b="1" i="1" u="sng" cap="none" dirty="0" smtClean="0"/>
              <a:t>“</a:t>
            </a:r>
            <a:r>
              <a:rPr lang="ro-RO" b="1" i="1" u="sng" cap="none" dirty="0" smtClean="0"/>
              <a:t>Principalul </a:t>
            </a:r>
            <a:r>
              <a:rPr lang="ro-RO" b="1" i="1" u="sng" cap="none" dirty="0"/>
              <a:t>mesaj transmis de către Nicolae Cinteză în numele guvernatorului Mugur Isărescu este că BNR va solicita demisiile Preşedintelui şi ale Directorului executiv (Chief Executive Officer) şi îmi va da un avertisment adresat personal mie în cazul în care nu scădem ROBOR-ul în decurs de o săptămână.</a:t>
            </a:r>
            <a:r>
              <a:rPr lang="ro-RO" i="1" u="sng" cap="none" dirty="0"/>
              <a:t> </a:t>
            </a:r>
            <a:r>
              <a:rPr lang="ro-RO" i="1" cap="none" dirty="0"/>
              <a:t>Am arătat, de asemenea, că RBS Romania a încercat să coteze cele mai corecte dobânzi în cadrul procedurii de stabilire a Robor-ului, </a:t>
            </a:r>
            <a:r>
              <a:rPr lang="ro-RO" b="1" i="1" cap="none" dirty="0"/>
              <a:t>dar alte bănci fie nu au cotat, fie au arătat dobânzi indicative şi în final dobânzile aplicate clienţilor lor erau mult peste cotaţiile indicative. I-am dat lui Cinteză, ca exemplu, cotaţiile zilnice oferite clienţilor de către bănci (care au variat între 40 şi 80% ), în ultimele 3 zile, fapt care arată clar că piaţa se află în altă parte decât crede BNR</a:t>
            </a:r>
            <a:endParaRPr lang="en-US" b="1" i="1" u="sng" cap="none" dirty="0" smtClean="0"/>
          </a:p>
          <a:p>
            <a:r>
              <a:rPr lang="en-US" b="1" i="1" u="sng" cap="none" dirty="0"/>
              <a:t>P</a:t>
            </a:r>
            <a:r>
              <a:rPr lang="ro-RO" b="1" i="1" u="sng" cap="none" dirty="0" smtClean="0"/>
              <a:t>rincipalele </a:t>
            </a:r>
            <a:r>
              <a:rPr lang="ro-RO" b="1" i="1" u="sng" cap="none" dirty="0"/>
              <a:t>mesaje adresate au fost că ar trebui să menţinem ROBOR-ul la un nivel </a:t>
            </a:r>
            <a:r>
              <a:rPr lang="ro-RO" b="1" i="1" u="sng" cap="none" dirty="0" smtClean="0"/>
              <a:t>acceptabil</a:t>
            </a:r>
            <a:r>
              <a:rPr lang="en-US" b="1" i="1" u="sng" cap="none" dirty="0" smtClean="0"/>
              <a:t>”</a:t>
            </a:r>
            <a:endParaRPr lang="en-US" cap="none" dirty="0"/>
          </a:p>
        </p:txBody>
      </p:sp>
    </p:spTree>
    <p:extLst>
      <p:ext uri="{BB962C8B-B14F-4D97-AF65-F5344CB8AC3E}">
        <p14:creationId xmlns:p14="http://schemas.microsoft.com/office/powerpoint/2010/main" val="17697308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426027"/>
            <a:ext cx="10364451" cy="737755"/>
          </a:xfrm>
        </p:spPr>
        <p:txBody>
          <a:bodyPr>
            <a:normAutofit fontScale="90000"/>
          </a:bodyPr>
          <a:lstStyle/>
          <a:p>
            <a:r>
              <a:rPr lang="en-US" sz="2400" b="1" u="sng" dirty="0"/>
              <a:t>DOVADA PUNERII </a:t>
            </a:r>
            <a:r>
              <a:rPr lang="ro-RO" sz="2400" b="1" u="sng" dirty="0" smtClean="0"/>
              <a:t>î</a:t>
            </a:r>
            <a:r>
              <a:rPr lang="en-US" sz="2400" b="1" u="sng" dirty="0" smtClean="0"/>
              <a:t>N PRACTIC</a:t>
            </a:r>
            <a:r>
              <a:rPr lang="ro-RO" sz="2400" b="1" u="sng" dirty="0" smtClean="0"/>
              <a:t>ă</a:t>
            </a:r>
            <a:r>
              <a:rPr lang="en-US" sz="2400" b="1" u="sng" dirty="0" smtClean="0"/>
              <a:t> </a:t>
            </a:r>
            <a:r>
              <a:rPr lang="en-US" sz="2400" b="1" u="sng" dirty="0"/>
              <a:t>A </a:t>
            </a:r>
            <a:r>
              <a:rPr lang="ro-RO" sz="2400" b="1" u="sng" dirty="0" smtClean="0"/>
              <a:t>î</a:t>
            </a:r>
            <a:r>
              <a:rPr lang="en-US" sz="2400" b="1" u="sng" dirty="0" smtClean="0"/>
              <a:t>N</a:t>
            </a:r>
            <a:r>
              <a:rPr lang="ro-RO" sz="2400" b="1" u="sng" dirty="0" smtClean="0"/>
              <a:t>ț</a:t>
            </a:r>
            <a:r>
              <a:rPr lang="en-US" sz="2400" b="1" u="sng" dirty="0" smtClean="0"/>
              <a:t>ELEGERII </a:t>
            </a:r>
            <a:r>
              <a:rPr lang="en-US" sz="2400" b="1" u="sng" dirty="0"/>
              <a:t>PRIVIND RECIPROCITATEA/ MIMAREA </a:t>
            </a:r>
            <a:r>
              <a:rPr lang="en-US" sz="2400" b="1" u="sng" dirty="0" smtClean="0"/>
              <a:t>TRANZAC</a:t>
            </a:r>
            <a:r>
              <a:rPr lang="ro-RO" sz="2400" b="1" u="sng" dirty="0" smtClean="0"/>
              <a:t>ț</a:t>
            </a:r>
            <a:r>
              <a:rPr lang="en-US" sz="2400" b="1" u="sng" dirty="0" smtClean="0"/>
              <a:t>ION</a:t>
            </a:r>
            <a:r>
              <a:rPr lang="ro-RO" sz="2400" b="1" u="sng" dirty="0" smtClean="0"/>
              <a:t>ă</a:t>
            </a:r>
            <a:r>
              <a:rPr lang="en-US" sz="2400" b="1" u="sng" dirty="0" smtClean="0"/>
              <a:t>RII </a:t>
            </a:r>
            <a:r>
              <a:rPr lang="en-US" sz="2400" b="1" u="sng" dirty="0"/>
              <a:t>CORECTE </a:t>
            </a:r>
            <a:r>
              <a:rPr lang="ro-RO" sz="2400" b="1" u="sng" dirty="0" smtClean="0"/>
              <a:t>î</a:t>
            </a:r>
            <a:r>
              <a:rPr lang="en-US" sz="2400" b="1" u="sng" dirty="0" smtClean="0"/>
              <a:t>N </a:t>
            </a:r>
            <a:r>
              <a:rPr lang="en-US" sz="2400" b="1" u="sng" dirty="0"/>
              <a:t>CADRUL FIXING-ULUI</a:t>
            </a:r>
            <a:endParaRPr lang="en-US" sz="2400" dirty="0"/>
          </a:p>
        </p:txBody>
      </p:sp>
      <p:sp>
        <p:nvSpPr>
          <p:cNvPr id="3" name="Content Placeholder 2"/>
          <p:cNvSpPr>
            <a:spLocks noGrp="1"/>
          </p:cNvSpPr>
          <p:nvPr>
            <p:ph sz="quarter" idx="13"/>
          </p:nvPr>
        </p:nvSpPr>
        <p:spPr>
          <a:xfrm>
            <a:off x="727363" y="1298863"/>
            <a:ext cx="10993581" cy="5205845"/>
          </a:xfrm>
        </p:spPr>
        <p:txBody>
          <a:bodyPr>
            <a:normAutofit fontScale="85000" lnSpcReduction="10000"/>
          </a:bodyPr>
          <a:lstStyle/>
          <a:p>
            <a:r>
              <a:rPr lang="ro-RO" b="1" u="sng" cap="none" dirty="0"/>
              <a:t>Independent de susţinerile divergente ale băncilor investigate, </a:t>
            </a:r>
            <a:r>
              <a:rPr lang="ro-RO" b="1" u="sng" cap="none" dirty="0" smtClean="0"/>
              <a:t>din </a:t>
            </a:r>
            <a:r>
              <a:rPr lang="ro-RO" b="1" u="sng" cap="none" dirty="0"/>
              <a:t>conţinutul conversaţiilor purtate între dealerii unora dintre bănci, în perioada următoare întâlnirii de la BNR,  reiese existenţa în fapt a unei practici de ajustare reciprocă a limitelor de expunere pe întreaga piaţă monetară interbancară. </a:t>
            </a:r>
            <a:endParaRPr lang="en-US" b="1" u="sng" cap="none" dirty="0" smtClean="0"/>
          </a:p>
          <a:p>
            <a:pPr marL="0" indent="0">
              <a:spcBef>
                <a:spcPts val="600"/>
              </a:spcBef>
              <a:buNone/>
            </a:pPr>
            <a:r>
              <a:rPr lang="ro-RO" b="1" cap="none" dirty="0"/>
              <a:t>Acest lucru este evidenţiat în mod clar de conversaţia purtată între un dealer al CEC şi un dealer al RBS</a:t>
            </a:r>
            <a:r>
              <a:rPr lang="ro-RO" cap="none" dirty="0"/>
              <a:t>, </a:t>
            </a:r>
            <a:r>
              <a:rPr lang="ro-RO" cap="none" dirty="0" smtClean="0"/>
              <a:t>principiul </a:t>
            </a:r>
            <a:r>
              <a:rPr lang="ro-RO" cap="none" dirty="0"/>
              <a:t>reciprocităţii fiind invocat de reprezentantul </a:t>
            </a:r>
            <a:r>
              <a:rPr lang="ro-RO" cap="none" dirty="0" smtClean="0"/>
              <a:t>CEC:</a:t>
            </a:r>
            <a:endParaRPr lang="en-US" cap="none" dirty="0"/>
          </a:p>
          <a:p>
            <a:pPr marL="0" indent="0" algn="ctr">
              <a:spcBef>
                <a:spcPts val="600"/>
              </a:spcBef>
              <a:buNone/>
            </a:pPr>
            <a:r>
              <a:rPr lang="ro-RO" b="1" u="sng" cap="none" dirty="0"/>
              <a:t>„Conversaţie între dealer RBS (Delia Cezar – „Delia”) şi dealer CEC Bank din data de 29.10.2008, ora 7.02 GMT</a:t>
            </a:r>
            <a:endParaRPr lang="en-US" cap="none" dirty="0"/>
          </a:p>
          <a:p>
            <a:pPr marL="0" indent="0">
              <a:spcBef>
                <a:spcPts val="600"/>
              </a:spcBef>
              <a:buNone/>
            </a:pPr>
            <a:r>
              <a:rPr lang="ro-RO" i="1" cap="none" dirty="0" smtClean="0"/>
              <a:t>Delia- </a:t>
            </a:r>
            <a:r>
              <a:rPr lang="ro-RO" i="1" cap="none" dirty="0"/>
              <a:t>Neatza. Pls ce limite MM (money market) ai pentru mine. MCI. Te aştept aici.</a:t>
            </a:r>
            <a:endParaRPr lang="en-US" cap="none" dirty="0"/>
          </a:p>
          <a:p>
            <a:pPr marL="0" indent="0">
              <a:spcBef>
                <a:spcPts val="600"/>
              </a:spcBef>
              <a:buNone/>
            </a:pPr>
            <a:r>
              <a:rPr lang="ro-RO" i="1" u="sng" cap="none" dirty="0"/>
              <a:t>Dealer CEC- </a:t>
            </a:r>
            <a:r>
              <a:rPr lang="ro-RO" b="1" i="1" u="sng" cap="none" dirty="0"/>
              <a:t>deci in perioada asta functionam pe principiul reciprocitatii ..Pot sa iti dau bani la max tenor 3M....Dar daca tu nu-mi poti plasa la 1M atunci nici eu nu-ti pot cota 1M</a:t>
            </a:r>
            <a:endParaRPr lang="en-US" b="1" cap="none" dirty="0"/>
          </a:p>
          <a:p>
            <a:pPr marL="0" indent="0">
              <a:spcBef>
                <a:spcPts val="600"/>
              </a:spcBef>
              <a:buNone/>
            </a:pPr>
            <a:r>
              <a:rPr lang="ro-RO" sz="1600" i="1" cap="none" dirty="0"/>
              <a:t>Delia- spune-mi te rog ce amount aveti?</a:t>
            </a:r>
            <a:endParaRPr lang="en-US" sz="1600" cap="none" dirty="0"/>
          </a:p>
          <a:p>
            <a:pPr marL="0" indent="0">
              <a:spcBef>
                <a:spcPts val="600"/>
              </a:spcBef>
              <a:buNone/>
            </a:pPr>
            <a:r>
              <a:rPr lang="ro-RO" sz="1600" i="1" cap="none" dirty="0"/>
              <a:t>Dealer CEC- Chack. Revin eu pls in cateva min sa nu te tin </a:t>
            </a:r>
            <a:endParaRPr lang="en-US" sz="1600" cap="none" dirty="0"/>
          </a:p>
          <a:p>
            <a:pPr marL="0" indent="0">
              <a:spcBef>
                <a:spcPts val="600"/>
              </a:spcBef>
              <a:buNone/>
            </a:pPr>
            <a:r>
              <a:rPr lang="ro-RO" sz="1600" i="1" cap="none" dirty="0"/>
              <a:t>Delia- Stau. Nu ma tii. E urgent. Tb sa stiu mci.</a:t>
            </a:r>
            <a:endParaRPr lang="en-US" sz="1600" cap="none" dirty="0"/>
          </a:p>
          <a:p>
            <a:pPr marL="0" indent="0">
              <a:spcBef>
                <a:spcPts val="600"/>
              </a:spcBef>
              <a:buNone/>
            </a:pPr>
            <a:r>
              <a:rPr lang="ro-RO" i="1" u="sng" cap="none" dirty="0"/>
              <a:t>Dealer CEC - </a:t>
            </a:r>
            <a:r>
              <a:rPr lang="ro-RO" b="1" i="1" u="sng" cap="none" dirty="0"/>
              <a:t>Limita e ajustabila continuu cu cei de la risk..la momentul asta avem undeva peste 300 mio RON. Acum ce vreau sa-ti spun este ca aceasta limita este acordata pe principiul reciprocitatii...si ca sa fiu mai clar daca tu nu ai limita cu mine la 3M...automat se ajusteaza si limita mea la tenorul tau maxim.....daca tu nu ai limita cu mine decat sa zic 10 mio RON si riscul meu ajusteaza limita noastra cu tine.</a:t>
            </a:r>
            <a:endParaRPr lang="en-US" b="1" cap="none" dirty="0"/>
          </a:p>
          <a:p>
            <a:endParaRPr lang="en-US" cap="none" dirty="0"/>
          </a:p>
        </p:txBody>
      </p:sp>
    </p:spTree>
    <p:extLst>
      <p:ext uri="{BB962C8B-B14F-4D97-AF65-F5344CB8AC3E}">
        <p14:creationId xmlns:p14="http://schemas.microsoft.com/office/powerpoint/2010/main" val="13100112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436418"/>
            <a:ext cx="10364451" cy="737755"/>
          </a:xfrm>
        </p:spPr>
        <p:txBody>
          <a:bodyPr>
            <a:normAutofit/>
          </a:bodyPr>
          <a:lstStyle/>
          <a:p>
            <a:r>
              <a:rPr lang="en-US" sz="2000" b="1" u="sng" dirty="0"/>
              <a:t>ING INITIAZA TRANZACTII GENERAND PIERDERI CELORLALTI JUCATORI DIN FIXING</a:t>
            </a:r>
            <a:endParaRPr lang="en-US" sz="2000" dirty="0"/>
          </a:p>
        </p:txBody>
      </p:sp>
      <p:sp>
        <p:nvSpPr>
          <p:cNvPr id="3" name="Content Placeholder 2"/>
          <p:cNvSpPr>
            <a:spLocks noGrp="1"/>
          </p:cNvSpPr>
          <p:nvPr>
            <p:ph sz="quarter" idx="13"/>
          </p:nvPr>
        </p:nvSpPr>
        <p:spPr>
          <a:xfrm>
            <a:off x="498764" y="1080655"/>
            <a:ext cx="10778837" cy="5392881"/>
          </a:xfrm>
        </p:spPr>
        <p:txBody>
          <a:bodyPr>
            <a:normAutofit fontScale="70000" lnSpcReduction="20000"/>
          </a:bodyPr>
          <a:lstStyle/>
          <a:p>
            <a:pPr marL="0" indent="0">
              <a:buNone/>
            </a:pPr>
            <a:r>
              <a:rPr lang="ro-RO" sz="2900" cap="none" dirty="0"/>
              <a:t>ING </a:t>
            </a:r>
            <a:r>
              <a:rPr lang="ro-RO" sz="2900" cap="none" dirty="0">
                <a:sym typeface="Wingdings" panose="05000000000000000000" pitchFamily="2" charset="2"/>
              </a:rPr>
              <a:t></a:t>
            </a:r>
            <a:r>
              <a:rPr lang="ro-RO" sz="2900" cap="none" dirty="0"/>
              <a:t> initiaza tranzactii in ciuda intelegerii </a:t>
            </a:r>
            <a:endParaRPr lang="en-US" sz="2900" cap="none" dirty="0"/>
          </a:p>
          <a:p>
            <a:pPr marL="0" indent="0">
              <a:buNone/>
            </a:pPr>
            <a:r>
              <a:rPr lang="ro-RO" b="1" cap="none" dirty="0"/>
              <a:t>Comportamentul unor bănci ca ING şi CEC este privit ca fiind unul incorect/ne-etic si este chiar reclamat la BNR. Spre exemplificare reproducem din discuţiile interne ale trezorierilor unor bănci cu superiorii ierarhici:</a:t>
            </a:r>
            <a:endParaRPr lang="en-US" b="1" cap="none" dirty="0"/>
          </a:p>
          <a:p>
            <a:pPr marL="0" indent="0" algn="ctr">
              <a:buNone/>
            </a:pPr>
            <a:r>
              <a:rPr lang="ro-RO" sz="2600" b="1" u="sng" cap="none" dirty="0"/>
              <a:t>Adresa de la Martin </a:t>
            </a:r>
            <a:r>
              <a:rPr lang="ro-RO" sz="2600" b="1" u="sng" cap="none" dirty="0" smtClean="0"/>
              <a:t>Bakelaar </a:t>
            </a:r>
            <a:r>
              <a:rPr lang="en-US" sz="2600" b="1" u="sng" cap="none" dirty="0" err="1" smtClean="0"/>
              <a:t>catre</a:t>
            </a:r>
            <a:r>
              <a:rPr lang="ro-RO" sz="2600" b="1" u="sng" cap="none" dirty="0" smtClean="0"/>
              <a:t> superiori</a:t>
            </a:r>
            <a:r>
              <a:rPr lang="en-US" sz="2600" b="1" u="sng" cap="none" dirty="0" err="1" smtClean="0"/>
              <a:t>i</a:t>
            </a:r>
            <a:r>
              <a:rPr lang="ro-RO" sz="2600" b="1" u="sng" cap="none" dirty="0" smtClean="0"/>
              <a:t> </a:t>
            </a:r>
            <a:r>
              <a:rPr lang="ro-RO" sz="2600" b="1" u="sng" cap="none" dirty="0"/>
              <a:t>ierarhici, în data de 28 oct 2008</a:t>
            </a:r>
            <a:endParaRPr lang="en-US" sz="2600" b="1" u="sng" cap="none" dirty="0"/>
          </a:p>
          <a:p>
            <a:pPr marL="0" indent="0">
              <a:spcBef>
                <a:spcPts val="0"/>
              </a:spcBef>
              <a:buNone/>
            </a:pPr>
            <a:endParaRPr lang="en-US" sz="2600" i="1" u="sng" cap="none" dirty="0" smtClean="0"/>
          </a:p>
          <a:p>
            <a:pPr marL="0" indent="0">
              <a:spcBef>
                <a:spcPts val="0"/>
              </a:spcBef>
              <a:buNone/>
            </a:pPr>
            <a:r>
              <a:rPr lang="ro-RO" sz="2300" i="1" cap="none" dirty="0" smtClean="0"/>
              <a:t>Stimaţilor</a:t>
            </a:r>
            <a:r>
              <a:rPr lang="ro-RO" sz="2300" i="1" cap="none" dirty="0"/>
              <a:t>,</a:t>
            </a:r>
            <a:endParaRPr lang="en-US" sz="2300" cap="none" dirty="0"/>
          </a:p>
          <a:p>
            <a:pPr marL="0" indent="0">
              <a:spcBef>
                <a:spcPts val="0"/>
              </a:spcBef>
              <a:buNone/>
            </a:pPr>
            <a:r>
              <a:rPr lang="ro-RO" sz="2300" i="1" cap="none" dirty="0"/>
              <a:t>Am următoarea chestiune presantă:</a:t>
            </a:r>
            <a:endParaRPr lang="en-US" sz="2300" cap="none" dirty="0"/>
          </a:p>
          <a:p>
            <a:pPr marL="0" indent="0">
              <a:spcBef>
                <a:spcPts val="0"/>
              </a:spcBef>
              <a:buNone/>
            </a:pPr>
            <a:r>
              <a:rPr lang="ro-RO" sz="2600" b="1" i="1" u="sng" cap="none" dirty="0"/>
              <a:t>Astăzi am actualizat ROBOR-ul în conformitate cu contractul, cu noile reguli ale BNR şi cu dorinţa lor expresă să menţinem ratele scăzute, chiar dacă pe piaţa externă sunt mult mai ridicate </a:t>
            </a:r>
            <a:endParaRPr lang="en-US" sz="2600" b="1" u="sng" cap="none" dirty="0"/>
          </a:p>
          <a:p>
            <a:pPr marL="0" indent="0">
              <a:spcBef>
                <a:spcPts val="0"/>
              </a:spcBef>
              <a:buNone/>
            </a:pPr>
            <a:r>
              <a:rPr lang="ro-RO" sz="2600" b="1" i="1" cap="none" dirty="0"/>
              <a:t>După cum vedeţi, ING şi CEC nu au răspuns la dorinţa BNR.</a:t>
            </a:r>
            <a:endParaRPr lang="en-US" sz="2600" b="1" cap="none" dirty="0"/>
          </a:p>
          <a:p>
            <a:pPr marL="0" indent="0">
              <a:spcBef>
                <a:spcPts val="0"/>
              </a:spcBef>
              <a:buNone/>
            </a:pPr>
            <a:r>
              <a:rPr lang="ro-RO" sz="2600" b="1" i="1" cap="none" dirty="0"/>
              <a:t>În intervalul de timp de 15 minute, în care băncile trebuie să îşi propună cotaţii ferme una celeilalte, ni s-a cerut cotaţia la 3 luni de către ING</a:t>
            </a:r>
            <a:r>
              <a:rPr lang="ro-RO" sz="2600" b="1" i="1" cap="none" dirty="0" smtClean="0"/>
              <a:t>.</a:t>
            </a:r>
            <a:r>
              <a:rPr lang="en-US" sz="2600" b="1" i="1" cap="none" dirty="0" smtClean="0"/>
              <a:t> </a:t>
            </a:r>
            <a:r>
              <a:rPr lang="ro-RO" sz="2600" b="1" i="1" cap="none" dirty="0" smtClean="0"/>
              <a:t>Am </a:t>
            </a:r>
            <a:r>
              <a:rPr lang="ro-RO" sz="2600" b="1" i="1" cap="none" dirty="0"/>
              <a:t>cotat 14/17.55 dobânda noastră pentru scadenţa de 3 luni la ROBOR, chiar dacă pe piaţa externă aceasta este de 40%-50% pentru 3 luni</a:t>
            </a:r>
            <a:r>
              <a:rPr lang="ro-RO" sz="2600" b="1" i="1" cap="none" dirty="0" smtClean="0"/>
              <a:t>.</a:t>
            </a:r>
            <a:r>
              <a:rPr lang="en-US" sz="2600" b="1" i="1" cap="none" dirty="0" smtClean="0"/>
              <a:t> </a:t>
            </a:r>
          </a:p>
          <a:p>
            <a:pPr marL="0" indent="0">
              <a:spcBef>
                <a:spcPts val="0"/>
              </a:spcBef>
              <a:buNone/>
            </a:pPr>
            <a:r>
              <a:rPr lang="ro-RO" sz="2600" b="1" i="1" cap="none" dirty="0" smtClean="0"/>
              <a:t>ING </a:t>
            </a:r>
            <a:r>
              <a:rPr lang="ro-RO" sz="2600" b="1" i="1" cap="none" dirty="0"/>
              <a:t>a acceptat cotaţia noastră pentru 5 mil. în conformitate cu ROBOR şi noi am încercat să ne acoperim cerând o cotaţie la 3 luni de la una dintre celelalte bănci participante la Fixing</a:t>
            </a:r>
            <a:r>
              <a:rPr lang="ro-RO" sz="2600" b="1" i="1" cap="none" dirty="0" smtClean="0"/>
              <a:t>.</a:t>
            </a:r>
            <a:r>
              <a:rPr lang="en-US" sz="2300" b="1" i="1" cap="none" dirty="0" smtClean="0"/>
              <a:t> </a:t>
            </a:r>
            <a:r>
              <a:rPr lang="ro-RO" sz="2300" i="1" cap="none" dirty="0"/>
              <a:t>Mai jos prezint situaţia răspunsurilor obţinute de la celelalte 9 bănci</a:t>
            </a:r>
            <a:r>
              <a:rPr lang="ro-RO" sz="2300" i="1" cap="none" dirty="0" smtClean="0"/>
              <a:t>:</a:t>
            </a:r>
            <a:r>
              <a:rPr lang="en-US" sz="2300" i="1" cap="none" dirty="0" smtClean="0"/>
              <a:t> </a:t>
            </a:r>
            <a:r>
              <a:rPr lang="ro-RO" sz="2300" i="1" cap="none" dirty="0" smtClean="0"/>
              <a:t>Bancpost </a:t>
            </a:r>
            <a:r>
              <a:rPr lang="ro-RO" sz="2300" i="1" cap="none" dirty="0"/>
              <a:t>oferă doar cotaţii </a:t>
            </a:r>
            <a:r>
              <a:rPr lang="ro-RO" sz="2300" i="1" cap="none" dirty="0" smtClean="0"/>
              <a:t>indicative</a:t>
            </a:r>
            <a:r>
              <a:rPr lang="en-US" sz="2300" i="1" cap="none" dirty="0" smtClean="0"/>
              <a:t>, </a:t>
            </a:r>
            <a:r>
              <a:rPr lang="ro-RO" sz="2300" i="1" cap="none" dirty="0" smtClean="0"/>
              <a:t>BCR  </a:t>
            </a:r>
            <a:r>
              <a:rPr lang="ro-RO" sz="2300" i="1" cap="none" dirty="0"/>
              <a:t>nu are limite </a:t>
            </a:r>
            <a:r>
              <a:rPr lang="ro-RO" sz="2300" i="1" cap="none" dirty="0" smtClean="0"/>
              <a:t>disponibile</a:t>
            </a:r>
            <a:r>
              <a:rPr lang="en-US" sz="2300" i="1" cap="none" dirty="0" smtClean="0"/>
              <a:t>,  </a:t>
            </a:r>
            <a:r>
              <a:rPr lang="ro-RO" sz="2300" i="1" cap="none" dirty="0" smtClean="0"/>
              <a:t>BRD </a:t>
            </a:r>
            <a:r>
              <a:rPr lang="ro-RO" sz="2300" i="1" cap="none" dirty="0"/>
              <a:t>oferă doar cotaţii </a:t>
            </a:r>
            <a:r>
              <a:rPr lang="ro-RO" sz="2300" i="1" cap="none" dirty="0" smtClean="0"/>
              <a:t>indicative</a:t>
            </a:r>
            <a:r>
              <a:rPr lang="en-US" sz="2300" i="1" cap="none" dirty="0" smtClean="0"/>
              <a:t>, </a:t>
            </a:r>
            <a:r>
              <a:rPr lang="ro-RO" sz="2300" i="1" cap="none" dirty="0" smtClean="0"/>
              <a:t>CEC </a:t>
            </a:r>
            <a:r>
              <a:rPr lang="ro-RO" sz="2300" i="1" cap="none" dirty="0"/>
              <a:t>nu cotează conform cu noile </a:t>
            </a:r>
            <a:r>
              <a:rPr lang="ro-RO" sz="2300" i="1" cap="none" dirty="0" smtClean="0"/>
              <a:t>reguli</a:t>
            </a:r>
            <a:r>
              <a:rPr lang="en-US" sz="2300" i="1" cap="none" dirty="0" smtClean="0"/>
              <a:t>, </a:t>
            </a:r>
            <a:r>
              <a:rPr lang="ro-RO" sz="2300" i="1" cap="none" dirty="0" smtClean="0"/>
              <a:t>Eximbank </a:t>
            </a:r>
            <a:r>
              <a:rPr lang="ro-RO" sz="2300" i="1" cap="none" dirty="0"/>
              <a:t>cotează doar pentru scadenţe până la o </a:t>
            </a:r>
            <a:r>
              <a:rPr lang="ro-RO" sz="2300" i="1" cap="none" dirty="0" smtClean="0"/>
              <a:t>lună</a:t>
            </a:r>
            <a:r>
              <a:rPr lang="en-US" sz="2300" i="1" cap="none" dirty="0" smtClean="0"/>
              <a:t>, </a:t>
            </a:r>
            <a:r>
              <a:rPr lang="ro-RO" sz="2300" i="1" cap="none" dirty="0" smtClean="0"/>
              <a:t>ING </a:t>
            </a:r>
            <a:r>
              <a:rPr lang="ro-RO" sz="2300" i="1" cap="none" dirty="0"/>
              <a:t>nu cotează conform cu noile </a:t>
            </a:r>
            <a:r>
              <a:rPr lang="ro-RO" sz="2300" i="1" cap="none" dirty="0" smtClean="0"/>
              <a:t>reguli</a:t>
            </a:r>
            <a:r>
              <a:rPr lang="en-US" sz="2300" i="1" cap="none" dirty="0" smtClean="0"/>
              <a:t>, </a:t>
            </a:r>
            <a:r>
              <a:rPr lang="ro-RO" sz="2300" i="1" cap="none" dirty="0" smtClean="0"/>
              <a:t>Raiffeisen </a:t>
            </a:r>
            <a:r>
              <a:rPr lang="ro-RO" sz="2300" i="1" cap="none" dirty="0"/>
              <a:t>oferă doar cotaţii </a:t>
            </a:r>
            <a:r>
              <a:rPr lang="ro-RO" sz="2300" i="1" cap="none" dirty="0" smtClean="0"/>
              <a:t>indicative</a:t>
            </a:r>
            <a:r>
              <a:rPr lang="en-US" sz="2300" i="1" cap="none" dirty="0" smtClean="0"/>
              <a:t>, </a:t>
            </a:r>
            <a:r>
              <a:rPr lang="ro-RO" sz="2300" i="1" cap="none" dirty="0" smtClean="0"/>
              <a:t>Transilvania </a:t>
            </a:r>
            <a:r>
              <a:rPr lang="ro-RO" sz="2300" i="1" cap="none" dirty="0"/>
              <a:t>nu a răspuns cererii noastre în nici o </a:t>
            </a:r>
            <a:r>
              <a:rPr lang="ro-RO" sz="2300" i="1" cap="none" dirty="0" smtClean="0"/>
              <a:t>formă</a:t>
            </a:r>
            <a:r>
              <a:rPr lang="en-US" sz="2300" i="1" cap="none" dirty="0" smtClean="0"/>
              <a:t>, </a:t>
            </a:r>
            <a:r>
              <a:rPr lang="ro-RO" sz="2300" i="1" cap="none" dirty="0" smtClean="0"/>
              <a:t>Unicredit </a:t>
            </a:r>
            <a:r>
              <a:rPr lang="ro-RO" sz="2300" i="1" cap="none" dirty="0"/>
              <a:t>a întrebat dacă avem limite disponibile şi ne-a returnat imediat aceeaşi cerere pentru scadenţa de 3 luni.</a:t>
            </a:r>
            <a:endParaRPr lang="en-US" sz="2300" cap="none" dirty="0"/>
          </a:p>
          <a:p>
            <a:pPr marL="0" indent="0">
              <a:buNone/>
            </a:pPr>
            <a:endParaRPr lang="en-US" b="1" cap="none" dirty="0"/>
          </a:p>
          <a:p>
            <a:pPr marL="0" indent="0">
              <a:buNone/>
            </a:pPr>
            <a:endParaRPr lang="en-US" b="1" cap="none" dirty="0"/>
          </a:p>
        </p:txBody>
      </p:sp>
    </p:spTree>
    <p:extLst>
      <p:ext uri="{BB962C8B-B14F-4D97-AF65-F5344CB8AC3E}">
        <p14:creationId xmlns:p14="http://schemas.microsoft.com/office/powerpoint/2010/main" val="18845661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472528"/>
          </a:xfrm>
        </p:spPr>
        <p:txBody>
          <a:bodyPr>
            <a:normAutofit/>
          </a:bodyPr>
          <a:lstStyle/>
          <a:p>
            <a:r>
              <a:rPr lang="en-US" sz="1800" b="1" u="sng" dirty="0"/>
              <a:t>ING </a:t>
            </a:r>
            <a:r>
              <a:rPr lang="en-US" sz="1800" b="1" u="sng" dirty="0" smtClean="0"/>
              <a:t>INI</a:t>
            </a:r>
            <a:r>
              <a:rPr lang="ro-RO" sz="1800" b="1" u="sng" dirty="0" smtClean="0"/>
              <a:t>țiază</a:t>
            </a:r>
            <a:r>
              <a:rPr lang="en-US" sz="1800" b="1" u="sng" dirty="0" smtClean="0"/>
              <a:t> TRANZAC</a:t>
            </a:r>
            <a:r>
              <a:rPr lang="ro-RO" sz="1800" b="1" u="sng" dirty="0" smtClean="0"/>
              <a:t>ț</a:t>
            </a:r>
            <a:r>
              <a:rPr lang="en-US" sz="1800" b="1" u="sng" dirty="0" smtClean="0"/>
              <a:t>II GENER</a:t>
            </a:r>
            <a:r>
              <a:rPr lang="ro-RO" sz="1800" b="1" u="sng" dirty="0"/>
              <a:t>â</a:t>
            </a:r>
            <a:r>
              <a:rPr lang="en-US" sz="1800" b="1" u="sng" dirty="0" smtClean="0"/>
              <a:t>ND </a:t>
            </a:r>
            <a:r>
              <a:rPr lang="en-US" sz="1800" b="1" u="sng" dirty="0"/>
              <a:t>PIERDERI </a:t>
            </a:r>
            <a:r>
              <a:rPr lang="en-US" sz="1800" b="1" u="sng" dirty="0" smtClean="0"/>
              <a:t>CELORLAL</a:t>
            </a:r>
            <a:r>
              <a:rPr lang="ro-RO" sz="1800" b="1" u="sng" dirty="0" smtClean="0"/>
              <a:t>ț</a:t>
            </a:r>
            <a:r>
              <a:rPr lang="en-US" sz="1800" b="1" u="sng" dirty="0" smtClean="0"/>
              <a:t>I JUC</a:t>
            </a:r>
            <a:r>
              <a:rPr lang="ro-RO" sz="1800" b="1" u="sng" dirty="0" smtClean="0"/>
              <a:t>ă</a:t>
            </a:r>
            <a:r>
              <a:rPr lang="en-US" sz="1800" b="1" u="sng" dirty="0" smtClean="0"/>
              <a:t>TORI </a:t>
            </a:r>
            <a:r>
              <a:rPr lang="en-US" sz="1800" b="1" u="sng" dirty="0"/>
              <a:t>DIN FIXING</a:t>
            </a:r>
            <a:endParaRPr lang="en-US" sz="1800" dirty="0"/>
          </a:p>
        </p:txBody>
      </p:sp>
      <p:sp>
        <p:nvSpPr>
          <p:cNvPr id="3" name="Content Placeholder 2"/>
          <p:cNvSpPr>
            <a:spLocks noGrp="1"/>
          </p:cNvSpPr>
          <p:nvPr>
            <p:ph sz="quarter" idx="13"/>
          </p:nvPr>
        </p:nvSpPr>
        <p:spPr>
          <a:xfrm>
            <a:off x="613064" y="1236518"/>
            <a:ext cx="10664537" cy="5049982"/>
          </a:xfrm>
        </p:spPr>
        <p:txBody>
          <a:bodyPr>
            <a:normAutofit/>
          </a:bodyPr>
          <a:lstStyle/>
          <a:p>
            <a:pPr marL="0" lvl="0" indent="0">
              <a:spcBef>
                <a:spcPts val="0"/>
              </a:spcBef>
              <a:buClr>
                <a:prstClr val="black"/>
              </a:buClr>
              <a:buNone/>
            </a:pPr>
            <a:r>
              <a:rPr lang="ro-RO" sz="2400" b="1" i="1" u="sng" cap="none" dirty="0">
                <a:solidFill>
                  <a:prstClr val="black"/>
                </a:solidFill>
              </a:rPr>
              <a:t>Exemplele de mai sus ilustrează că Fixing-ul ROBOR nu are nimic de-a face cu realitatea şi nu putem continua în acest mod, deoarece tranzacţia încheiată la solicitarea ING ne-a provocat o pierdere de 75000 EUR.</a:t>
            </a:r>
            <a:endParaRPr lang="en-US" sz="2400" b="1" u="sng" cap="none" dirty="0">
              <a:solidFill>
                <a:prstClr val="black"/>
              </a:solidFill>
            </a:endParaRPr>
          </a:p>
          <a:p>
            <a:r>
              <a:rPr lang="ro-RO" i="1" dirty="0" smtClean="0"/>
              <a:t>Nu </a:t>
            </a:r>
            <a:r>
              <a:rPr lang="ro-RO" i="1" dirty="0"/>
              <a:t>pot continua în acest mod, de aceea putem face următoarele:</a:t>
            </a:r>
            <a:endParaRPr lang="en-US" dirty="0"/>
          </a:p>
          <a:p>
            <a:pPr marL="0" indent="0">
              <a:lnSpc>
                <a:spcPct val="110000"/>
              </a:lnSpc>
              <a:spcBef>
                <a:spcPts val="0"/>
              </a:spcBef>
              <a:buNone/>
            </a:pPr>
            <a:r>
              <a:rPr lang="en-US" i="1" cap="none" dirty="0" smtClean="0"/>
              <a:t>-</a:t>
            </a:r>
            <a:r>
              <a:rPr lang="ro-RO" i="1" cap="none" dirty="0" smtClean="0"/>
              <a:t>Să </a:t>
            </a:r>
            <a:r>
              <a:rPr lang="ro-RO" i="1" cap="none" dirty="0"/>
              <a:t>nu mai furnizăm cotaţii celorlalte bănci din panel (nt: participante la Fixing)</a:t>
            </a:r>
            <a:endParaRPr lang="en-US" cap="none" dirty="0"/>
          </a:p>
          <a:p>
            <a:pPr marL="0" indent="0">
              <a:lnSpc>
                <a:spcPct val="110000"/>
              </a:lnSpc>
              <a:spcBef>
                <a:spcPts val="0"/>
              </a:spcBef>
              <a:buNone/>
            </a:pPr>
            <a:r>
              <a:rPr lang="en-US" i="1" cap="none" dirty="0" smtClean="0"/>
              <a:t>-</a:t>
            </a:r>
            <a:r>
              <a:rPr lang="ro-RO" i="1" cap="none" dirty="0" smtClean="0"/>
              <a:t>Să </a:t>
            </a:r>
            <a:r>
              <a:rPr lang="ro-RO" i="1" cap="none" dirty="0"/>
              <a:t>nu mai cotăm şi să transmitem explicaţii BNR în fiecare zi cu privire la motivele pentru care nu am cotat.Să informăm BNR despre aspectele menţionate mai sus şi să anulăm liniile deschise cu alte bănci dacă situaţia se menţine în acelaşi fel.</a:t>
            </a:r>
            <a:endParaRPr lang="en-US" cap="none" dirty="0"/>
          </a:p>
          <a:p>
            <a:pPr marL="0" indent="0">
              <a:lnSpc>
                <a:spcPct val="110000"/>
              </a:lnSpc>
              <a:spcBef>
                <a:spcPts val="0"/>
              </a:spcBef>
              <a:buNone/>
            </a:pPr>
            <a:r>
              <a:rPr lang="en-US" i="1" cap="none" dirty="0" smtClean="0"/>
              <a:t>-</a:t>
            </a:r>
            <a:r>
              <a:rPr lang="ro-RO" i="1" cap="none" dirty="0" smtClean="0"/>
              <a:t>Să </a:t>
            </a:r>
            <a:r>
              <a:rPr lang="ro-RO" i="1" cap="none" dirty="0"/>
              <a:t>cerem BNR cotaţii de preţ bazate pe BUBOR pentru a ne putea acoperi.</a:t>
            </a:r>
            <a:endParaRPr lang="en-US" cap="none" dirty="0"/>
          </a:p>
          <a:p>
            <a:pPr>
              <a:lnSpc>
                <a:spcPct val="110000"/>
              </a:lnSpc>
              <a:spcBef>
                <a:spcPts val="0"/>
              </a:spcBef>
            </a:pPr>
            <a:r>
              <a:rPr lang="ro-RO" b="1" i="1" u="sng" cap="none" dirty="0"/>
              <a:t>Vă rog să îmi transmiteţi ce credeţi cu privire la cele menţionate şi haideţi să luăm măsuri în aceasta după amiază</a:t>
            </a:r>
            <a:r>
              <a:rPr lang="ro-RO" b="1" i="1" u="sng" cap="none" dirty="0" smtClean="0"/>
              <a:t>.</a:t>
            </a:r>
            <a:endParaRPr lang="en-US" b="1" i="1" u="sng" cap="none" dirty="0"/>
          </a:p>
          <a:p>
            <a:pPr marL="0" indent="0">
              <a:lnSpc>
                <a:spcPct val="110000"/>
              </a:lnSpc>
              <a:spcBef>
                <a:spcPts val="0"/>
              </a:spcBef>
              <a:buNone/>
            </a:pPr>
            <a:r>
              <a:rPr lang="en-US" b="1" i="1" u="sng" cap="none" dirty="0" smtClean="0"/>
              <a:t>MARTIN”</a:t>
            </a:r>
          </a:p>
          <a:p>
            <a:pPr marL="0" indent="0">
              <a:lnSpc>
                <a:spcPct val="110000"/>
              </a:lnSpc>
              <a:spcBef>
                <a:spcPts val="0"/>
              </a:spcBef>
              <a:buNone/>
            </a:pPr>
            <a:endParaRPr lang="en-US" b="1" u="sng" cap="none" dirty="0"/>
          </a:p>
        </p:txBody>
      </p:sp>
    </p:spTree>
    <p:extLst>
      <p:ext uri="{BB962C8B-B14F-4D97-AF65-F5344CB8AC3E}">
        <p14:creationId xmlns:p14="http://schemas.microsoft.com/office/powerpoint/2010/main" val="30903856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22738"/>
            <a:ext cx="10364451" cy="633048"/>
          </a:xfrm>
        </p:spPr>
        <p:txBody>
          <a:bodyPr>
            <a:normAutofit/>
          </a:bodyPr>
          <a:lstStyle/>
          <a:p>
            <a:r>
              <a:rPr lang="en-US" dirty="0" err="1" smtClean="0"/>
              <a:t>Reactia</a:t>
            </a:r>
            <a:r>
              <a:rPr lang="en-US" dirty="0" smtClean="0"/>
              <a:t> </a:t>
            </a:r>
            <a:r>
              <a:rPr lang="en-US" dirty="0" err="1" smtClean="0"/>
              <a:t>bancilor</a:t>
            </a:r>
            <a:endParaRPr lang="en-US" dirty="0"/>
          </a:p>
        </p:txBody>
      </p:sp>
      <p:sp>
        <p:nvSpPr>
          <p:cNvPr id="3" name="Content Placeholder 2"/>
          <p:cNvSpPr>
            <a:spLocks noGrp="1"/>
          </p:cNvSpPr>
          <p:nvPr>
            <p:ph sz="quarter" idx="13"/>
          </p:nvPr>
        </p:nvSpPr>
        <p:spPr>
          <a:xfrm>
            <a:off x="913774" y="1125415"/>
            <a:ext cx="10363826" cy="5287107"/>
          </a:xfrm>
        </p:spPr>
        <p:txBody>
          <a:bodyPr>
            <a:normAutofit/>
          </a:bodyPr>
          <a:lstStyle/>
          <a:p>
            <a:r>
              <a:rPr lang="ro-RO" cap="none" dirty="0"/>
              <a:t>Aceeaşi opinie referitoare la incorectitudinea comportamentului unor bănci care solicitau încheierea de tranzacţii la cotaţiile afişate la fixing, cotaţii considerate mult sub nivelul pieţei monetare interbancare de la acel moment reiese şi din e-mailurile interne ale Bancpost:</a:t>
            </a:r>
            <a:endParaRPr lang="en-US" cap="none" dirty="0"/>
          </a:p>
          <a:p>
            <a:r>
              <a:rPr lang="ro-RO" i="1" cap="none" dirty="0"/>
              <a:t> </a:t>
            </a:r>
            <a:r>
              <a:rPr lang="ro-RO" i="1" cap="none" dirty="0" smtClean="0"/>
              <a:t>„</a:t>
            </a:r>
            <a:r>
              <a:rPr lang="ro-RO" sz="2400" b="1" i="1" cap="none" dirty="0"/>
              <a:t>From</a:t>
            </a:r>
            <a:r>
              <a:rPr lang="ro-RO" sz="2400" b="1" i="1" cap="none" dirty="0" smtClean="0"/>
              <a:t>:</a:t>
            </a:r>
            <a:r>
              <a:rPr lang="en-US" sz="2400" b="1" i="1" cap="none" dirty="0" smtClean="0"/>
              <a:t> </a:t>
            </a:r>
            <a:r>
              <a:rPr lang="ro-RO" sz="2400" b="1" i="1" cap="none" dirty="0" smtClean="0"/>
              <a:t>Isar</a:t>
            </a:r>
            <a:r>
              <a:rPr lang="ro-RO" sz="2400" b="1" i="1" cap="none" dirty="0"/>
              <a:t>, Lucian</a:t>
            </a:r>
            <a:endParaRPr lang="en-US" sz="2400" b="1" cap="none" dirty="0"/>
          </a:p>
          <a:p>
            <a:r>
              <a:rPr lang="ro-RO" i="1" cap="none" dirty="0"/>
              <a:t>Sent, Tuesday, October 28, 2008 12.12 PM</a:t>
            </a:r>
            <a:endParaRPr lang="en-US" cap="none" dirty="0"/>
          </a:p>
          <a:p>
            <a:r>
              <a:rPr lang="ro-RO" i="1" cap="none" dirty="0"/>
              <a:t>To: Bogza, Mihai</a:t>
            </a:r>
            <a:endParaRPr lang="en-US" cap="none" dirty="0"/>
          </a:p>
          <a:p>
            <a:r>
              <a:rPr lang="ro-RO" i="1" cap="none" dirty="0"/>
              <a:t>Subject: Re</a:t>
            </a:r>
            <a:r>
              <a:rPr lang="ro-RO" i="1" cap="none" dirty="0" smtClean="0"/>
              <a:t>:</a:t>
            </a:r>
            <a:r>
              <a:rPr lang="en-US" i="1" cap="none" dirty="0" smtClean="0"/>
              <a:t> </a:t>
            </a:r>
            <a:r>
              <a:rPr lang="ro-RO" i="1" cap="none" dirty="0" smtClean="0"/>
              <a:t>NE </a:t>
            </a:r>
            <a:r>
              <a:rPr lang="ro-RO" i="1" cap="none" dirty="0"/>
              <a:t>TOT SUNA ING  şi RBS 1a Fixing 1a 3 1uni. Avem offer 17.8%.</a:t>
            </a:r>
            <a:endParaRPr lang="en-US" cap="none" dirty="0"/>
          </a:p>
          <a:p>
            <a:r>
              <a:rPr lang="ro-RO" b="1" i="1" cap="none" dirty="0"/>
              <a:t> </a:t>
            </a:r>
            <a:r>
              <a:rPr lang="ro-RO" b="1" i="1" u="sng" cap="none" dirty="0"/>
              <a:t>Cf regulilor bnr trebuie sa le cotam... propun sa cerem scoaterea de pe lista de Fixing</a:t>
            </a:r>
            <a:r>
              <a:rPr lang="ro-RO" b="1" i="1" cap="none" dirty="0"/>
              <a:t>.</a:t>
            </a:r>
            <a:endParaRPr lang="en-US" b="1" cap="none" dirty="0"/>
          </a:p>
          <a:p>
            <a:r>
              <a:rPr lang="ro-RO" b="1" i="1" u="sng" cap="none" dirty="0"/>
              <a:t>E bataie de joc</a:t>
            </a:r>
            <a:r>
              <a:rPr lang="ro-RO" b="1" i="1" cap="none" dirty="0"/>
              <a:t>”</a:t>
            </a:r>
            <a:endParaRPr lang="en-US" b="1" cap="none" dirty="0"/>
          </a:p>
        </p:txBody>
      </p:sp>
    </p:spTree>
    <p:extLst>
      <p:ext uri="{BB962C8B-B14F-4D97-AF65-F5344CB8AC3E}">
        <p14:creationId xmlns:p14="http://schemas.microsoft.com/office/powerpoint/2010/main" val="1063771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717914"/>
          </a:xfrm>
        </p:spPr>
        <p:txBody>
          <a:bodyPr>
            <a:normAutofit fontScale="90000"/>
          </a:bodyPr>
          <a:lstStyle/>
          <a:p>
            <a:r>
              <a:rPr lang="en-US" dirty="0" err="1"/>
              <a:t>Tema</a:t>
            </a:r>
            <a:r>
              <a:rPr lang="en-US" dirty="0"/>
              <a:t> </a:t>
            </a:r>
            <a:r>
              <a:rPr lang="ro-RO" dirty="0"/>
              <a:t>1</a:t>
            </a:r>
            <a:r>
              <a:rPr lang="en-US" dirty="0"/>
              <a:t>: </a:t>
            </a:r>
            <a:r>
              <a:rPr lang="en-US" dirty="0" err="1"/>
              <a:t>raportul</a:t>
            </a:r>
            <a:r>
              <a:rPr lang="en-US" dirty="0"/>
              <a:t> </a:t>
            </a:r>
            <a:r>
              <a:rPr lang="ro-RO" dirty="0"/>
              <a:t>bnr </a:t>
            </a:r>
            <a:r>
              <a:rPr lang="en-US" dirty="0" err="1"/>
              <a:t>asupra</a:t>
            </a:r>
            <a:r>
              <a:rPr lang="en-US" dirty="0"/>
              <a:t> </a:t>
            </a:r>
            <a:r>
              <a:rPr lang="en-US" dirty="0" err="1"/>
              <a:t>stabilit</a:t>
            </a:r>
            <a:r>
              <a:rPr lang="ro-RO" dirty="0"/>
              <a:t>ății financiare</a:t>
            </a:r>
            <a:endParaRPr lang="en-US" dirty="0"/>
          </a:p>
        </p:txBody>
      </p:sp>
      <p:sp>
        <p:nvSpPr>
          <p:cNvPr id="3" name="Content Placeholder 2"/>
          <p:cNvSpPr>
            <a:spLocks noGrp="1"/>
          </p:cNvSpPr>
          <p:nvPr>
            <p:ph sz="quarter" idx="13"/>
          </p:nvPr>
        </p:nvSpPr>
        <p:spPr>
          <a:xfrm>
            <a:off x="913774" y="1512277"/>
            <a:ext cx="10363826" cy="4677507"/>
          </a:xfrm>
        </p:spPr>
        <p:txBody>
          <a:bodyPr>
            <a:normAutofit/>
          </a:bodyPr>
          <a:lstStyle/>
          <a:p>
            <a:r>
              <a:rPr lang="en-US" b="1" cap="none" dirty="0" err="1"/>
              <a:t>Soldul</a:t>
            </a:r>
            <a:r>
              <a:rPr lang="en-US" b="1" cap="none" dirty="0"/>
              <a:t> </a:t>
            </a:r>
            <a:r>
              <a:rPr lang="en-US" b="1" cap="none" dirty="0" err="1"/>
              <a:t>depozitelor</a:t>
            </a:r>
            <a:r>
              <a:rPr lang="en-US" b="1" cap="none" dirty="0"/>
              <a:t> </a:t>
            </a:r>
            <a:r>
              <a:rPr lang="en-US" b="1" cap="none" dirty="0" err="1"/>
              <a:t>populaţiei</a:t>
            </a:r>
            <a:r>
              <a:rPr lang="en-US" b="1" cap="none" dirty="0"/>
              <a:t> </a:t>
            </a:r>
            <a:r>
              <a:rPr lang="en-US" b="1" cap="none" dirty="0" err="1"/>
              <a:t>şi</a:t>
            </a:r>
            <a:r>
              <a:rPr lang="en-US" b="1" cap="none" dirty="0"/>
              <a:t> </a:t>
            </a:r>
            <a:r>
              <a:rPr lang="en-US" b="1" cap="none" dirty="0" err="1"/>
              <a:t>companiilor</a:t>
            </a:r>
            <a:r>
              <a:rPr lang="en-US" b="1" cap="none" dirty="0"/>
              <a:t> </a:t>
            </a:r>
            <a:r>
              <a:rPr lang="ro-RO" b="1" cap="none" dirty="0" smtClean="0"/>
              <a:t>a fost in 2018 </a:t>
            </a:r>
            <a:r>
              <a:rPr lang="en-US" b="1" cap="none" dirty="0" smtClean="0"/>
              <a:t>cu </a:t>
            </a:r>
            <a:r>
              <a:rPr lang="en-US" b="1" cap="none" dirty="0"/>
              <a:t>17 </a:t>
            </a:r>
            <a:r>
              <a:rPr lang="en-US" b="1" cap="none" dirty="0" err="1"/>
              <a:t>miliarde</a:t>
            </a:r>
            <a:r>
              <a:rPr lang="en-US" b="1" cap="none" dirty="0"/>
              <a:t> de euro </a:t>
            </a:r>
            <a:r>
              <a:rPr lang="en-US" b="1" cap="none" dirty="0" err="1"/>
              <a:t>mai</a:t>
            </a:r>
            <a:r>
              <a:rPr lang="en-US" b="1" cap="none" dirty="0"/>
              <a:t> mare </a:t>
            </a:r>
            <a:r>
              <a:rPr lang="en-US" b="1" cap="none" dirty="0" err="1"/>
              <a:t>decât</a:t>
            </a:r>
            <a:r>
              <a:rPr lang="en-US" b="1" cap="none" dirty="0"/>
              <a:t> </a:t>
            </a:r>
            <a:r>
              <a:rPr lang="en-US" b="1" cap="none" dirty="0" err="1"/>
              <a:t>creditele</a:t>
            </a:r>
            <a:r>
              <a:rPr lang="en-US" b="1" cap="none" dirty="0"/>
              <a:t> </a:t>
            </a:r>
            <a:r>
              <a:rPr lang="en-US" b="1" cap="none" dirty="0" err="1"/>
              <a:t>acordate</a:t>
            </a:r>
            <a:r>
              <a:rPr lang="en-US" b="1" cap="none" dirty="0"/>
              <a:t> </a:t>
            </a:r>
            <a:r>
              <a:rPr lang="en-US" b="1" cap="none" dirty="0" err="1"/>
              <a:t>în</a:t>
            </a:r>
            <a:r>
              <a:rPr lang="en-US" b="1" cap="none" dirty="0"/>
              <a:t> </a:t>
            </a:r>
            <a:r>
              <a:rPr lang="en-US" b="1" cap="none" dirty="0" err="1"/>
              <a:t>economie</a:t>
            </a:r>
            <a:r>
              <a:rPr lang="en-US" b="1" cap="none" dirty="0"/>
              <a:t> de </a:t>
            </a:r>
            <a:r>
              <a:rPr lang="en-US" b="1" cap="none" dirty="0" err="1"/>
              <a:t>către</a:t>
            </a:r>
            <a:r>
              <a:rPr lang="en-US" b="1" cap="none" dirty="0"/>
              <a:t> </a:t>
            </a:r>
            <a:r>
              <a:rPr lang="en-US" b="1" cap="none" dirty="0" err="1"/>
              <a:t>bănci</a:t>
            </a:r>
            <a:r>
              <a:rPr lang="en-US" b="1" cap="none" dirty="0"/>
              <a:t>. </a:t>
            </a:r>
            <a:endParaRPr lang="ro-RO" b="1" cap="none" dirty="0" smtClean="0"/>
          </a:p>
          <a:p>
            <a:r>
              <a:rPr lang="ro-RO" b="1" cap="none" dirty="0" smtClean="0"/>
              <a:t>P</a:t>
            </a:r>
            <a:r>
              <a:rPr lang="en-US" b="1" cap="none" dirty="0" err="1" smtClean="0"/>
              <a:t>rognozele</a:t>
            </a:r>
            <a:r>
              <a:rPr lang="en-US" b="1" cap="none" dirty="0" smtClean="0"/>
              <a:t> </a:t>
            </a:r>
            <a:r>
              <a:rPr lang="en-US" b="1" cap="none" dirty="0" err="1"/>
              <a:t>pentru</a:t>
            </a:r>
            <a:r>
              <a:rPr lang="en-US" b="1" cap="none" dirty="0"/>
              <a:t> </a:t>
            </a:r>
            <a:r>
              <a:rPr lang="en-US" b="1" cap="none" dirty="0" err="1"/>
              <a:t>următorii</a:t>
            </a:r>
            <a:r>
              <a:rPr lang="en-US" b="1" cap="none" dirty="0"/>
              <a:t> </a:t>
            </a:r>
            <a:r>
              <a:rPr lang="en-US" b="1" cap="none" dirty="0" err="1"/>
              <a:t>ani</a:t>
            </a:r>
            <a:r>
              <a:rPr lang="en-US" b="1" cap="none" dirty="0"/>
              <a:t> </a:t>
            </a:r>
            <a:r>
              <a:rPr lang="en-US" b="1" cap="none" dirty="0" err="1"/>
              <a:t>arată</a:t>
            </a:r>
            <a:r>
              <a:rPr lang="en-US" b="1" cap="none" dirty="0"/>
              <a:t> o </a:t>
            </a:r>
            <a:r>
              <a:rPr lang="en-US" b="1" cap="none" dirty="0" err="1"/>
              <a:t>şi</a:t>
            </a:r>
            <a:r>
              <a:rPr lang="en-US" b="1" cap="none" dirty="0"/>
              <a:t> </a:t>
            </a:r>
            <a:r>
              <a:rPr lang="en-US" b="1" cap="none" dirty="0" err="1"/>
              <a:t>mai</a:t>
            </a:r>
            <a:r>
              <a:rPr lang="en-US" b="1" cap="none" dirty="0"/>
              <a:t> </a:t>
            </a:r>
            <a:r>
              <a:rPr lang="en-US" b="1" cap="none" dirty="0" err="1"/>
              <a:t>redusă</a:t>
            </a:r>
            <a:r>
              <a:rPr lang="en-US" b="1" cap="none" dirty="0"/>
              <a:t> </a:t>
            </a:r>
            <a:r>
              <a:rPr lang="en-US" b="1" cap="none" dirty="0" err="1"/>
              <a:t>implicare</a:t>
            </a:r>
            <a:r>
              <a:rPr lang="en-US" b="1" cap="none" dirty="0"/>
              <a:t> a </a:t>
            </a:r>
            <a:r>
              <a:rPr lang="en-US" b="1" cap="none" dirty="0" err="1"/>
              <a:t>băncilor</a:t>
            </a:r>
            <a:r>
              <a:rPr lang="en-US" b="1" cap="none" dirty="0"/>
              <a:t> </a:t>
            </a:r>
            <a:r>
              <a:rPr lang="en-US" b="1" cap="none" dirty="0" err="1"/>
              <a:t>în</a:t>
            </a:r>
            <a:r>
              <a:rPr lang="en-US" b="1" cap="none" dirty="0"/>
              <a:t> </a:t>
            </a:r>
            <a:r>
              <a:rPr lang="en-US" b="1" cap="none" dirty="0" err="1"/>
              <a:t>finanţarea</a:t>
            </a:r>
            <a:r>
              <a:rPr lang="en-US" b="1" cap="none" dirty="0"/>
              <a:t> </a:t>
            </a:r>
            <a:r>
              <a:rPr lang="en-US" b="1" cap="none" dirty="0" err="1"/>
              <a:t>economiei</a:t>
            </a:r>
            <a:r>
              <a:rPr lang="en-US" b="1" cap="none" dirty="0"/>
              <a:t> </a:t>
            </a:r>
            <a:r>
              <a:rPr lang="en-US" b="1" cap="none" dirty="0" err="1"/>
              <a:t>reale</a:t>
            </a:r>
            <a:r>
              <a:rPr lang="en-US" b="1" cap="none" dirty="0"/>
              <a:t>. </a:t>
            </a:r>
            <a:endParaRPr lang="ro-RO" b="1" cap="none" dirty="0" smtClean="0"/>
          </a:p>
          <a:p>
            <a:r>
              <a:rPr lang="en-US" b="1" u="sng" cap="none" dirty="0" smtClean="0"/>
              <a:t>BNR </a:t>
            </a:r>
            <a:r>
              <a:rPr lang="en-US" b="1" u="sng" cap="none" dirty="0" err="1"/>
              <a:t>estimează</a:t>
            </a:r>
            <a:r>
              <a:rPr lang="en-US" b="1" u="sng" cap="none" dirty="0"/>
              <a:t> </a:t>
            </a:r>
            <a:r>
              <a:rPr lang="en-US" b="1" u="sng" cap="none" dirty="0" err="1"/>
              <a:t>că</a:t>
            </a:r>
            <a:r>
              <a:rPr lang="en-US" b="1" u="sng" cap="none" dirty="0"/>
              <a:t> </a:t>
            </a:r>
            <a:r>
              <a:rPr lang="en-US" b="1" u="sng" cap="none" dirty="0" err="1"/>
              <a:t>evoluţia</a:t>
            </a:r>
            <a:r>
              <a:rPr lang="en-US" b="1" u="sng" cap="none" dirty="0"/>
              <a:t> </a:t>
            </a:r>
            <a:r>
              <a:rPr lang="en-US" b="1" u="sng" cap="none" dirty="0" err="1"/>
              <a:t>gradului</a:t>
            </a:r>
            <a:r>
              <a:rPr lang="en-US" b="1" u="sng" cap="none" dirty="0"/>
              <a:t> de </a:t>
            </a:r>
            <a:r>
              <a:rPr lang="en-US" b="1" u="sng" cap="none" dirty="0" err="1"/>
              <a:t>intermediere</a:t>
            </a:r>
            <a:r>
              <a:rPr lang="en-US" b="1" u="sng" cap="none" dirty="0"/>
              <a:t>, </a:t>
            </a:r>
            <a:r>
              <a:rPr lang="en-US" b="1" u="sng" cap="none" dirty="0" err="1"/>
              <a:t>exprimată</a:t>
            </a:r>
            <a:r>
              <a:rPr lang="en-US" b="1" u="sng" cap="none" dirty="0"/>
              <a:t> ca active </a:t>
            </a:r>
            <a:r>
              <a:rPr lang="en-US" b="1" u="sng" cap="none" dirty="0" err="1"/>
              <a:t>bancare</a:t>
            </a:r>
            <a:r>
              <a:rPr lang="en-US" b="1" u="sng" cap="none" dirty="0"/>
              <a:t>/PIB, </a:t>
            </a:r>
            <a:r>
              <a:rPr lang="en-US" b="1" u="sng" cap="none" dirty="0" err="1"/>
              <a:t>va</a:t>
            </a:r>
            <a:r>
              <a:rPr lang="en-US" b="1" u="sng" cap="none" dirty="0"/>
              <a:t> </a:t>
            </a:r>
            <a:r>
              <a:rPr lang="en-US" b="1" u="sng" cap="none" dirty="0" err="1"/>
              <a:t>scădea</a:t>
            </a:r>
            <a:r>
              <a:rPr lang="en-US" b="1" u="sng" cap="none" dirty="0"/>
              <a:t> de la 49,5% </a:t>
            </a:r>
            <a:r>
              <a:rPr lang="en-US" b="1" u="sng" cap="none" dirty="0" err="1"/>
              <a:t>în</a:t>
            </a:r>
            <a:r>
              <a:rPr lang="en-US" b="1" u="sng" cap="none" dirty="0"/>
              <a:t> 2018 la 46% </a:t>
            </a:r>
            <a:r>
              <a:rPr lang="en-US" b="1" u="sng" cap="none" dirty="0" err="1"/>
              <a:t>în</a:t>
            </a:r>
            <a:r>
              <a:rPr lang="en-US" b="1" u="sng" cap="none" dirty="0"/>
              <a:t> 2020</a:t>
            </a:r>
            <a:r>
              <a:rPr lang="en-US" cap="none" dirty="0"/>
              <a:t>, </a:t>
            </a:r>
            <a:r>
              <a:rPr lang="en-US" cap="none" dirty="0" err="1"/>
              <a:t>dacă</a:t>
            </a:r>
            <a:r>
              <a:rPr lang="en-US" cap="none" dirty="0"/>
              <a:t> se </a:t>
            </a:r>
            <a:r>
              <a:rPr lang="en-US" cap="none" dirty="0" err="1"/>
              <a:t>iau</a:t>
            </a:r>
            <a:r>
              <a:rPr lang="en-US" cap="none" dirty="0"/>
              <a:t> </a:t>
            </a:r>
            <a:r>
              <a:rPr lang="en-US" cap="none" dirty="0" err="1"/>
              <a:t>în</a:t>
            </a:r>
            <a:r>
              <a:rPr lang="en-US" cap="none" dirty="0"/>
              <a:t> </a:t>
            </a:r>
            <a:r>
              <a:rPr lang="en-US" cap="none" dirty="0" err="1"/>
              <a:t>calcul</a:t>
            </a:r>
            <a:r>
              <a:rPr lang="en-US" cap="none" dirty="0"/>
              <a:t> </a:t>
            </a:r>
            <a:r>
              <a:rPr lang="en-US" b="1" u="sng" cap="none" dirty="0" err="1"/>
              <a:t>strategiile</a:t>
            </a:r>
            <a:r>
              <a:rPr lang="en-US" b="1" u="sng" cap="none" dirty="0"/>
              <a:t> </a:t>
            </a:r>
            <a:r>
              <a:rPr lang="en-US" b="1" u="sng" cap="none" dirty="0" err="1"/>
              <a:t>celor</a:t>
            </a:r>
            <a:r>
              <a:rPr lang="en-US" b="1" u="sng" cap="none" dirty="0"/>
              <a:t> </a:t>
            </a:r>
            <a:r>
              <a:rPr lang="en-US" b="1" u="sng" cap="none" dirty="0" err="1"/>
              <a:t>mai</a:t>
            </a:r>
            <a:r>
              <a:rPr lang="en-US" b="1" u="sng" cap="none" dirty="0"/>
              <a:t> </a:t>
            </a:r>
            <a:r>
              <a:rPr lang="en-US" b="1" u="sng" cap="none" dirty="0" err="1"/>
              <a:t>mari</a:t>
            </a:r>
            <a:r>
              <a:rPr lang="en-US" b="1" u="sng" cap="none" dirty="0"/>
              <a:t> opt </a:t>
            </a:r>
            <a:r>
              <a:rPr lang="en-US" b="1" u="sng" cap="none" dirty="0" err="1"/>
              <a:t>bănci</a:t>
            </a:r>
            <a:r>
              <a:rPr lang="en-US" b="1" u="sng" cap="none" dirty="0"/>
              <a:t> din </a:t>
            </a:r>
            <a:r>
              <a:rPr lang="en-US" b="1" u="sng" cap="none" dirty="0" err="1"/>
              <a:t>economie</a:t>
            </a:r>
            <a:r>
              <a:rPr lang="en-US" b="1" u="sng" cap="none" dirty="0"/>
              <a:t>,</a:t>
            </a:r>
            <a:r>
              <a:rPr lang="en-US" cap="none" dirty="0"/>
              <a:t> </a:t>
            </a:r>
            <a:r>
              <a:rPr lang="en-US" cap="none" dirty="0" err="1"/>
              <a:t>prezentate</a:t>
            </a:r>
            <a:r>
              <a:rPr lang="en-US" cap="none" dirty="0"/>
              <a:t> </a:t>
            </a:r>
            <a:r>
              <a:rPr lang="en-US" cap="none" dirty="0" err="1"/>
              <a:t>Băncii</a:t>
            </a:r>
            <a:r>
              <a:rPr lang="en-US" cap="none" dirty="0"/>
              <a:t> </a:t>
            </a:r>
            <a:r>
              <a:rPr lang="en-US" cap="none" dirty="0" err="1"/>
              <a:t>Naţionale</a:t>
            </a:r>
            <a:r>
              <a:rPr lang="en-US" cap="none" dirty="0"/>
              <a:t>. </a:t>
            </a:r>
            <a:r>
              <a:rPr lang="en-US" cap="none" dirty="0" err="1"/>
              <a:t>În</a:t>
            </a:r>
            <a:r>
              <a:rPr lang="en-US" cap="none" dirty="0"/>
              <a:t> </a:t>
            </a:r>
            <a:r>
              <a:rPr lang="en-US" cap="none" dirty="0" err="1"/>
              <a:t>aceeaşi</a:t>
            </a:r>
            <a:r>
              <a:rPr lang="en-US" cap="none" dirty="0"/>
              <a:t> </a:t>
            </a:r>
            <a:r>
              <a:rPr lang="en-US" cap="none" dirty="0" err="1"/>
              <a:t>perioadă</a:t>
            </a:r>
            <a:r>
              <a:rPr lang="en-US" cap="none" dirty="0"/>
              <a:t>, </a:t>
            </a:r>
            <a:r>
              <a:rPr lang="en-US" cap="none" dirty="0" err="1"/>
              <a:t>ponderea</a:t>
            </a:r>
            <a:r>
              <a:rPr lang="en-US" cap="none" dirty="0"/>
              <a:t> </a:t>
            </a:r>
            <a:r>
              <a:rPr lang="en-US" cap="none" dirty="0" err="1"/>
              <a:t>creditului</a:t>
            </a:r>
            <a:r>
              <a:rPr lang="en-US" cap="none" dirty="0"/>
              <a:t> </a:t>
            </a:r>
            <a:r>
              <a:rPr lang="en-US" cap="none" dirty="0" err="1"/>
              <a:t>neguvernamental</a:t>
            </a:r>
            <a:r>
              <a:rPr lang="en-US" cap="none" dirty="0"/>
              <a:t> </a:t>
            </a:r>
            <a:r>
              <a:rPr lang="en-US" cap="none" dirty="0" err="1"/>
              <a:t>în</a:t>
            </a:r>
            <a:r>
              <a:rPr lang="en-US" cap="none" dirty="0"/>
              <a:t> PIB se </a:t>
            </a:r>
            <a:r>
              <a:rPr lang="en-US" cap="none" dirty="0" err="1"/>
              <a:t>va</a:t>
            </a:r>
            <a:r>
              <a:rPr lang="en-US" cap="none" dirty="0"/>
              <a:t> reduce de la 25,7% la 25,5%. </a:t>
            </a:r>
          </a:p>
          <a:p>
            <a:r>
              <a:rPr lang="en-US" cap="none" dirty="0"/>
              <a:t>De </a:t>
            </a:r>
            <a:r>
              <a:rPr lang="en-US" cap="none" dirty="0" err="1"/>
              <a:t>notat</a:t>
            </a:r>
            <a:r>
              <a:rPr lang="en-US" cap="none" dirty="0"/>
              <a:t> </a:t>
            </a:r>
            <a:r>
              <a:rPr lang="en-US" cap="none" dirty="0" err="1"/>
              <a:t>faptul</a:t>
            </a:r>
            <a:r>
              <a:rPr lang="en-US" cap="none" dirty="0"/>
              <a:t> </a:t>
            </a:r>
            <a:r>
              <a:rPr lang="en-US" cap="none" dirty="0" err="1"/>
              <a:t>că</a:t>
            </a:r>
            <a:r>
              <a:rPr lang="en-US" cap="none" dirty="0"/>
              <a:t> </a:t>
            </a:r>
            <a:r>
              <a:rPr lang="en-US" cap="none" dirty="0" err="1"/>
              <a:t>deja</a:t>
            </a:r>
            <a:r>
              <a:rPr lang="en-US" cap="none" dirty="0"/>
              <a:t> </a:t>
            </a:r>
            <a:r>
              <a:rPr lang="en-US" cap="none" dirty="0" err="1"/>
              <a:t>între</a:t>
            </a:r>
            <a:r>
              <a:rPr lang="en-US" cap="none" dirty="0"/>
              <a:t> 2017 </a:t>
            </a:r>
            <a:r>
              <a:rPr lang="en-US" cap="none" dirty="0" err="1"/>
              <a:t>şi</a:t>
            </a:r>
            <a:r>
              <a:rPr lang="en-US" cap="none" dirty="0"/>
              <a:t> 2018 </a:t>
            </a:r>
            <a:r>
              <a:rPr lang="en-US" cap="none" dirty="0" err="1"/>
              <a:t>intermedierea</a:t>
            </a:r>
            <a:r>
              <a:rPr lang="en-US" cap="none" dirty="0"/>
              <a:t> </a:t>
            </a:r>
            <a:r>
              <a:rPr lang="en-US" cap="none" dirty="0" err="1"/>
              <a:t>bancară</a:t>
            </a:r>
            <a:r>
              <a:rPr lang="en-US" cap="none" dirty="0"/>
              <a:t> a </a:t>
            </a:r>
            <a:r>
              <a:rPr lang="en-US" cap="none" dirty="0" err="1"/>
              <a:t>scăzut</a:t>
            </a:r>
            <a:r>
              <a:rPr lang="en-US" cap="none" dirty="0"/>
              <a:t> de la 53,5% la 49,5% </a:t>
            </a:r>
            <a:r>
              <a:rPr lang="en-US" cap="none" dirty="0" err="1"/>
              <a:t>şi</a:t>
            </a:r>
            <a:r>
              <a:rPr lang="en-US" cap="none" dirty="0"/>
              <a:t> </a:t>
            </a:r>
            <a:r>
              <a:rPr lang="en-US" cap="none" dirty="0" err="1"/>
              <a:t>creditul</a:t>
            </a:r>
            <a:r>
              <a:rPr lang="en-US" cap="none" dirty="0"/>
              <a:t> </a:t>
            </a:r>
            <a:r>
              <a:rPr lang="en-US" cap="none" dirty="0" err="1"/>
              <a:t>neguvernamental</a:t>
            </a:r>
            <a:r>
              <a:rPr lang="en-US" cap="none" dirty="0"/>
              <a:t> </a:t>
            </a:r>
            <a:r>
              <a:rPr lang="en-US" cap="none" dirty="0" err="1"/>
              <a:t>în</a:t>
            </a:r>
            <a:r>
              <a:rPr lang="en-US" cap="none" dirty="0"/>
              <a:t> PIB a </a:t>
            </a:r>
            <a:r>
              <a:rPr lang="en-US" cap="none" dirty="0" err="1"/>
              <a:t>scăzut</a:t>
            </a:r>
            <a:r>
              <a:rPr lang="en-US" cap="none" dirty="0"/>
              <a:t> de la 27,1% la 25,7% (</a:t>
            </a:r>
            <a:r>
              <a:rPr lang="en-US" cap="none" dirty="0" err="1"/>
              <a:t>pagina</a:t>
            </a:r>
            <a:r>
              <a:rPr lang="en-US" cap="none" dirty="0"/>
              <a:t> 106, a „</a:t>
            </a:r>
            <a:r>
              <a:rPr lang="en-US" cap="none" dirty="0" err="1"/>
              <a:t>Raportului</a:t>
            </a:r>
            <a:r>
              <a:rPr lang="en-US" cap="none" dirty="0"/>
              <a:t> </a:t>
            </a:r>
            <a:r>
              <a:rPr lang="en-US" cap="none" dirty="0" err="1"/>
              <a:t>asupra</a:t>
            </a:r>
            <a:r>
              <a:rPr lang="en-US" cap="none" dirty="0"/>
              <a:t> </a:t>
            </a:r>
            <a:r>
              <a:rPr lang="en-US" cap="none" dirty="0" err="1"/>
              <a:t>stabilităţii</a:t>
            </a:r>
            <a:r>
              <a:rPr lang="en-US" cap="none" dirty="0"/>
              <a:t> </a:t>
            </a:r>
            <a:r>
              <a:rPr lang="en-US" cap="none" dirty="0" err="1"/>
              <a:t>financiare</a:t>
            </a:r>
            <a:r>
              <a:rPr lang="en-US" cap="none" dirty="0"/>
              <a:t>“, BNR, </a:t>
            </a:r>
            <a:r>
              <a:rPr lang="en-US" cap="none" dirty="0" err="1"/>
              <a:t>decembrie</a:t>
            </a:r>
            <a:r>
              <a:rPr lang="en-US" cap="none" dirty="0"/>
              <a:t> 2018).</a:t>
            </a:r>
          </a:p>
        </p:txBody>
      </p:sp>
    </p:spTree>
    <p:extLst>
      <p:ext uri="{BB962C8B-B14F-4D97-AF65-F5344CB8AC3E}">
        <p14:creationId xmlns:p14="http://schemas.microsoft.com/office/powerpoint/2010/main" val="3104951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659298"/>
          </a:xfrm>
        </p:spPr>
        <p:txBody>
          <a:bodyPr>
            <a:normAutofit fontScale="90000"/>
          </a:bodyPr>
          <a:lstStyle/>
          <a:p>
            <a:r>
              <a:rPr lang="en-US" dirty="0" err="1"/>
              <a:t>Tema</a:t>
            </a:r>
            <a:r>
              <a:rPr lang="en-US" dirty="0"/>
              <a:t> </a:t>
            </a:r>
            <a:r>
              <a:rPr lang="ro-RO" dirty="0"/>
              <a:t>1</a:t>
            </a:r>
            <a:r>
              <a:rPr lang="en-US" dirty="0"/>
              <a:t>: </a:t>
            </a:r>
            <a:r>
              <a:rPr lang="en-US" dirty="0" err="1"/>
              <a:t>raportul</a:t>
            </a:r>
            <a:r>
              <a:rPr lang="en-US" dirty="0"/>
              <a:t> </a:t>
            </a:r>
            <a:r>
              <a:rPr lang="ro-RO" dirty="0"/>
              <a:t>bnr </a:t>
            </a:r>
            <a:r>
              <a:rPr lang="en-US" dirty="0" err="1"/>
              <a:t>asupra</a:t>
            </a:r>
            <a:r>
              <a:rPr lang="en-US" dirty="0"/>
              <a:t> </a:t>
            </a:r>
            <a:r>
              <a:rPr lang="en-US" dirty="0" err="1"/>
              <a:t>stabilit</a:t>
            </a:r>
            <a:r>
              <a:rPr lang="ro-RO" dirty="0"/>
              <a:t>ății financiare</a:t>
            </a:r>
            <a:endParaRPr lang="en-US" dirty="0"/>
          </a:p>
        </p:txBody>
      </p:sp>
      <p:sp>
        <p:nvSpPr>
          <p:cNvPr id="3" name="Content Placeholder 2"/>
          <p:cNvSpPr>
            <a:spLocks noGrp="1"/>
          </p:cNvSpPr>
          <p:nvPr>
            <p:ph sz="quarter" idx="13"/>
          </p:nvPr>
        </p:nvSpPr>
        <p:spPr>
          <a:xfrm>
            <a:off x="913775" y="1277816"/>
            <a:ext cx="10363826" cy="4935415"/>
          </a:xfrm>
        </p:spPr>
        <p:txBody>
          <a:bodyPr>
            <a:normAutofit/>
          </a:bodyPr>
          <a:lstStyle/>
          <a:p>
            <a:r>
              <a:rPr lang="en-US" cap="none" dirty="0"/>
              <a:t>„O </a:t>
            </a:r>
            <a:r>
              <a:rPr lang="en-US" cap="none" dirty="0" err="1"/>
              <a:t>provocare</a:t>
            </a:r>
            <a:r>
              <a:rPr lang="en-US" cap="none" dirty="0"/>
              <a:t> la </a:t>
            </a:r>
            <a:r>
              <a:rPr lang="en-US" cap="none" dirty="0" err="1"/>
              <a:t>adresa</a:t>
            </a:r>
            <a:r>
              <a:rPr lang="en-US" cap="none" dirty="0"/>
              <a:t> </a:t>
            </a:r>
            <a:r>
              <a:rPr lang="en-US" cap="none" dirty="0" err="1"/>
              <a:t>modelului</a:t>
            </a:r>
            <a:r>
              <a:rPr lang="en-US" cap="none" dirty="0"/>
              <a:t> actual al </a:t>
            </a:r>
            <a:r>
              <a:rPr lang="en-US" cap="none" dirty="0" err="1"/>
              <a:t>băncilor</a:t>
            </a:r>
            <a:r>
              <a:rPr lang="en-US" cap="none" dirty="0"/>
              <a:t> </a:t>
            </a:r>
            <a:r>
              <a:rPr lang="en-US" cap="none" dirty="0" err="1"/>
              <a:t>este</a:t>
            </a:r>
            <a:r>
              <a:rPr lang="en-US" cap="none" dirty="0"/>
              <a:t> </a:t>
            </a:r>
            <a:r>
              <a:rPr lang="en-US" cap="none" dirty="0" err="1"/>
              <a:t>legată</a:t>
            </a:r>
            <a:r>
              <a:rPr lang="en-US" cap="none" dirty="0"/>
              <a:t> de </a:t>
            </a:r>
            <a:r>
              <a:rPr lang="en-US" cap="none" dirty="0" err="1"/>
              <a:t>modul</a:t>
            </a:r>
            <a:r>
              <a:rPr lang="en-US" cap="none" dirty="0"/>
              <a:t> de </a:t>
            </a:r>
            <a:r>
              <a:rPr lang="en-US" cap="none" dirty="0" err="1"/>
              <a:t>generare</a:t>
            </a:r>
            <a:r>
              <a:rPr lang="en-US" cap="none" dirty="0"/>
              <a:t> a </a:t>
            </a:r>
            <a:r>
              <a:rPr lang="en-US" cap="none" dirty="0" err="1"/>
              <a:t>veniturilor</a:t>
            </a:r>
            <a:r>
              <a:rPr lang="en-US" cap="none" dirty="0"/>
              <a:t> </a:t>
            </a:r>
            <a:r>
              <a:rPr lang="en-US" cap="none" dirty="0" err="1"/>
              <a:t>operaţionale</a:t>
            </a:r>
            <a:r>
              <a:rPr lang="en-US" cap="none" dirty="0"/>
              <a:t>, </a:t>
            </a:r>
            <a:r>
              <a:rPr lang="en-US" cap="none" dirty="0" err="1"/>
              <a:t>fiind</a:t>
            </a:r>
            <a:r>
              <a:rPr lang="en-US" cap="none" dirty="0"/>
              <a:t> </a:t>
            </a:r>
            <a:r>
              <a:rPr lang="en-US" cap="none" dirty="0" err="1"/>
              <a:t>necesară</a:t>
            </a:r>
            <a:r>
              <a:rPr lang="en-US" cap="none" dirty="0"/>
              <a:t> </a:t>
            </a:r>
            <a:r>
              <a:rPr lang="en-US" cap="none" dirty="0" err="1"/>
              <a:t>accentuarea</a:t>
            </a:r>
            <a:r>
              <a:rPr lang="en-US" cap="none" dirty="0"/>
              <a:t> </a:t>
            </a:r>
            <a:r>
              <a:rPr lang="en-US" cap="none" dirty="0" err="1"/>
              <a:t>efectului</a:t>
            </a:r>
            <a:r>
              <a:rPr lang="en-US" cap="none" dirty="0"/>
              <a:t> de </a:t>
            </a:r>
            <a:r>
              <a:rPr lang="en-US" cap="none" dirty="0" err="1"/>
              <a:t>volum</a:t>
            </a:r>
            <a:r>
              <a:rPr lang="en-US" cap="none" dirty="0"/>
              <a:t> </a:t>
            </a:r>
            <a:r>
              <a:rPr lang="en-US" cap="none" dirty="0" err="1"/>
              <a:t>în</a:t>
            </a:r>
            <a:r>
              <a:rPr lang="en-US" cap="none" dirty="0"/>
              <a:t> </a:t>
            </a:r>
            <a:r>
              <a:rPr lang="en-US" cap="none" dirty="0" err="1"/>
              <a:t>detrimentul</a:t>
            </a:r>
            <a:r>
              <a:rPr lang="en-US" cap="none" dirty="0"/>
              <a:t> </a:t>
            </a:r>
            <a:r>
              <a:rPr lang="en-US" cap="none" dirty="0" err="1"/>
              <a:t>celui</a:t>
            </a:r>
            <a:r>
              <a:rPr lang="en-US" cap="none" dirty="0"/>
              <a:t> de </a:t>
            </a:r>
            <a:r>
              <a:rPr lang="en-US" cap="none" dirty="0" err="1"/>
              <a:t>preţ</a:t>
            </a:r>
            <a:r>
              <a:rPr lang="en-US" cap="none" dirty="0"/>
              <a:t> </a:t>
            </a:r>
            <a:r>
              <a:rPr lang="en-US" cap="none" dirty="0" err="1"/>
              <a:t>pentru</a:t>
            </a:r>
            <a:r>
              <a:rPr lang="en-US" cap="none" dirty="0"/>
              <a:t> </a:t>
            </a:r>
            <a:r>
              <a:rPr lang="en-US" cap="none" dirty="0" err="1"/>
              <a:t>generarea</a:t>
            </a:r>
            <a:r>
              <a:rPr lang="en-US" cap="none" dirty="0"/>
              <a:t> </a:t>
            </a:r>
            <a:r>
              <a:rPr lang="en-US" cap="none" dirty="0" err="1"/>
              <a:t>veniturilor</a:t>
            </a:r>
            <a:r>
              <a:rPr lang="en-US" cap="none" dirty="0"/>
              <a:t> de </a:t>
            </a:r>
            <a:r>
              <a:rPr lang="en-US" cap="none" dirty="0" err="1"/>
              <a:t>dobânzi</a:t>
            </a:r>
            <a:r>
              <a:rPr lang="en-US" cap="none" dirty="0"/>
              <a:t>, </a:t>
            </a:r>
            <a:r>
              <a:rPr lang="en-US" cap="none" dirty="0" err="1"/>
              <a:t>în</a:t>
            </a:r>
            <a:r>
              <a:rPr lang="en-US" cap="none" dirty="0"/>
              <a:t> </a:t>
            </a:r>
            <a:r>
              <a:rPr lang="en-US" cap="none" dirty="0" err="1"/>
              <a:t>condiţiile</a:t>
            </a:r>
            <a:r>
              <a:rPr lang="en-US" cap="none" dirty="0"/>
              <a:t> </a:t>
            </a:r>
            <a:r>
              <a:rPr lang="en-US" cap="none" dirty="0" err="1"/>
              <a:t>creşterii</a:t>
            </a:r>
            <a:r>
              <a:rPr lang="en-US" cap="none" dirty="0"/>
              <a:t> </a:t>
            </a:r>
            <a:r>
              <a:rPr lang="en-US" cap="none" dirty="0" err="1"/>
              <a:t>gradului</a:t>
            </a:r>
            <a:r>
              <a:rPr lang="en-US" cap="none" dirty="0"/>
              <a:t> de </a:t>
            </a:r>
            <a:r>
              <a:rPr lang="en-US" cap="none" dirty="0" err="1"/>
              <a:t>intermediere</a:t>
            </a:r>
            <a:r>
              <a:rPr lang="en-US" cap="none" dirty="0"/>
              <a:t> </a:t>
            </a:r>
            <a:r>
              <a:rPr lang="en-US" cap="none" dirty="0" err="1"/>
              <a:t>financiară</a:t>
            </a:r>
            <a:r>
              <a:rPr lang="en-US" cap="none" dirty="0" smtClean="0"/>
              <a:t>.”</a:t>
            </a:r>
            <a:endParaRPr lang="ro-RO" cap="none" dirty="0"/>
          </a:p>
          <a:p>
            <a:r>
              <a:rPr lang="en-US" cap="none" dirty="0"/>
              <a:t>BNR </a:t>
            </a:r>
            <a:r>
              <a:rPr lang="en-US" cap="none" dirty="0" err="1"/>
              <a:t>afirmă</a:t>
            </a:r>
            <a:r>
              <a:rPr lang="en-US" cap="none" dirty="0"/>
              <a:t> </a:t>
            </a:r>
            <a:r>
              <a:rPr lang="en-US" cap="none" dirty="0" err="1"/>
              <a:t>că</a:t>
            </a:r>
            <a:r>
              <a:rPr lang="en-US" cap="none" dirty="0"/>
              <a:t> </a:t>
            </a:r>
            <a:r>
              <a:rPr lang="en-US" cap="none" dirty="0" err="1"/>
              <a:t>în</a:t>
            </a:r>
            <a:r>
              <a:rPr lang="en-US" cap="none" dirty="0"/>
              <a:t> mod </a:t>
            </a:r>
            <a:r>
              <a:rPr lang="en-US" cap="none" dirty="0" err="1"/>
              <a:t>deliberat</a:t>
            </a:r>
            <a:r>
              <a:rPr lang="en-US" cap="none" dirty="0"/>
              <a:t> </a:t>
            </a:r>
            <a:r>
              <a:rPr lang="en-US" cap="none" dirty="0" err="1"/>
              <a:t>băncile</a:t>
            </a:r>
            <a:r>
              <a:rPr lang="en-US" cap="none" dirty="0"/>
              <a:t> </a:t>
            </a:r>
            <a:r>
              <a:rPr lang="en-US" cap="none" dirty="0" err="1"/>
              <a:t>aplică</a:t>
            </a:r>
            <a:r>
              <a:rPr lang="en-US" cap="none" dirty="0"/>
              <a:t> un model de </a:t>
            </a:r>
            <a:r>
              <a:rPr lang="en-US" cap="none" dirty="0" err="1"/>
              <a:t>creditare</a:t>
            </a:r>
            <a:r>
              <a:rPr lang="en-US" cap="none" dirty="0"/>
              <a:t> </a:t>
            </a:r>
            <a:r>
              <a:rPr lang="en-US" cap="none" dirty="0" err="1"/>
              <a:t>prin</a:t>
            </a:r>
            <a:r>
              <a:rPr lang="en-US" cap="none" dirty="0"/>
              <a:t> </a:t>
            </a:r>
            <a:r>
              <a:rPr lang="en-US" cap="none" dirty="0" err="1"/>
              <a:t>efectul</a:t>
            </a:r>
            <a:r>
              <a:rPr lang="en-US" cap="none" dirty="0"/>
              <a:t> de </a:t>
            </a:r>
            <a:r>
              <a:rPr lang="en-US" cap="none" dirty="0" err="1"/>
              <a:t>preţ</a:t>
            </a:r>
            <a:r>
              <a:rPr lang="en-US" cap="none" dirty="0"/>
              <a:t> </a:t>
            </a:r>
            <a:r>
              <a:rPr lang="en-US" cap="none" dirty="0" err="1"/>
              <a:t>şi</a:t>
            </a:r>
            <a:r>
              <a:rPr lang="en-US" cap="none" dirty="0"/>
              <a:t> </a:t>
            </a:r>
            <a:r>
              <a:rPr lang="en-US" cap="none" dirty="0" err="1"/>
              <a:t>mai</a:t>
            </a:r>
            <a:r>
              <a:rPr lang="en-US" cap="none" dirty="0"/>
              <a:t> </a:t>
            </a:r>
            <a:r>
              <a:rPr lang="en-US" cap="none" dirty="0" err="1"/>
              <a:t>puţin</a:t>
            </a:r>
            <a:r>
              <a:rPr lang="en-US" cap="none" dirty="0"/>
              <a:t> </a:t>
            </a:r>
            <a:r>
              <a:rPr lang="en-US" cap="none" dirty="0" err="1"/>
              <a:t>prin</a:t>
            </a:r>
            <a:r>
              <a:rPr lang="en-US" cap="none" dirty="0"/>
              <a:t> </a:t>
            </a:r>
            <a:r>
              <a:rPr lang="en-US" cap="none" dirty="0" err="1"/>
              <a:t>cel</a:t>
            </a:r>
            <a:r>
              <a:rPr lang="en-US" cap="none" dirty="0"/>
              <a:t> de </a:t>
            </a:r>
            <a:r>
              <a:rPr lang="en-US" cap="none" dirty="0" err="1"/>
              <a:t>volum</a:t>
            </a:r>
            <a:r>
              <a:rPr lang="en-US" cap="none" dirty="0"/>
              <a:t>, </a:t>
            </a:r>
            <a:r>
              <a:rPr lang="en-US" cap="none" dirty="0" err="1"/>
              <a:t>pe</a:t>
            </a:r>
            <a:r>
              <a:rPr lang="en-US" cap="none" dirty="0"/>
              <a:t> </a:t>
            </a:r>
            <a:r>
              <a:rPr lang="en-US" cap="none" dirty="0" err="1"/>
              <a:t>fondul</a:t>
            </a:r>
            <a:r>
              <a:rPr lang="en-US" cap="none" dirty="0"/>
              <a:t> </a:t>
            </a:r>
            <a:r>
              <a:rPr lang="en-US" cap="none" dirty="0" err="1"/>
              <a:t>persistenţei</a:t>
            </a:r>
            <a:r>
              <a:rPr lang="en-US" cap="none" dirty="0"/>
              <a:t> </a:t>
            </a:r>
            <a:r>
              <a:rPr lang="en-US" cap="none" dirty="0" err="1"/>
              <a:t>unui</a:t>
            </a:r>
            <a:r>
              <a:rPr lang="en-US" cap="none" dirty="0"/>
              <a:t> grad de </a:t>
            </a:r>
            <a:r>
              <a:rPr lang="en-US" cap="none" dirty="0" err="1"/>
              <a:t>intermediere</a:t>
            </a:r>
            <a:r>
              <a:rPr lang="en-US" cap="none" dirty="0"/>
              <a:t> </a:t>
            </a:r>
            <a:r>
              <a:rPr lang="en-US" cap="none" dirty="0" err="1"/>
              <a:t>redus</a:t>
            </a:r>
            <a:r>
              <a:rPr lang="en-US" cap="none" dirty="0"/>
              <a:t> </a:t>
            </a:r>
            <a:r>
              <a:rPr lang="en-US" cap="none" dirty="0" err="1"/>
              <a:t>şi</a:t>
            </a:r>
            <a:r>
              <a:rPr lang="en-US" cap="none" dirty="0"/>
              <a:t> </a:t>
            </a:r>
            <a:r>
              <a:rPr lang="en-US" cap="none" dirty="0" err="1"/>
              <a:t>în</a:t>
            </a:r>
            <a:r>
              <a:rPr lang="en-US" cap="none" dirty="0"/>
              <a:t> </a:t>
            </a:r>
            <a:r>
              <a:rPr lang="en-US" cap="none" dirty="0" err="1"/>
              <a:t>condiţiile</a:t>
            </a:r>
            <a:r>
              <a:rPr lang="en-US" cap="none" dirty="0"/>
              <a:t> </a:t>
            </a:r>
            <a:r>
              <a:rPr lang="en-US" cap="none" dirty="0" err="1"/>
              <a:t>necesităţii</a:t>
            </a:r>
            <a:r>
              <a:rPr lang="en-US" cap="none" dirty="0"/>
              <a:t> de </a:t>
            </a:r>
            <a:r>
              <a:rPr lang="en-US" cap="none" dirty="0" err="1"/>
              <a:t>acoperire</a:t>
            </a:r>
            <a:r>
              <a:rPr lang="en-US" cap="none" dirty="0"/>
              <a:t> a </a:t>
            </a:r>
            <a:r>
              <a:rPr lang="en-US" cap="none" dirty="0" err="1"/>
              <a:t>cheltuielilor</a:t>
            </a:r>
            <a:r>
              <a:rPr lang="en-US" cap="none" dirty="0"/>
              <a:t> </a:t>
            </a:r>
            <a:r>
              <a:rPr lang="en-US" cap="none" dirty="0" err="1" smtClean="0"/>
              <a:t>operaţionale</a:t>
            </a:r>
            <a:r>
              <a:rPr lang="ro-RO" cap="none" dirty="0" smtClean="0"/>
              <a:t>.</a:t>
            </a:r>
          </a:p>
          <a:p>
            <a:r>
              <a:rPr lang="en-US" b="1" cap="none" dirty="0" err="1" smtClean="0"/>
              <a:t>Gradul</a:t>
            </a:r>
            <a:r>
              <a:rPr lang="en-US" b="1" cap="none" dirty="0" smtClean="0"/>
              <a:t> </a:t>
            </a:r>
            <a:r>
              <a:rPr lang="en-US" b="1" cap="none" dirty="0"/>
              <a:t>de </a:t>
            </a:r>
            <a:r>
              <a:rPr lang="en-US" b="1" cap="none" dirty="0" err="1"/>
              <a:t>intermediere</a:t>
            </a:r>
            <a:r>
              <a:rPr lang="en-US" b="1" cap="none" dirty="0"/>
              <a:t> </a:t>
            </a:r>
            <a:r>
              <a:rPr lang="en-US" b="1" cap="none" dirty="0" err="1"/>
              <a:t>financiară</a:t>
            </a:r>
            <a:r>
              <a:rPr lang="en-US" b="1" cap="none" dirty="0"/>
              <a:t> de 52,2% </a:t>
            </a:r>
            <a:r>
              <a:rPr lang="en-US" b="1" cap="none" dirty="0" err="1"/>
              <a:t>în</a:t>
            </a:r>
            <a:r>
              <a:rPr lang="en-US" b="1" cap="none" dirty="0"/>
              <a:t> </a:t>
            </a:r>
            <a:r>
              <a:rPr lang="en-US" b="1" cap="none" dirty="0" err="1"/>
              <a:t>iunie</a:t>
            </a:r>
            <a:r>
              <a:rPr lang="en-US" b="1" cap="none" dirty="0"/>
              <a:t> 2018 </a:t>
            </a:r>
            <a:r>
              <a:rPr lang="en-US" b="1" cap="none" dirty="0" err="1"/>
              <a:t>este</a:t>
            </a:r>
            <a:r>
              <a:rPr lang="en-US" b="1" cap="none" dirty="0"/>
              <a:t> de </a:t>
            </a:r>
            <a:r>
              <a:rPr lang="en-US" b="1" cap="none" dirty="0" err="1"/>
              <a:t>patru</a:t>
            </a:r>
            <a:r>
              <a:rPr lang="en-US" b="1" cap="none" dirty="0"/>
              <a:t> </a:t>
            </a:r>
            <a:r>
              <a:rPr lang="en-US" b="1" cap="none" dirty="0" err="1" smtClean="0"/>
              <a:t>ori</a:t>
            </a:r>
            <a:r>
              <a:rPr lang="ro-RO" b="1" cap="none" dirty="0"/>
              <a:t> </a:t>
            </a:r>
            <a:r>
              <a:rPr lang="en-US" b="1" cap="none" dirty="0" err="1" smtClean="0"/>
              <a:t>mai</a:t>
            </a:r>
            <a:r>
              <a:rPr lang="en-US" b="1" cap="none" dirty="0" smtClean="0"/>
              <a:t> </a:t>
            </a:r>
            <a:r>
              <a:rPr lang="en-US" b="1" cap="none" dirty="0" err="1"/>
              <a:t>redus</a:t>
            </a:r>
            <a:r>
              <a:rPr lang="en-US" b="1" cap="none" dirty="0"/>
              <a:t> </a:t>
            </a:r>
            <a:r>
              <a:rPr lang="en-US" b="1" cap="none" dirty="0" err="1"/>
              <a:t>decât</a:t>
            </a:r>
            <a:r>
              <a:rPr lang="en-US" b="1" cap="none" dirty="0"/>
              <a:t> </a:t>
            </a:r>
            <a:r>
              <a:rPr lang="en-US" b="1" cap="none" dirty="0" err="1"/>
              <a:t>în</a:t>
            </a:r>
            <a:r>
              <a:rPr lang="en-US" b="1" cap="none" dirty="0"/>
              <a:t> </a:t>
            </a:r>
            <a:r>
              <a:rPr lang="en-US" b="1" cap="none" dirty="0" err="1"/>
              <a:t>Uniunea</a:t>
            </a:r>
            <a:r>
              <a:rPr lang="en-US" b="1" cap="none" dirty="0"/>
              <a:t> </a:t>
            </a:r>
            <a:r>
              <a:rPr lang="en-US" b="1" cap="none" dirty="0" err="1"/>
              <a:t>Europeană</a:t>
            </a:r>
            <a:r>
              <a:rPr lang="en-US" b="1" cap="none" dirty="0"/>
              <a:t>, </a:t>
            </a:r>
            <a:r>
              <a:rPr lang="en-US" b="1" cap="none" dirty="0" err="1"/>
              <a:t>unde</a:t>
            </a:r>
            <a:r>
              <a:rPr lang="en-US" b="1" cap="none" dirty="0"/>
              <a:t> se </a:t>
            </a:r>
            <a:r>
              <a:rPr lang="en-US" b="1" cap="none" dirty="0" err="1"/>
              <a:t>ridică</a:t>
            </a:r>
            <a:r>
              <a:rPr lang="en-US" b="1" cap="none" dirty="0"/>
              <a:t> la 208%.</a:t>
            </a:r>
            <a:r>
              <a:rPr lang="en-US" cap="none" dirty="0"/>
              <a:t> </a:t>
            </a:r>
            <a:endParaRPr lang="ro-RO" cap="none" dirty="0" smtClean="0"/>
          </a:p>
          <a:p>
            <a:r>
              <a:rPr lang="en-US" cap="none" dirty="0" err="1" smtClean="0"/>
              <a:t>Pe</a:t>
            </a:r>
            <a:r>
              <a:rPr lang="en-US" cap="none" dirty="0" smtClean="0"/>
              <a:t> </a:t>
            </a:r>
            <a:r>
              <a:rPr lang="en-US" cap="none" dirty="0"/>
              <a:t>de </a:t>
            </a:r>
            <a:r>
              <a:rPr lang="en-US" cap="none" dirty="0" err="1"/>
              <a:t>altă</a:t>
            </a:r>
            <a:r>
              <a:rPr lang="en-US" cap="none" dirty="0"/>
              <a:t> parte, </a:t>
            </a:r>
            <a:r>
              <a:rPr lang="en-US" cap="none" dirty="0" err="1"/>
              <a:t>profitabilitatea</a:t>
            </a:r>
            <a:r>
              <a:rPr lang="en-US" cap="none" dirty="0"/>
              <a:t> </a:t>
            </a:r>
            <a:r>
              <a:rPr lang="en-US" cap="none" dirty="0" err="1"/>
              <a:t>sistemului</a:t>
            </a:r>
            <a:r>
              <a:rPr lang="en-US" cap="none" dirty="0"/>
              <a:t> </a:t>
            </a:r>
            <a:r>
              <a:rPr lang="en-US" cap="none" dirty="0" err="1"/>
              <a:t>bancar</a:t>
            </a:r>
            <a:r>
              <a:rPr lang="en-US" cap="none" dirty="0"/>
              <a:t> </a:t>
            </a:r>
            <a:r>
              <a:rPr lang="en-US" cap="none" dirty="0" err="1"/>
              <a:t>este</a:t>
            </a:r>
            <a:r>
              <a:rPr lang="en-US" cap="none" dirty="0"/>
              <a:t> </a:t>
            </a:r>
            <a:r>
              <a:rPr lang="en-US" cap="none" dirty="0" err="1"/>
              <a:t>dublă</a:t>
            </a:r>
            <a:r>
              <a:rPr lang="en-US" cap="none" dirty="0"/>
              <a:t> </a:t>
            </a:r>
            <a:r>
              <a:rPr lang="en-US" cap="none" dirty="0" err="1"/>
              <a:t>faţă</a:t>
            </a:r>
            <a:r>
              <a:rPr lang="en-US" cap="none" dirty="0"/>
              <a:t> de media UE, </a:t>
            </a:r>
            <a:r>
              <a:rPr lang="en-US" cap="none" dirty="0" err="1"/>
              <a:t>atât</a:t>
            </a:r>
            <a:r>
              <a:rPr lang="en-US" cap="none" dirty="0"/>
              <a:t> ca </a:t>
            </a:r>
            <a:r>
              <a:rPr lang="en-US" cap="none" dirty="0" err="1"/>
              <a:t>rentabilitate</a:t>
            </a:r>
            <a:r>
              <a:rPr lang="en-US" cap="none" dirty="0"/>
              <a:t> a </a:t>
            </a:r>
            <a:r>
              <a:rPr lang="en-US" cap="none" dirty="0" err="1"/>
              <a:t>capitalurilor</a:t>
            </a:r>
            <a:r>
              <a:rPr lang="en-US" cap="none" dirty="0"/>
              <a:t>, </a:t>
            </a:r>
            <a:r>
              <a:rPr lang="en-US" cap="none" dirty="0" err="1"/>
              <a:t>cât</a:t>
            </a:r>
            <a:r>
              <a:rPr lang="en-US" cap="none" dirty="0"/>
              <a:t> </a:t>
            </a:r>
            <a:r>
              <a:rPr lang="en-US" cap="none" dirty="0" err="1"/>
              <a:t>şi</a:t>
            </a:r>
            <a:r>
              <a:rPr lang="en-US" cap="none" dirty="0"/>
              <a:t> ca </a:t>
            </a:r>
            <a:r>
              <a:rPr lang="en-US" cap="none" dirty="0" err="1"/>
              <a:t>rentabilitate</a:t>
            </a:r>
            <a:r>
              <a:rPr lang="en-US" cap="none" dirty="0"/>
              <a:t> a </a:t>
            </a:r>
            <a:r>
              <a:rPr lang="en-US" cap="none" dirty="0" err="1"/>
              <a:t>activelor</a:t>
            </a:r>
            <a:r>
              <a:rPr lang="en-US" cap="none" dirty="0"/>
              <a:t>. </a:t>
            </a:r>
          </a:p>
          <a:p>
            <a:endParaRPr lang="en-US" cap="none" dirty="0"/>
          </a:p>
        </p:txBody>
      </p:sp>
    </p:spTree>
    <p:extLst>
      <p:ext uri="{BB962C8B-B14F-4D97-AF65-F5344CB8AC3E}">
        <p14:creationId xmlns:p14="http://schemas.microsoft.com/office/powerpoint/2010/main" val="2287892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383" y="1"/>
            <a:ext cx="11720944" cy="1049481"/>
          </a:xfrm>
        </p:spPr>
        <p:txBody>
          <a:bodyPr>
            <a:normAutofit/>
          </a:bodyPr>
          <a:lstStyle/>
          <a:p>
            <a:pPr marL="228600" lvl="0" indent="-228600">
              <a:lnSpc>
                <a:spcPct val="120000"/>
              </a:lnSpc>
              <a:spcBef>
                <a:spcPts val="1000"/>
              </a:spcBef>
            </a:pPr>
            <a:r>
              <a:rPr lang="ro-RO" sz="2000" b="1" u="sng" dirty="0">
                <a:solidFill>
                  <a:prstClr val="black"/>
                </a:solidFill>
                <a:ea typeface="+mn-ea"/>
                <a:cs typeface="+mn-cs"/>
              </a:rPr>
              <a:t>DOVADA </a:t>
            </a:r>
            <a:r>
              <a:rPr lang="ro-RO" sz="2000" b="1" u="sng" dirty="0" smtClean="0">
                <a:solidFill>
                  <a:prstClr val="black"/>
                </a:solidFill>
                <a:ea typeface="+mn-ea"/>
                <a:cs typeface="+mn-cs"/>
              </a:rPr>
              <a:t>INTELEGERII</a:t>
            </a:r>
            <a:r>
              <a:rPr lang="en-US" sz="2000" b="1" u="sng" dirty="0" smtClean="0">
                <a:solidFill>
                  <a:prstClr val="black"/>
                </a:solidFill>
                <a:ea typeface="+mn-ea"/>
                <a:cs typeface="+mn-cs"/>
              </a:rPr>
              <a:t>/</a:t>
            </a:r>
            <a:r>
              <a:rPr lang="ro-RO" sz="2000" b="1" u="sng" dirty="0" smtClean="0">
                <a:solidFill>
                  <a:prstClr val="black"/>
                </a:solidFill>
                <a:ea typeface="+mn-ea"/>
                <a:cs typeface="+mn-cs"/>
              </a:rPr>
              <a:t>MAILURILE </a:t>
            </a:r>
            <a:r>
              <a:rPr lang="ro-RO" sz="2000" b="1" u="sng" dirty="0">
                <a:solidFill>
                  <a:prstClr val="black"/>
                </a:solidFill>
                <a:ea typeface="+mn-ea"/>
                <a:cs typeface="+mn-cs"/>
              </a:rPr>
              <a:t>DINTRE </a:t>
            </a:r>
            <a:r>
              <a:rPr lang="ro-RO" sz="2000" b="1" u="sng" dirty="0" smtClean="0">
                <a:solidFill>
                  <a:prstClr val="black"/>
                </a:solidFill>
                <a:ea typeface="+mn-ea"/>
                <a:cs typeface="+mn-cs"/>
              </a:rPr>
              <a:t>TREZORIERI</a:t>
            </a:r>
            <a:r>
              <a:rPr lang="en-US" sz="2000" b="1" u="sng" dirty="0" err="1" smtClean="0">
                <a:solidFill>
                  <a:prstClr val="black"/>
                </a:solidFill>
                <a:ea typeface="+mn-ea"/>
                <a:cs typeface="+mn-cs"/>
              </a:rPr>
              <a:t>i</a:t>
            </a:r>
            <a:r>
              <a:rPr lang="ro-RO" sz="2000" b="1" u="sng" dirty="0" smtClean="0">
                <a:solidFill>
                  <a:prstClr val="black"/>
                </a:solidFill>
                <a:ea typeface="+mn-ea"/>
                <a:cs typeface="+mn-cs"/>
              </a:rPr>
              <a:t> </a:t>
            </a:r>
            <a:r>
              <a:rPr lang="ro-RO" sz="2000" b="1" u="sng" dirty="0">
                <a:solidFill>
                  <a:prstClr val="black"/>
                </a:solidFill>
                <a:ea typeface="+mn-ea"/>
                <a:cs typeface="+mn-cs"/>
              </a:rPr>
              <a:t>CELOR 10 BANCI PARTICIPANTE LA </a:t>
            </a:r>
            <a:r>
              <a:rPr lang="ro-RO" sz="2000" b="1" u="sng" dirty="0" smtClean="0">
                <a:solidFill>
                  <a:prstClr val="black"/>
                </a:solidFill>
                <a:ea typeface="+mn-ea"/>
                <a:cs typeface="+mn-cs"/>
              </a:rPr>
              <a:t>FIXING</a:t>
            </a:r>
            <a:endParaRPr lang="en-US" sz="2000" dirty="0">
              <a:solidFill>
                <a:prstClr val="black"/>
              </a:solidFill>
              <a:ea typeface="+mn-ea"/>
              <a:cs typeface="+mn-cs"/>
            </a:endParaRPr>
          </a:p>
        </p:txBody>
      </p:sp>
      <p:sp>
        <p:nvSpPr>
          <p:cNvPr id="3" name="Content Placeholder 2"/>
          <p:cNvSpPr>
            <a:spLocks noGrp="1"/>
          </p:cNvSpPr>
          <p:nvPr>
            <p:ph sz="quarter" idx="13"/>
          </p:nvPr>
        </p:nvSpPr>
        <p:spPr>
          <a:xfrm>
            <a:off x="249383" y="1049482"/>
            <a:ext cx="11606644" cy="5413663"/>
          </a:xfrm>
        </p:spPr>
        <p:txBody>
          <a:bodyPr>
            <a:normAutofit fontScale="25000" lnSpcReduction="20000"/>
          </a:bodyPr>
          <a:lstStyle/>
          <a:p>
            <a:pPr marL="0" indent="0">
              <a:buNone/>
            </a:pPr>
            <a:r>
              <a:rPr lang="ro-RO" sz="6400" cap="none" dirty="0" smtClean="0"/>
              <a:t>21 oct</a:t>
            </a:r>
            <a:r>
              <a:rPr lang="en-US" sz="6400" cap="none" dirty="0" smtClean="0"/>
              <a:t>.</a:t>
            </a:r>
            <a:r>
              <a:rPr lang="ro-RO" sz="6400" cap="none" dirty="0" smtClean="0"/>
              <a:t> 2008</a:t>
            </a:r>
            <a:r>
              <a:rPr lang="en-US" sz="6400" cap="none" dirty="0" smtClean="0"/>
              <a:t> - </a:t>
            </a:r>
            <a:r>
              <a:rPr lang="ro-RO" sz="6400" cap="none" dirty="0" smtClean="0"/>
              <a:t>directorul depar</a:t>
            </a:r>
            <a:r>
              <a:rPr lang="en-US" sz="6400" cap="none" dirty="0" smtClean="0"/>
              <a:t>t. </a:t>
            </a:r>
            <a:r>
              <a:rPr lang="ro-RO" sz="6400" cap="none" dirty="0" smtClean="0"/>
              <a:t>de </a:t>
            </a:r>
            <a:r>
              <a:rPr lang="ro-RO" sz="6400" cap="none" dirty="0"/>
              <a:t>trezorerie al Unicredit Ţiriac Bank SA, dl. </a:t>
            </a:r>
            <a:r>
              <a:rPr lang="ro-RO" sz="6400" b="1" u="sng" cap="none" dirty="0"/>
              <a:t>Bogdan Mihoc, transmitea colegilor corespondenţi din celelalte 9 bănci participante la stabilirea ratelor de referinţă ROBID/ROBOR un e-mail prin care îi </a:t>
            </a:r>
            <a:r>
              <a:rPr lang="ro-RO" sz="6400" b="1" u="sng" cap="none" dirty="0" smtClean="0"/>
              <a:t>îndemna</a:t>
            </a:r>
            <a:r>
              <a:rPr lang="en-US" sz="6400" b="1" u="sng" cap="none" dirty="0" smtClean="0"/>
              <a:t> </a:t>
            </a:r>
            <a:r>
              <a:rPr lang="ro-RO" sz="6400" b="1" u="sng" cap="none" dirty="0" smtClean="0"/>
              <a:t>să </a:t>
            </a:r>
            <a:r>
              <a:rPr lang="ro-RO" sz="6400" b="1" u="sng" cap="none" dirty="0"/>
              <a:t>aibă o acţiune comună în ceea ce priveşte cotaţiile </a:t>
            </a:r>
            <a:r>
              <a:rPr lang="en-US" sz="6400" b="1" u="sng" cap="none" dirty="0" smtClean="0"/>
              <a:t>din </a:t>
            </a:r>
            <a:r>
              <a:rPr lang="ro-RO" sz="6400" b="1" u="sng" cap="none" dirty="0" smtClean="0"/>
              <a:t>cadrul </a:t>
            </a:r>
            <a:r>
              <a:rPr lang="ro-RO" sz="6400" b="1" u="sng" cap="none" dirty="0"/>
              <a:t>procedurii de stabilire a Fixingului</a:t>
            </a:r>
            <a:r>
              <a:rPr lang="ro-RO" sz="6400" b="1" u="sng" cap="none" dirty="0" smtClean="0"/>
              <a:t>.</a:t>
            </a:r>
            <a:endParaRPr lang="en-US" sz="6400" b="1" u="sng" cap="none" dirty="0" smtClean="0"/>
          </a:p>
          <a:p>
            <a:pPr marL="0" indent="0">
              <a:buNone/>
            </a:pPr>
            <a:r>
              <a:rPr lang="en-US" sz="6000" b="1" cap="none" dirty="0" smtClean="0">
                <a:highlight>
                  <a:srgbClr val="FFFF00"/>
                </a:highlight>
                <a:latin typeface="Times New Roman" panose="02020603050405020304" pitchFamily="18" charset="0"/>
                <a:ea typeface="Calibri" panose="020F0502020204030204" pitchFamily="34" charset="0"/>
              </a:rPr>
              <a:t>P</a:t>
            </a:r>
            <a:r>
              <a:rPr lang="ro-RO" sz="6000" b="1" cap="none" dirty="0" smtClean="0">
                <a:highlight>
                  <a:srgbClr val="FFFF00"/>
                </a:highlight>
                <a:latin typeface="Times New Roman" panose="02020603050405020304" pitchFamily="18" charset="0"/>
                <a:ea typeface="Calibri" panose="020F0502020204030204" pitchFamily="34" charset="0"/>
              </a:rPr>
              <a:t>otrivit </a:t>
            </a:r>
            <a:r>
              <a:rPr lang="ro-RO" sz="6000" b="1" cap="none" dirty="0">
                <a:highlight>
                  <a:srgbClr val="FFFF00"/>
                </a:highlight>
                <a:latin typeface="Times New Roman" panose="02020603050405020304" pitchFamily="18" charset="0"/>
                <a:ea typeface="Calibri" panose="020F0502020204030204" pitchFamily="34" charset="0"/>
              </a:rPr>
              <a:t>declaraţiilor dlui. Nicolae Cinteză,</a:t>
            </a:r>
            <a:r>
              <a:rPr lang="ro-RO" sz="6000" cap="none" dirty="0">
                <a:highlight>
                  <a:srgbClr val="FFFF00"/>
                </a:highlight>
                <a:latin typeface="Times New Roman" panose="02020603050405020304" pitchFamily="18" charset="0"/>
                <a:ea typeface="Calibri" panose="020F0502020204030204" pitchFamily="34" charset="0"/>
              </a:rPr>
              <a:t> director al Direcţiei de Supraveghere din cadrul BNR, </a:t>
            </a:r>
            <a:r>
              <a:rPr lang="ro-RO" sz="6000" b="1" cap="none" dirty="0">
                <a:highlight>
                  <a:srgbClr val="FFFF00"/>
                </a:highlight>
                <a:latin typeface="Times New Roman" panose="02020603050405020304" pitchFamily="18" charset="0"/>
                <a:ea typeface="Calibri" panose="020F0502020204030204" pitchFamily="34" charset="0"/>
              </a:rPr>
              <a:t>reprezentanţii băncii centrale au interceptat un „e-mail trimis de trezorierul unei bănci ce îndemna trezorierii altor bănci să urce cotaţiile la dobânzile interbancare</a:t>
            </a:r>
            <a:r>
              <a:rPr lang="ro-RO" sz="6000" cap="none" dirty="0">
                <a:highlight>
                  <a:srgbClr val="FFFF00"/>
                </a:highlight>
                <a:latin typeface="Times New Roman" panose="02020603050405020304" pitchFamily="18" charset="0"/>
                <a:ea typeface="Calibri" panose="020F0502020204030204" pitchFamily="34" charset="0"/>
              </a:rPr>
              <a:t> </a:t>
            </a:r>
            <a:endParaRPr lang="en-US" sz="6000" cap="none" dirty="0" smtClean="0">
              <a:highlight>
                <a:srgbClr val="FFFF00"/>
              </a:highlight>
              <a:latin typeface="Times New Roman" panose="02020603050405020304" pitchFamily="18" charset="0"/>
              <a:ea typeface="Calibri" panose="020F0502020204030204" pitchFamily="34" charset="0"/>
            </a:endParaRPr>
          </a:p>
          <a:p>
            <a:pPr marL="0" indent="0">
              <a:buNone/>
            </a:pPr>
            <a:r>
              <a:rPr lang="en-US" sz="5600" b="1" i="1" cap="none" dirty="0" smtClean="0"/>
              <a:t>Buna </a:t>
            </a:r>
            <a:r>
              <a:rPr lang="en-US" sz="5600" b="1" i="1" cap="none" dirty="0" err="1"/>
              <a:t>tuturor</a:t>
            </a:r>
            <a:r>
              <a:rPr lang="en-US" sz="5600" b="1" i="1" cap="none" dirty="0"/>
              <a:t>,</a:t>
            </a:r>
            <a:endParaRPr lang="en-US" sz="5600" b="1" cap="none" dirty="0"/>
          </a:p>
          <a:p>
            <a:pPr marL="0" indent="0">
              <a:spcBef>
                <a:spcPts val="600"/>
              </a:spcBef>
              <a:buNone/>
            </a:pPr>
            <a:r>
              <a:rPr lang="ro-RO" sz="8000" b="1" i="1" u="sng" cap="none" dirty="0"/>
              <a:t>Încerc să vă conving să folosiţi ROBOR în scopul pentru care a fost creat, respectiv pentru a avea o referinţă credibilă</a:t>
            </a:r>
            <a:r>
              <a:rPr lang="ro-RO" sz="5600" b="1" i="1" cap="none" dirty="0"/>
              <a:t>. Ştiu că pieţele se confruntă zilele astea cu o criză de lichidate şi că există sume scadente care trebuie încasate, ştiu că aveţi toate aceste probleme, pentru că şi eu le am</a:t>
            </a:r>
            <a:r>
              <a:rPr lang="ro-RO" sz="5600" b="1" i="1" cap="none" dirty="0" smtClean="0"/>
              <a:t>.</a:t>
            </a:r>
            <a:r>
              <a:rPr lang="en-US" sz="5600" b="1" i="1" cap="none" dirty="0" smtClean="0"/>
              <a:t> </a:t>
            </a:r>
            <a:r>
              <a:rPr lang="ro-RO" sz="6400" b="1" i="1" u="sng" cap="none" dirty="0" smtClean="0"/>
              <a:t>Dar </a:t>
            </a:r>
            <a:r>
              <a:rPr lang="ro-RO" sz="6400" b="1" i="1" u="sng" cap="none" dirty="0"/>
              <a:t>mă gândeam că în acest moment nu este în folosul nimănui să coteze 14 </a:t>
            </a:r>
            <a:r>
              <a:rPr lang="ro-RO" sz="6400" b="1" i="1" u="sng" cap="none" dirty="0" smtClean="0"/>
              <a:t> </a:t>
            </a:r>
            <a:r>
              <a:rPr lang="ro-RO" sz="6400" b="1" i="1" u="sng" cap="none" dirty="0"/>
              <a:t>la BID şi 50 la OFFER şi apoi să încheie tranzacţii la valori între 30 şi 100 (nt: procente</a:t>
            </a:r>
            <a:r>
              <a:rPr lang="ro-RO" sz="6400" b="1" i="1" u="sng" cap="none" dirty="0" smtClean="0"/>
              <a:t>).Am </a:t>
            </a:r>
            <a:r>
              <a:rPr lang="ro-RO" sz="6400" b="1" i="1" u="sng" cap="none" dirty="0"/>
              <a:t>vorbit cu câţiva dintre voi astăzi, pe alţii nu i-am găsit, unele numere de telefon nu le am (al meu este </a:t>
            </a:r>
            <a:r>
              <a:rPr lang="ro-RO" sz="6400" b="1" i="1" u="sng" cap="none" dirty="0" smtClean="0"/>
              <a:t>072</a:t>
            </a:r>
            <a:r>
              <a:rPr lang="en-US" sz="6400" b="1" i="1" u="sng" cap="none" dirty="0" smtClean="0"/>
              <a:t>……..</a:t>
            </a:r>
            <a:r>
              <a:rPr lang="ro-RO" sz="6400" b="1" i="1" u="sng" cap="none" dirty="0" smtClean="0"/>
              <a:t>).</a:t>
            </a:r>
            <a:r>
              <a:rPr lang="en-US" sz="6400" b="1" i="1" u="sng" cap="none" dirty="0" smtClean="0"/>
              <a:t> </a:t>
            </a:r>
            <a:r>
              <a:rPr lang="ro-RO" sz="5600" b="1" i="1" cap="none" dirty="0" smtClean="0"/>
              <a:t>Fără </a:t>
            </a:r>
            <a:r>
              <a:rPr lang="ro-RO" sz="5600" b="1" i="1" cap="none" dirty="0"/>
              <a:t>nici o problemă, putem cota pentru ROBOR, fie 15-35%, fie 50-70 sau 100-130%. Cu toţii avem sume mai mari pe care să le plasăm sau dorim să împrumutăm şi nu o putem face la cel mai bun nivel. În acest moment este dificil chiar şi să închizi  o poziţie cu o scadenţă mai mare de overnight. Cel mai rău lucru care se poate întâmpla este ca cele noua bănci (nt: din zece participante la Fixing) să îţi plaseze 5 mil. RON la cotaţia ta BID, sau toate cele nouă să împrumute de la tine la cotaţia ta OFFER</a:t>
            </a:r>
            <a:r>
              <a:rPr lang="ro-RO" sz="5600" b="1" i="1" cap="none" dirty="0" smtClean="0"/>
              <a:t>.</a:t>
            </a:r>
            <a:r>
              <a:rPr lang="en-US" sz="5600" b="1" i="1" cap="none" dirty="0" smtClean="0"/>
              <a:t> </a:t>
            </a:r>
            <a:r>
              <a:rPr lang="ro-RO" sz="5600" b="1" i="1" cap="none" dirty="0" smtClean="0"/>
              <a:t>Dacă </a:t>
            </a:r>
            <a:r>
              <a:rPr lang="ro-RO" sz="5600" b="1" i="1" cap="none" dirty="0"/>
              <a:t>nu doriţi să plasaţi bani şi sunteţi short (nt: poziţie care necesită cash/deficit de lichiditate), vă rog nu puneţi 15% la BID (nr: în intervalul de Fixing) şi apoi avansaţi cotaţii (nt: în afara intervalului de Fixing) de 50% sau chiar 90%.</a:t>
            </a:r>
            <a:endParaRPr lang="en-US" sz="5600" b="1" cap="none" dirty="0"/>
          </a:p>
          <a:p>
            <a:pPr marL="0" indent="0">
              <a:spcBef>
                <a:spcPts val="600"/>
              </a:spcBef>
              <a:buNone/>
            </a:pPr>
            <a:r>
              <a:rPr lang="ro-RO" sz="5600" b="1" i="1" u="sng" cap="none" dirty="0"/>
              <a:t>Dacă vă este teamă de clienţi, nu vă faceţi griji, ei au aflat deja că piaţa a crescut deoarece concurăm cu toţii pentru aceeaşi clienţi cu disponibil de cash şi tranzacţionăm depozite la 20-30% sau chiar 40</a:t>
            </a:r>
            <a:r>
              <a:rPr lang="ro-RO" sz="5600" b="1" i="1" u="sng" cap="none" dirty="0" smtClean="0"/>
              <a:t>%.</a:t>
            </a:r>
            <a:r>
              <a:rPr lang="en-US" sz="5600" b="1" i="1" u="sng" cap="none" dirty="0" smtClean="0"/>
              <a:t> </a:t>
            </a:r>
            <a:r>
              <a:rPr lang="ro-RO" sz="5600" b="1" i="1" cap="none" dirty="0" smtClean="0"/>
              <a:t>Îmi </a:t>
            </a:r>
            <a:r>
              <a:rPr lang="ro-RO" sz="5600" b="1" i="1" cap="none" dirty="0"/>
              <a:t>dau seama că asta nu va readuce lichidatea, nu va restabili linii (nt: de finanţare) sau va aduce înapoi sumele care sunt scadente. Dar nici una dintre aceste probleme nu are nimic de a face cu cotarea </a:t>
            </a:r>
            <a:r>
              <a:rPr lang="ro-RO" sz="5600" b="1" i="1" cap="none" dirty="0" smtClean="0"/>
              <a:t>unor  </a:t>
            </a:r>
            <a:r>
              <a:rPr lang="ro-RO" sz="5600" b="1" i="1" cap="none" dirty="0"/>
              <a:t>dobânzi reale în ROBOR (Fixing) şi apoi să lăsăm BNR să calculeze aşa cum crede de cuviinţă</a:t>
            </a:r>
            <a:r>
              <a:rPr lang="ro-RO" sz="5600" b="1" i="1" cap="none" dirty="0" smtClean="0"/>
              <a:t>.</a:t>
            </a:r>
            <a:r>
              <a:rPr lang="en-US" sz="5600" b="1" i="1" cap="none" dirty="0" smtClean="0"/>
              <a:t> </a:t>
            </a:r>
            <a:r>
              <a:rPr lang="ro-RO" sz="5600" b="1" i="1" cap="none" dirty="0" smtClean="0"/>
              <a:t>Acum </a:t>
            </a:r>
            <a:r>
              <a:rPr lang="ro-RO" sz="5600" b="1" i="1" cap="none" dirty="0"/>
              <a:t>nu facem nimic şi doar ne temem să facem ceva. Sunt sigur că putem face mai mult de atât.</a:t>
            </a:r>
            <a:endParaRPr lang="en-US" sz="5600" b="1" cap="none" dirty="0"/>
          </a:p>
          <a:p>
            <a:pPr marL="0" indent="0">
              <a:spcBef>
                <a:spcPts val="600"/>
              </a:spcBef>
              <a:buNone/>
            </a:pPr>
            <a:r>
              <a:rPr lang="ro-RO" sz="5600" b="1" i="1" cap="none" dirty="0" smtClean="0"/>
              <a:t>Bogdan</a:t>
            </a:r>
            <a:r>
              <a:rPr lang="ro-RO" sz="5600" b="1" i="1" cap="none" dirty="0"/>
              <a:t>”</a:t>
            </a:r>
            <a:endParaRPr lang="en-US" sz="5600" b="1" cap="none" dirty="0"/>
          </a:p>
          <a:p>
            <a:endParaRPr lang="en-US" sz="1600" b="1" u="sng" cap="none" dirty="0"/>
          </a:p>
        </p:txBody>
      </p:sp>
    </p:spTree>
    <p:extLst>
      <p:ext uri="{BB962C8B-B14F-4D97-AF65-F5344CB8AC3E}">
        <p14:creationId xmlns:p14="http://schemas.microsoft.com/office/powerpoint/2010/main" val="1663584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9" y="278547"/>
            <a:ext cx="10364451" cy="1339237"/>
          </a:xfrm>
        </p:spPr>
        <p:txBody>
          <a:bodyPr>
            <a:normAutofit/>
          </a:bodyPr>
          <a:lstStyle/>
          <a:p>
            <a:r>
              <a:rPr lang="ro-RO" sz="2400" b="1" u="sng" dirty="0">
                <a:solidFill>
                  <a:prstClr val="black"/>
                </a:solidFill>
              </a:rPr>
              <a:t>DOVADA INTELEGERII</a:t>
            </a:r>
            <a:r>
              <a:rPr lang="en-US" sz="2400" b="1" u="sng" dirty="0">
                <a:solidFill>
                  <a:prstClr val="black"/>
                </a:solidFill>
              </a:rPr>
              <a:t>/</a:t>
            </a:r>
            <a:r>
              <a:rPr lang="ro-RO" sz="2400" b="1" u="sng" dirty="0">
                <a:solidFill>
                  <a:prstClr val="black"/>
                </a:solidFill>
              </a:rPr>
              <a:t>MAILURILE DINTRE </a:t>
            </a:r>
            <a:r>
              <a:rPr lang="ro-RO" sz="2400" b="1" u="sng" dirty="0" smtClean="0">
                <a:solidFill>
                  <a:prstClr val="black"/>
                </a:solidFill>
              </a:rPr>
              <a:t>TREZORIERI</a:t>
            </a:r>
            <a:r>
              <a:rPr lang="en-US" sz="2400" b="1" u="sng" dirty="0" err="1" smtClean="0">
                <a:solidFill>
                  <a:prstClr val="black"/>
                </a:solidFill>
              </a:rPr>
              <a:t>i</a:t>
            </a:r>
            <a:r>
              <a:rPr lang="ro-RO" sz="2400" b="1" u="sng" dirty="0" smtClean="0">
                <a:solidFill>
                  <a:prstClr val="black"/>
                </a:solidFill>
              </a:rPr>
              <a:t> </a:t>
            </a:r>
            <a:r>
              <a:rPr lang="ro-RO" sz="2400" b="1" u="sng" dirty="0">
                <a:solidFill>
                  <a:prstClr val="black"/>
                </a:solidFill>
              </a:rPr>
              <a:t>CELOR 10 BANCI PARTICIPANTE LA FIXING</a:t>
            </a:r>
            <a:endParaRPr lang="en-US" sz="2400" dirty="0"/>
          </a:p>
        </p:txBody>
      </p:sp>
      <p:sp>
        <p:nvSpPr>
          <p:cNvPr id="3" name="Content Placeholder 2"/>
          <p:cNvSpPr>
            <a:spLocks noGrp="1"/>
          </p:cNvSpPr>
          <p:nvPr>
            <p:ph sz="quarter" idx="13"/>
          </p:nvPr>
        </p:nvSpPr>
        <p:spPr>
          <a:xfrm>
            <a:off x="913774" y="2168770"/>
            <a:ext cx="10363826" cy="3622430"/>
          </a:xfrm>
        </p:spPr>
        <p:txBody>
          <a:bodyPr/>
          <a:lstStyle/>
          <a:p>
            <a:pPr marL="0" lvl="0" indent="0">
              <a:buNone/>
            </a:pPr>
            <a:r>
              <a:rPr lang="en-US" b="1" cap="none" dirty="0" smtClean="0">
                <a:sym typeface="Wingdings" panose="05000000000000000000" pitchFamily="2" charset="2"/>
              </a:rPr>
              <a:t>Mail Bogdan </a:t>
            </a:r>
            <a:r>
              <a:rPr lang="en-US" b="1" cap="none" dirty="0" err="1" smtClean="0">
                <a:sym typeface="Wingdings" panose="05000000000000000000" pitchFamily="2" charset="2"/>
              </a:rPr>
              <a:t>Mihoc</a:t>
            </a:r>
            <a:r>
              <a:rPr lang="en-US" b="1" cap="none" dirty="0" smtClean="0">
                <a:sym typeface="Wingdings" panose="05000000000000000000" pitchFamily="2" charset="2"/>
              </a:rPr>
              <a:t> </a:t>
            </a:r>
            <a:r>
              <a:rPr lang="ro-RO" b="1" cap="none" dirty="0" smtClean="0"/>
              <a:t>instigarea </a:t>
            </a:r>
            <a:r>
              <a:rPr lang="ro-RO" b="1" cap="none" dirty="0"/>
              <a:t>competitorilor UniCredit de a transfera integral costurile</a:t>
            </a:r>
            <a:r>
              <a:rPr lang="ro-RO" cap="none" dirty="0"/>
              <a:t> proprii fiecăruia dintre ei </a:t>
            </a:r>
            <a:r>
              <a:rPr lang="ro-RO" b="1" cap="none" dirty="0"/>
              <a:t>în preţul ulterior</a:t>
            </a:r>
            <a:r>
              <a:rPr lang="ro-RO" cap="none" dirty="0"/>
              <a:t> al serviciilor prestate (dobânda), transfer care putea fi efectuat de către fiecare bancă din fixing, independent de poziţiile concurenţilor şi doar în măsura posibilului (i.e. dacă acele costuri nu erau prea mari – deşi în general, </a:t>
            </a:r>
            <a:r>
              <a:rPr lang="ro-RO" b="1" cap="none" dirty="0"/>
              <a:t>costurile operaţionale ale băncilor sunt cele mai ridicate din economie</a:t>
            </a:r>
            <a:r>
              <a:rPr lang="ro-RO" cap="none" dirty="0"/>
              <a:t> – sau dacă </a:t>
            </a:r>
            <a:r>
              <a:rPr lang="ro-RO" b="1" cap="none" dirty="0"/>
              <a:t>puterea de piaţă </a:t>
            </a:r>
            <a:r>
              <a:rPr lang="ro-RO" cap="none" dirty="0"/>
              <a:t>a fiecărei unităţi de credit</a:t>
            </a:r>
            <a:r>
              <a:rPr lang="ro-RO" b="1" cap="none" dirty="0"/>
              <a:t> era suficient de mare</a:t>
            </a:r>
            <a:r>
              <a:rPr lang="ro-RO" cap="none" dirty="0"/>
              <a:t> pentru a asigura acel transfer fără a cauza încasări mai mici, prin reducerea numărului clienţilor şi implicit al volumului tranzacţiilor);</a:t>
            </a:r>
            <a:endParaRPr lang="en-US" cap="none" dirty="0"/>
          </a:p>
        </p:txBody>
      </p:sp>
    </p:spTree>
    <p:extLst>
      <p:ext uri="{BB962C8B-B14F-4D97-AF65-F5344CB8AC3E}">
        <p14:creationId xmlns:p14="http://schemas.microsoft.com/office/powerpoint/2010/main" val="2272595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98972"/>
            <a:ext cx="10363826" cy="992074"/>
          </a:xfrm>
        </p:spPr>
        <p:txBody>
          <a:bodyPr/>
          <a:lstStyle/>
          <a:p>
            <a:r>
              <a:rPr lang="en-US" dirty="0" err="1" smtClean="0">
                <a:effectLst>
                  <a:outerShdw blurRad="38100" dist="38100" dir="2700000" algn="tl">
                    <a:srgbClr val="000000">
                      <a:alpha val="43137"/>
                    </a:srgbClr>
                  </a:outerShdw>
                </a:effectLst>
              </a:rPr>
              <a:t>Mailurile</a:t>
            </a:r>
            <a:r>
              <a:rPr lang="en-US" dirty="0" smtClean="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dintre</a:t>
            </a:r>
            <a:r>
              <a:rPr lang="en-US" dirty="0" smtClean="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reprezentantii</a:t>
            </a:r>
            <a:r>
              <a:rPr lang="en-US" dirty="0" smtClean="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celor</a:t>
            </a:r>
            <a:r>
              <a:rPr lang="en-US" dirty="0" smtClean="0">
                <a:effectLst>
                  <a:outerShdw blurRad="38100" dist="38100" dir="2700000" algn="tl">
                    <a:srgbClr val="000000">
                      <a:alpha val="43137"/>
                    </a:srgbClr>
                  </a:outerShdw>
                </a:effectLst>
              </a:rPr>
              <a:t> 10 </a:t>
            </a:r>
            <a:r>
              <a:rPr lang="en-US" dirty="0" err="1" smtClean="0">
                <a:effectLst>
                  <a:outerShdw blurRad="38100" dist="38100" dir="2700000" algn="tl">
                    <a:srgbClr val="000000">
                      <a:alpha val="43137"/>
                    </a:srgbClr>
                  </a:outerShdw>
                </a:effectLst>
              </a:rPr>
              <a:t>banci</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913774" y="1215736"/>
            <a:ext cx="10363826" cy="5361709"/>
          </a:xfrm>
        </p:spPr>
        <p:txBody>
          <a:bodyPr>
            <a:noAutofit/>
          </a:bodyPr>
          <a:lstStyle/>
          <a:p>
            <a:pPr marL="0" indent="0">
              <a:lnSpc>
                <a:spcPct val="100000"/>
              </a:lnSpc>
              <a:spcBef>
                <a:spcPts val="600"/>
              </a:spcBef>
              <a:buNone/>
            </a:pPr>
            <a:r>
              <a:rPr lang="en-US" sz="1600" b="1" cap="none" dirty="0" smtClean="0"/>
              <a:t>P</a:t>
            </a:r>
            <a:r>
              <a:rPr lang="ro-RO" sz="1600" b="1" cap="none" dirty="0" smtClean="0"/>
              <a:t>rintr-un </a:t>
            </a:r>
            <a:r>
              <a:rPr lang="ro-RO" sz="1600" b="1" cap="none" dirty="0"/>
              <a:t>e-mail intern iniţiat de dl. Mihoc, transmis anterior celui indicat şi descris mai sus, acesta îşi informa superiorii săi despre propunerea pe care intenţiona să o facă celorlalte bănci participante la stabilirea ratelor de referinţă ROBID/ ROBOR. </a:t>
            </a:r>
            <a:endParaRPr lang="en-US" sz="1600" b="1" cap="none" dirty="0" smtClean="0"/>
          </a:p>
          <a:p>
            <a:pPr marL="0" indent="0">
              <a:lnSpc>
                <a:spcPct val="100000"/>
              </a:lnSpc>
              <a:spcBef>
                <a:spcPts val="600"/>
              </a:spcBef>
              <a:buNone/>
            </a:pPr>
            <a:r>
              <a:rPr lang="ro-RO" sz="1400" b="1" u="sng" cap="none" dirty="0" smtClean="0"/>
              <a:t>Mailul </a:t>
            </a:r>
            <a:r>
              <a:rPr lang="ro-RO" sz="1400" b="1" u="sng" cap="none" dirty="0"/>
              <a:t>califică în mod expres finalitatea urmărită, de influenţare a pieţei („we will try to move the market a bit”):  </a:t>
            </a:r>
            <a:endParaRPr lang="en-US" sz="1400" b="1" u="sng" cap="none" dirty="0"/>
          </a:p>
          <a:p>
            <a:pPr marL="0" indent="0">
              <a:lnSpc>
                <a:spcPct val="100000"/>
              </a:lnSpc>
              <a:spcBef>
                <a:spcPts val="600"/>
              </a:spcBef>
              <a:buNone/>
            </a:pPr>
            <a:r>
              <a:rPr lang="ro-RO" sz="1400" cap="none" dirty="0"/>
              <a:t> </a:t>
            </a:r>
            <a:r>
              <a:rPr lang="ro-RO" sz="1400" i="1" cap="none" dirty="0" smtClean="0"/>
              <a:t> </a:t>
            </a:r>
            <a:r>
              <a:rPr lang="ro-RO" sz="1050" i="1" cap="none" dirty="0"/>
              <a:t>„De la: MIHOC Bogdan</a:t>
            </a:r>
            <a:endParaRPr lang="en-US" sz="1050" cap="none" dirty="0"/>
          </a:p>
          <a:p>
            <a:pPr marL="0" indent="0">
              <a:lnSpc>
                <a:spcPct val="100000"/>
              </a:lnSpc>
              <a:spcBef>
                <a:spcPts val="600"/>
              </a:spcBef>
              <a:buNone/>
            </a:pPr>
            <a:r>
              <a:rPr lang="ro-RO" sz="1050" i="1" cap="none" dirty="0"/>
              <a:t>Trimis: Tuesday, Octombrie 21, 2008 6:01 PM</a:t>
            </a:r>
            <a:endParaRPr lang="en-US" sz="1050" cap="none" dirty="0"/>
          </a:p>
          <a:p>
            <a:pPr marL="0" indent="0">
              <a:lnSpc>
                <a:spcPct val="100000"/>
              </a:lnSpc>
              <a:spcBef>
                <a:spcPts val="600"/>
              </a:spcBef>
              <a:buNone/>
            </a:pPr>
            <a:r>
              <a:rPr lang="ro-RO" sz="1050" i="1" cap="none" dirty="0"/>
              <a:t>Către: RADU Rasvan; Georgiev Stansilav; MAJOR Zoltan; MENGU Melih; CURTEANU </a:t>
            </a:r>
            <a:r>
              <a:rPr lang="ro-RO" sz="1050" i="1" cap="none" dirty="0" smtClean="0"/>
              <a:t>Antoaneta</a:t>
            </a:r>
            <a:endParaRPr lang="en-US" sz="1050" i="1" cap="none" dirty="0" smtClean="0"/>
          </a:p>
          <a:p>
            <a:pPr marL="0" indent="0">
              <a:lnSpc>
                <a:spcPct val="100000"/>
              </a:lnSpc>
              <a:spcBef>
                <a:spcPts val="600"/>
              </a:spcBef>
              <a:buNone/>
            </a:pPr>
            <a:endParaRPr lang="en-US" sz="1050" cap="none" dirty="0"/>
          </a:p>
          <a:p>
            <a:pPr marL="0" indent="0">
              <a:lnSpc>
                <a:spcPct val="100000"/>
              </a:lnSpc>
              <a:spcBef>
                <a:spcPts val="600"/>
              </a:spcBef>
              <a:buNone/>
            </a:pPr>
            <a:r>
              <a:rPr lang="ro-RO" sz="1400" i="1" cap="none" dirty="0"/>
              <a:t> </a:t>
            </a:r>
            <a:r>
              <a:rPr lang="ro-RO" sz="1800" b="1" i="1" cap="none" dirty="0" smtClean="0"/>
              <a:t>Vom încerca să mişcăm piaţa puţin prin cotarea unor rate a dobânzii „reale”</a:t>
            </a:r>
            <a:endParaRPr lang="en-US" sz="1800" b="1" cap="none" dirty="0" smtClean="0"/>
          </a:p>
          <a:p>
            <a:pPr marL="0" indent="0">
              <a:lnSpc>
                <a:spcPct val="100000"/>
              </a:lnSpc>
              <a:spcBef>
                <a:spcPts val="600"/>
              </a:spcBef>
              <a:buNone/>
            </a:pPr>
            <a:r>
              <a:rPr lang="ro-RO" sz="1800" b="1" i="1" cap="none" dirty="0" smtClean="0"/>
              <a:t>În timp ce cotaţia de ROBOR pentru 50% este reală, cotaţia „bid” nu este reală</a:t>
            </a:r>
            <a:endParaRPr lang="en-US" sz="1800" b="1" cap="none" dirty="0" smtClean="0"/>
          </a:p>
          <a:p>
            <a:pPr marL="0" indent="0">
              <a:lnSpc>
                <a:spcPct val="100000"/>
              </a:lnSpc>
              <a:spcBef>
                <a:spcPts val="600"/>
              </a:spcBef>
              <a:buNone/>
            </a:pPr>
            <a:r>
              <a:rPr lang="ro-RO" sz="1800" b="1" i="1" cap="none" dirty="0" smtClean="0"/>
              <a:t>Voi începe să sun trezorerierii şi să le cer să coteze o valoare „bid” reală.</a:t>
            </a:r>
            <a:endParaRPr lang="en-US" sz="1800" b="1" cap="none" dirty="0" smtClean="0"/>
          </a:p>
          <a:p>
            <a:pPr marL="0" indent="0">
              <a:lnSpc>
                <a:spcPct val="100000"/>
              </a:lnSpc>
              <a:spcBef>
                <a:spcPts val="600"/>
              </a:spcBef>
              <a:buNone/>
            </a:pPr>
            <a:r>
              <a:rPr lang="ro-RO" sz="1800" b="1" i="1" cap="none" dirty="0" smtClean="0"/>
              <a:t>Piaţa are în continuare lichiditate scăzută aşa că este probabil că nu se va întîmpla nimic.</a:t>
            </a:r>
            <a:endParaRPr lang="en-US" sz="1800" b="1" cap="none" dirty="0" smtClean="0"/>
          </a:p>
          <a:p>
            <a:pPr marL="0" indent="0">
              <a:lnSpc>
                <a:spcPct val="100000"/>
              </a:lnSpc>
              <a:spcBef>
                <a:spcPts val="600"/>
              </a:spcBef>
              <a:buNone/>
            </a:pPr>
            <a:r>
              <a:rPr lang="ro-RO" sz="1800" b="1" i="1" cap="none" dirty="0" smtClean="0"/>
              <a:t>Dar dacă reuşeşte, ROBID/ROBOR va reflecta o piaţă mai bună şi cei care fixează dobânzi la 15% vor avea dificultăţi dacă piaţa indică 40-60% în loc de 15-60% ”</a:t>
            </a:r>
            <a:endParaRPr lang="en-US" sz="1800" b="1" cap="none" dirty="0" smtClean="0"/>
          </a:p>
          <a:p>
            <a:pPr marL="0" indent="0">
              <a:lnSpc>
                <a:spcPct val="100000"/>
              </a:lnSpc>
              <a:spcBef>
                <a:spcPts val="600"/>
              </a:spcBef>
              <a:buNone/>
            </a:pPr>
            <a:r>
              <a:rPr lang="ro-RO" sz="1400" cap="none" dirty="0"/>
              <a:t>  </a:t>
            </a:r>
            <a:endParaRPr lang="en-US" sz="1400" cap="none" dirty="0" smtClean="0"/>
          </a:p>
          <a:p>
            <a:pPr marL="0" indent="0">
              <a:lnSpc>
                <a:spcPct val="100000"/>
              </a:lnSpc>
              <a:spcBef>
                <a:spcPts val="600"/>
              </a:spcBef>
              <a:buNone/>
            </a:pPr>
            <a:r>
              <a:rPr lang="ro-RO" sz="1400" b="1" cap="none" dirty="0" smtClean="0"/>
              <a:t>Faţă </a:t>
            </a:r>
            <a:r>
              <a:rPr lang="ro-RO" sz="1400" b="1" cap="none" dirty="0"/>
              <a:t>de propunerea sus amintită, respectiv aceea de influenţare a pieţei, o primă reacţie este obţinută din partea trezorierului RBS, dl. Martin Bakelaar, care îşi exprimă dezacordul faţă de aceasta.</a:t>
            </a:r>
            <a:endParaRPr lang="en-US" sz="1400" b="1" cap="none" dirty="0"/>
          </a:p>
        </p:txBody>
      </p:sp>
    </p:spTree>
    <p:extLst>
      <p:ext uri="{BB962C8B-B14F-4D97-AF65-F5344CB8AC3E}">
        <p14:creationId xmlns:p14="http://schemas.microsoft.com/office/powerpoint/2010/main" val="3010923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59773"/>
            <a:ext cx="10364451" cy="904009"/>
          </a:xfrm>
        </p:spPr>
        <p:txBody>
          <a:bodyPr/>
          <a:lstStyle/>
          <a:p>
            <a:r>
              <a:rPr lang="en-US" dirty="0" err="1" smtClean="0">
                <a:effectLst>
                  <a:outerShdw blurRad="38100" dist="38100" dir="2700000" algn="tl">
                    <a:srgbClr val="000000">
                      <a:alpha val="43137"/>
                    </a:srgbClr>
                  </a:outerShdw>
                </a:effectLst>
              </a:rPr>
              <a:t>Mailurile</a:t>
            </a:r>
            <a:r>
              <a:rPr lang="en-US" dirty="0" smtClean="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dintre</a:t>
            </a:r>
            <a:r>
              <a:rPr lang="en-US" dirty="0" smtClean="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reprezentantii</a:t>
            </a:r>
            <a:r>
              <a:rPr lang="en-US" dirty="0" smtClean="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celor</a:t>
            </a:r>
            <a:r>
              <a:rPr lang="en-US" dirty="0" smtClean="0">
                <a:effectLst>
                  <a:outerShdw blurRad="38100" dist="38100" dir="2700000" algn="tl">
                    <a:srgbClr val="000000">
                      <a:alpha val="43137"/>
                    </a:srgbClr>
                  </a:outerShdw>
                </a:effectLst>
              </a:rPr>
              <a:t> 10 </a:t>
            </a:r>
            <a:r>
              <a:rPr lang="en-US" dirty="0" err="1" smtClean="0">
                <a:effectLst>
                  <a:outerShdw blurRad="38100" dist="38100" dir="2700000" algn="tl">
                    <a:srgbClr val="000000">
                      <a:alpha val="43137"/>
                    </a:srgbClr>
                  </a:outerShdw>
                </a:effectLst>
              </a:rPr>
              <a:t>banci</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685800" y="1163782"/>
            <a:ext cx="10820400" cy="5039590"/>
          </a:xfrm>
        </p:spPr>
        <p:txBody>
          <a:bodyPr>
            <a:normAutofit fontScale="85000" lnSpcReduction="20000"/>
          </a:bodyPr>
          <a:lstStyle/>
          <a:p>
            <a:pPr marL="0" indent="0">
              <a:lnSpc>
                <a:spcPct val="100000"/>
              </a:lnSpc>
              <a:spcBef>
                <a:spcPts val="600"/>
              </a:spcBef>
              <a:buNone/>
            </a:pPr>
            <a:r>
              <a:rPr lang="ro-RO" sz="1600" cap="none" dirty="0"/>
              <a:t>Folosind acelaşi canal şi aproximativ aceiaşi destinatari, trezorierul RBS subliniază faptul că spreadul ROBID/ ROBOR este corect din punctul său de vedere. </a:t>
            </a:r>
            <a:endParaRPr lang="en-US" sz="1600" cap="none" dirty="0" smtClean="0"/>
          </a:p>
          <a:p>
            <a:pPr marL="0" indent="0">
              <a:spcBef>
                <a:spcPts val="600"/>
              </a:spcBef>
              <a:buNone/>
            </a:pPr>
            <a:r>
              <a:rPr lang="ro-RO" sz="1600" i="1" cap="none" dirty="0"/>
              <a:t>Email de la Martin </a:t>
            </a:r>
            <a:r>
              <a:rPr lang="ro-RO" sz="1600" i="1" cap="none" dirty="0" smtClean="0"/>
              <a:t>Bakelaar</a:t>
            </a:r>
            <a:r>
              <a:rPr lang="en-US" sz="1600" i="1" cap="none" dirty="0" smtClean="0"/>
              <a:t> </a:t>
            </a:r>
            <a:r>
              <a:rPr lang="ro-RO" sz="1600" i="1" cap="none" dirty="0" smtClean="0"/>
              <a:t>Sent </a:t>
            </a:r>
            <a:r>
              <a:rPr lang="ro-RO" sz="1600" i="1" cap="none" dirty="0"/>
              <a:t>22/10/2008, 07:45 AM</a:t>
            </a:r>
            <a:endParaRPr lang="en-US" sz="1600" cap="none" dirty="0"/>
          </a:p>
          <a:p>
            <a:pPr marL="0" indent="0">
              <a:spcBef>
                <a:spcPts val="600"/>
              </a:spcBef>
              <a:buNone/>
            </a:pPr>
            <a:r>
              <a:rPr lang="ro-RO" sz="1600" i="1" cap="none" dirty="0"/>
              <a:t> </a:t>
            </a:r>
            <a:r>
              <a:rPr lang="ro-RO" sz="1800" i="1" cap="none" dirty="0" smtClean="0"/>
              <a:t>„</a:t>
            </a:r>
            <a:r>
              <a:rPr lang="ro-RO" sz="1800" i="1" cap="none" dirty="0"/>
              <a:t>Dragă Bogdan</a:t>
            </a:r>
            <a:endParaRPr lang="en-US" sz="1800" cap="none" dirty="0"/>
          </a:p>
          <a:p>
            <a:pPr marL="0" indent="0">
              <a:spcBef>
                <a:spcPts val="600"/>
              </a:spcBef>
              <a:buNone/>
            </a:pPr>
            <a:r>
              <a:rPr lang="ro-RO" sz="1800" i="1" cap="none" dirty="0"/>
              <a:t>Un scurt răspuns din partea mea.</a:t>
            </a:r>
            <a:endParaRPr lang="en-US" sz="1800" cap="none" dirty="0"/>
          </a:p>
          <a:p>
            <a:pPr marL="0" indent="0">
              <a:spcBef>
                <a:spcPts val="600"/>
              </a:spcBef>
              <a:buNone/>
            </a:pPr>
            <a:r>
              <a:rPr lang="ro-RO" sz="1800" i="1" cap="none" dirty="0"/>
              <a:t>Apreciez eforturile tale pentru a crea un indicator de referinţă mai credibil, dar trebuie să fac câteva remarci:</a:t>
            </a:r>
            <a:endParaRPr lang="en-US" sz="1800" cap="none" dirty="0"/>
          </a:p>
          <a:p>
            <a:pPr marL="0" indent="0">
              <a:spcBef>
                <a:spcPts val="600"/>
              </a:spcBef>
              <a:buNone/>
            </a:pPr>
            <a:r>
              <a:rPr lang="ro-RO" sz="1800" b="1" i="1" cap="none" dirty="0"/>
              <a:t>În primul rînd diferenţa ROBID/ROBOR pe care o meţin cele mai multe bănci este cea corectă.</a:t>
            </a:r>
            <a:endParaRPr lang="en-US" sz="1800" b="1" cap="none" dirty="0"/>
          </a:p>
          <a:p>
            <a:pPr marL="0" indent="0">
              <a:spcBef>
                <a:spcPts val="600"/>
              </a:spcBef>
              <a:buNone/>
            </a:pPr>
            <a:r>
              <a:rPr lang="ro-RO" sz="1800" b="1" i="1" cap="none" dirty="0"/>
              <a:t>Cotaţia de BID (n.a depozitele atrase) reflectă faptul că cele mai multe bănci dispun de lichidităţi în RON sau sunt capabile să creeze RON împrumutându-se la rata Lombard de 14,25%. E adevărat că anumite bănci au norme interne care le împiedică să se împrumute prin schema Lombard, dar acest aspect poate fi rezolvat rapid.</a:t>
            </a:r>
            <a:endParaRPr lang="en-US" sz="1800" b="1" cap="none" dirty="0"/>
          </a:p>
          <a:p>
            <a:pPr marL="0" indent="0">
              <a:spcBef>
                <a:spcPts val="600"/>
              </a:spcBef>
              <a:buNone/>
            </a:pPr>
            <a:r>
              <a:rPr lang="ro-RO" sz="1800" b="1" i="1" cap="none" dirty="0"/>
              <a:t>Cotaţia de OFFER (n.a depozite plasate) reflectă faptul că nimeni nu e dispus ( a se citi: nu îi e permis) să plaseze bani, datorită incertitudinilor care sunt încă prezente în mediul financiar internaţional, o situaţie care se va schimba doar în momentul în care se vor furniza sume mai mari.</a:t>
            </a:r>
            <a:endParaRPr lang="en-US" sz="1800" b="1" cap="none" dirty="0"/>
          </a:p>
          <a:p>
            <a:pPr marL="0" indent="0">
              <a:spcBef>
                <a:spcPts val="600"/>
              </a:spcBef>
              <a:buNone/>
            </a:pPr>
            <a:r>
              <a:rPr lang="ro-RO" sz="1800" i="1" cap="none" dirty="0"/>
              <a:t>Într-adevăr tu ai dreptate când spui că este vorba de 5 mil. cu scadenţe de până la 3 luni înmulţit cu 9 (bănci), dar poţi să fii solicitat în fiecare perioadă pentru sume de 5 (mil.) până la 3 luni, ceea ce ar face ca suma totală să fie mult mai mare decât cele 45 mil. menţionate de tine.</a:t>
            </a:r>
            <a:endParaRPr lang="en-US" sz="1800" cap="none" dirty="0"/>
          </a:p>
          <a:p>
            <a:pPr marL="0" indent="0">
              <a:spcBef>
                <a:spcPts val="600"/>
              </a:spcBef>
              <a:buNone/>
            </a:pPr>
            <a:r>
              <a:rPr lang="ro-RO" sz="1800" b="1" i="1" cap="none" dirty="0"/>
              <a:t>Pe scurt, trebuie să acceptăm diferenţe/ecarturi mai mari (între BID/OFFER) pentru moment, atâta vreme cît situaţia creditării rămâne incertă şi constituie o problemă pentru cei mai mulţi dintre noi.</a:t>
            </a:r>
            <a:endParaRPr lang="en-US" sz="1800" b="1" cap="none" dirty="0"/>
          </a:p>
          <a:p>
            <a:pPr marL="0" indent="0">
              <a:spcBef>
                <a:spcPts val="600"/>
              </a:spcBef>
              <a:buNone/>
            </a:pPr>
            <a:r>
              <a:rPr lang="ro-RO" sz="1800" i="1" cap="none" dirty="0"/>
              <a:t>Salutări</a:t>
            </a:r>
            <a:r>
              <a:rPr lang="ro-RO" sz="1800" i="1" cap="none" dirty="0" smtClean="0"/>
              <a:t>,</a:t>
            </a:r>
            <a:endParaRPr lang="en-US" sz="1800" i="1" cap="none" dirty="0" smtClean="0"/>
          </a:p>
          <a:p>
            <a:pPr marL="0" indent="0">
              <a:spcBef>
                <a:spcPts val="600"/>
              </a:spcBef>
              <a:buNone/>
            </a:pPr>
            <a:r>
              <a:rPr lang="en-US" sz="1800" i="1" cap="none" dirty="0" smtClean="0"/>
              <a:t>Martin</a:t>
            </a:r>
            <a:endParaRPr lang="en-US" sz="1800" cap="none" dirty="0"/>
          </a:p>
          <a:p>
            <a:pPr marL="0" indent="0">
              <a:lnSpc>
                <a:spcPct val="100000"/>
              </a:lnSpc>
              <a:spcBef>
                <a:spcPts val="600"/>
              </a:spcBef>
              <a:buNone/>
            </a:pPr>
            <a:endParaRPr lang="en-US" sz="1600" cap="none" dirty="0"/>
          </a:p>
        </p:txBody>
      </p:sp>
    </p:spTree>
    <p:extLst>
      <p:ext uri="{BB962C8B-B14F-4D97-AF65-F5344CB8AC3E}">
        <p14:creationId xmlns:p14="http://schemas.microsoft.com/office/powerpoint/2010/main" val="1361170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3775" y="249383"/>
            <a:ext cx="10364451" cy="374072"/>
          </a:xfrm>
        </p:spPr>
        <p:txBody>
          <a:bodyPr>
            <a:normAutofit fontScale="90000"/>
          </a:bodyPr>
          <a:lstStyle/>
          <a:p>
            <a:r>
              <a:rPr lang="en-US" dirty="0" err="1" smtClean="0">
                <a:effectLst>
                  <a:outerShdw blurRad="38100" dist="38100" dir="2700000" algn="tl">
                    <a:srgbClr val="000000">
                      <a:alpha val="43137"/>
                    </a:srgbClr>
                  </a:outerShdw>
                </a:effectLst>
              </a:rPr>
              <a:t>Manipularea</a:t>
            </a:r>
            <a:r>
              <a:rPr lang="en-US" dirty="0" smtClean="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robor</a:t>
            </a:r>
            <a:endParaRPr lang="en-US" dirty="0">
              <a:effectLst>
                <a:outerShdw blurRad="38100" dist="38100" dir="2700000" algn="tl">
                  <a:srgbClr val="000000">
                    <a:alpha val="43137"/>
                  </a:srgbClr>
                </a:outerShdw>
              </a:effectLst>
            </a:endParaRPr>
          </a:p>
        </p:txBody>
      </p:sp>
      <p:sp>
        <p:nvSpPr>
          <p:cNvPr id="5" name="Content Placeholder 4"/>
          <p:cNvSpPr>
            <a:spLocks noGrp="1"/>
          </p:cNvSpPr>
          <p:nvPr>
            <p:ph sz="quarter" idx="13"/>
          </p:nvPr>
        </p:nvSpPr>
        <p:spPr>
          <a:xfrm>
            <a:off x="913774" y="872837"/>
            <a:ext cx="10363826" cy="5424054"/>
          </a:xfrm>
        </p:spPr>
        <p:txBody>
          <a:bodyPr>
            <a:normAutofit/>
          </a:bodyPr>
          <a:lstStyle/>
          <a:p>
            <a:r>
              <a:rPr lang="ro-RO" sz="1600" b="1" cap="none" dirty="0"/>
              <a:t>Urmare a răspunsului formulat de trezorierul RBS, care susţine corectitudinea cotaţiilor din acea perioadă, dl. Mihoc revine cu precizări şi, afirmă că, în fapt, nu spreadul ROBID/ ROBOR este pus la îndoială de el, ci nivelul cotaţiilor afişate în ecranul </a:t>
            </a:r>
            <a:r>
              <a:rPr lang="ro-RO" sz="1600" b="1" cap="none" dirty="0" smtClean="0"/>
              <a:t>ROBOR</a:t>
            </a:r>
            <a:endParaRPr lang="en-US" sz="1600" b="1" cap="none" dirty="0" smtClean="0"/>
          </a:p>
          <a:p>
            <a:pPr marL="0" indent="0">
              <a:spcBef>
                <a:spcPts val="0"/>
              </a:spcBef>
              <a:buNone/>
            </a:pPr>
            <a:r>
              <a:rPr lang="ro-RO" sz="1200" i="1" cap="none" dirty="0" smtClean="0"/>
              <a:t>Sent</a:t>
            </a:r>
            <a:r>
              <a:rPr lang="ro-RO" sz="1200" i="1" cap="none" dirty="0"/>
              <a:t>: Wednesday, October 22, 2008 09:34 </a:t>
            </a:r>
            <a:r>
              <a:rPr lang="ro-RO" sz="1200" i="1" cap="none" dirty="0" smtClean="0"/>
              <a:t>AM</a:t>
            </a:r>
            <a:endParaRPr lang="en-US" sz="1200" i="1" cap="none" dirty="0" smtClean="0"/>
          </a:p>
          <a:p>
            <a:pPr marL="0" indent="0">
              <a:spcBef>
                <a:spcPts val="0"/>
              </a:spcBef>
              <a:buNone/>
            </a:pPr>
            <a:r>
              <a:rPr lang="ro-RO" sz="1400" i="1" cap="none" dirty="0" smtClean="0"/>
              <a:t>Buna </a:t>
            </a:r>
            <a:r>
              <a:rPr lang="ro-RO" sz="1400" i="1" cap="none" dirty="0"/>
              <a:t>Martin</a:t>
            </a:r>
            <a:endParaRPr lang="en-US" sz="1400" cap="none" dirty="0"/>
          </a:p>
          <a:p>
            <a:pPr marL="0" indent="0">
              <a:spcBef>
                <a:spcPts val="0"/>
              </a:spcBef>
              <a:buNone/>
            </a:pPr>
            <a:r>
              <a:rPr lang="ro-RO" sz="1400" i="1" cap="none" dirty="0"/>
              <a:t>Mulţumesc pentru input. Ai făcut câteva observaţii foarte corecte dar care nu au legătură cu aspectele la care v-am rugat să vă gândiţi. Nu pun sub semnul întrebării diferenţa/ecartul între cotaţii, ci nivelul cotaţiilor din ecranul de ROBOR.</a:t>
            </a:r>
            <a:endParaRPr lang="en-US" sz="1400" cap="none" dirty="0"/>
          </a:p>
          <a:p>
            <a:pPr marL="0" indent="0">
              <a:spcBef>
                <a:spcPts val="0"/>
              </a:spcBef>
              <a:buNone/>
            </a:pPr>
            <a:r>
              <a:rPr lang="ro-RO" sz="1400" i="1" cap="none" dirty="0"/>
              <a:t>Nu poţi să închei tranzacţii pe BID sau pe OFFER mai mult de o dată cu fiecare bancă, decât dacă vrei asta. Este decizia fiecărei bănci să coteze dobânzile de la ROBID/ROBOR mai mult de 15 minute sau pentru mai multe scadenţe decât cere legislaţia, sau pentru sume mai mari.</a:t>
            </a:r>
            <a:endParaRPr lang="en-US" sz="1400" cap="none" dirty="0"/>
          </a:p>
          <a:p>
            <a:pPr marL="0" indent="0">
              <a:spcBef>
                <a:spcPts val="0"/>
              </a:spcBef>
              <a:buNone/>
            </a:pPr>
            <a:r>
              <a:rPr lang="ro-RO" sz="1800" b="1" i="1" u="sng" cap="none" dirty="0"/>
              <a:t>Dacă băncilor nu le este permis să coteze, cred că decizia corectă este să anunţe acest lucru şi să ceară să fie suspendate din ROBOR (nt: mecanismul de Fixing) decât să anunţe cote nesincere.</a:t>
            </a:r>
            <a:endParaRPr lang="en-US" sz="1800" b="1" u="sng" cap="none" dirty="0"/>
          </a:p>
          <a:p>
            <a:pPr marL="0" indent="0">
              <a:spcBef>
                <a:spcPts val="0"/>
              </a:spcBef>
              <a:buNone/>
            </a:pPr>
            <a:r>
              <a:rPr lang="ro-RO" sz="1600" b="1" i="1" u="sng" cap="none" dirty="0"/>
              <a:t>Nu pun la îndoială diferenţa dintre cota ROBID şi cota ROBOR, ce pun la îndoială este nivelul acestora aşa cum apare în pagina ROBOR (nt: pagina Reuters).</a:t>
            </a:r>
            <a:endParaRPr lang="en-US" sz="1600" b="1" u="sng" cap="none" dirty="0"/>
          </a:p>
          <a:p>
            <a:pPr marL="0" indent="0">
              <a:spcBef>
                <a:spcPts val="0"/>
              </a:spcBef>
              <a:buNone/>
            </a:pPr>
            <a:r>
              <a:rPr lang="ro-RO" sz="1400" i="1" cap="none" dirty="0"/>
              <a:t>Încerc să conving băncile să reflecte cotaţiile lor din piaţă în ROBOR (nt: în intervalul de Fixing). </a:t>
            </a:r>
            <a:r>
              <a:rPr lang="ro-RO" sz="1800" b="1" i="1" u="sng" cap="none" dirty="0"/>
              <a:t>Cred că se clasifică în categoria de manipulare a pieţei să cotezi în pagina (nt: Reuters) 14-15% şi în piaţă 14-100% sau 30-130%.</a:t>
            </a:r>
            <a:endParaRPr lang="en-US" sz="1800" b="1" u="sng" cap="none" dirty="0"/>
          </a:p>
          <a:p>
            <a:pPr marL="0" indent="0">
              <a:spcBef>
                <a:spcPts val="0"/>
              </a:spcBef>
              <a:buNone/>
            </a:pPr>
            <a:r>
              <a:rPr lang="ro-RO" sz="1400" i="1" cap="none" dirty="0"/>
              <a:t>O zi bună,</a:t>
            </a:r>
            <a:endParaRPr lang="en-US" sz="1400" cap="none" dirty="0"/>
          </a:p>
          <a:p>
            <a:pPr marL="0" indent="0">
              <a:spcBef>
                <a:spcPts val="0"/>
              </a:spcBef>
              <a:buNone/>
            </a:pPr>
            <a:r>
              <a:rPr lang="ro-RO" sz="1400" i="1" cap="none" dirty="0"/>
              <a:t>Bogdan</a:t>
            </a:r>
            <a:r>
              <a:rPr lang="ro-RO" sz="1400" i="1" cap="none" dirty="0" smtClean="0"/>
              <a:t>”</a:t>
            </a:r>
            <a:r>
              <a:rPr lang="ro-RO" sz="1400" cap="none" dirty="0"/>
              <a:t> </a:t>
            </a:r>
            <a:endParaRPr lang="en-US" sz="1400" cap="none" dirty="0"/>
          </a:p>
          <a:p>
            <a:endParaRPr lang="en-US" sz="1400" b="1" cap="none" dirty="0"/>
          </a:p>
        </p:txBody>
      </p:sp>
    </p:spTree>
    <p:extLst>
      <p:ext uri="{BB962C8B-B14F-4D97-AF65-F5344CB8AC3E}">
        <p14:creationId xmlns:p14="http://schemas.microsoft.com/office/powerpoint/2010/main" val="32541280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187037"/>
            <a:ext cx="10364451" cy="467590"/>
          </a:xfrm>
        </p:spPr>
        <p:txBody>
          <a:bodyPr>
            <a:normAutofit fontScale="90000"/>
          </a:bodyPr>
          <a:lstStyle/>
          <a:p>
            <a:r>
              <a:rPr lang="en-US" dirty="0" err="1">
                <a:effectLst>
                  <a:outerShdw blurRad="38100" dist="38100" dir="2700000" algn="tl">
                    <a:srgbClr val="000000">
                      <a:alpha val="43137"/>
                    </a:srgbClr>
                  </a:outerShdw>
                </a:effectLst>
              </a:rPr>
              <a:t>Mailurile</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dintre</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reprezentantii</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celor</a:t>
            </a:r>
            <a:r>
              <a:rPr lang="en-US" dirty="0">
                <a:effectLst>
                  <a:outerShdw blurRad="38100" dist="38100" dir="2700000" algn="tl">
                    <a:srgbClr val="000000">
                      <a:alpha val="43137"/>
                    </a:srgbClr>
                  </a:outerShdw>
                </a:effectLst>
              </a:rPr>
              <a:t> 10 </a:t>
            </a:r>
            <a:r>
              <a:rPr lang="en-US" dirty="0" err="1">
                <a:effectLst>
                  <a:outerShdw blurRad="38100" dist="38100" dir="2700000" algn="tl">
                    <a:srgbClr val="000000">
                      <a:alpha val="43137"/>
                    </a:srgbClr>
                  </a:outerShdw>
                </a:effectLst>
              </a:rPr>
              <a:t>banci</a:t>
            </a:r>
            <a:endParaRPr lang="en-US" dirty="0"/>
          </a:p>
        </p:txBody>
      </p:sp>
      <p:sp>
        <p:nvSpPr>
          <p:cNvPr id="3" name="Content Placeholder 2"/>
          <p:cNvSpPr>
            <a:spLocks noGrp="1"/>
          </p:cNvSpPr>
          <p:nvPr>
            <p:ph sz="quarter" idx="13"/>
          </p:nvPr>
        </p:nvSpPr>
        <p:spPr>
          <a:xfrm>
            <a:off x="913774" y="945573"/>
            <a:ext cx="10363826" cy="4845627"/>
          </a:xfrm>
        </p:spPr>
        <p:txBody>
          <a:bodyPr>
            <a:normAutofit fontScale="70000" lnSpcReduction="20000"/>
          </a:bodyPr>
          <a:lstStyle/>
          <a:p>
            <a:pPr marL="0" indent="0">
              <a:spcBef>
                <a:spcPts val="0"/>
              </a:spcBef>
            </a:pPr>
            <a:r>
              <a:rPr lang="ro-RO" sz="1800" cap="none" dirty="0"/>
              <a:t>În </a:t>
            </a:r>
            <a:r>
              <a:rPr lang="ro-RO" sz="1800" cap="none" dirty="0" smtClean="0"/>
              <a:t>22-23 </a:t>
            </a:r>
            <a:r>
              <a:rPr lang="ro-RO" sz="1800" cap="none" dirty="0"/>
              <a:t>octombrie </a:t>
            </a:r>
            <a:r>
              <a:rPr lang="ro-RO" sz="1800" cap="none" dirty="0" smtClean="0"/>
              <a:t>2008</a:t>
            </a:r>
            <a:r>
              <a:rPr lang="en-US" sz="1800" cap="none" dirty="0" smtClean="0"/>
              <a:t> </a:t>
            </a:r>
            <a:r>
              <a:rPr lang="ro-RO" sz="1800" cap="none" dirty="0" smtClean="0"/>
              <a:t>au </a:t>
            </a:r>
            <a:r>
              <a:rPr lang="ro-RO" sz="1800" cap="none" dirty="0"/>
              <a:t>fost făcute mai multe propuneri de stabilire a unei întâlniri a trezorierilor băncilor membre în panelul de stabilire a ratelor de referinţă, de către </a:t>
            </a:r>
            <a:r>
              <a:rPr lang="ro-RO" sz="1800" b="1" cap="none" dirty="0"/>
              <a:t>trezorierul ING, dl Florin Cîţu. </a:t>
            </a:r>
            <a:r>
              <a:rPr lang="ro-RO" sz="1800" cap="none" dirty="0"/>
              <a:t>Propunerile </a:t>
            </a:r>
            <a:r>
              <a:rPr lang="ro-RO" sz="1800" cap="none" dirty="0" smtClean="0"/>
              <a:t>au </a:t>
            </a:r>
            <a:r>
              <a:rPr lang="ro-RO" sz="1800" cap="none" dirty="0"/>
              <a:t>intervenit după publicarea </a:t>
            </a:r>
            <a:r>
              <a:rPr lang="ro-RO" sz="1800" cap="none" dirty="0" smtClean="0"/>
              <a:t>comunicatului </a:t>
            </a:r>
            <a:r>
              <a:rPr lang="ro-RO" sz="1800" cap="none" dirty="0"/>
              <a:t>BNR care anunţa proiectul de normă de suspendare a ratei de referinţă ROBOR în situaţia în care cotaţiile băncilor ar fi depăşit cu 25% valoarea ratei de dobândă la facilitatea de creditare a băncii centrale. </a:t>
            </a:r>
            <a:endParaRPr lang="en-US" sz="1800" cap="none" dirty="0" smtClean="0"/>
          </a:p>
          <a:p>
            <a:pPr marL="0" indent="0">
              <a:spcBef>
                <a:spcPts val="0"/>
              </a:spcBef>
            </a:pPr>
            <a:endParaRPr lang="en-US" sz="1600" cap="none" dirty="0" smtClean="0"/>
          </a:p>
          <a:p>
            <a:pPr marL="0" indent="0">
              <a:spcBef>
                <a:spcPts val="0"/>
              </a:spcBef>
              <a:buNone/>
            </a:pPr>
            <a:r>
              <a:rPr lang="ro-RO" sz="2600" i="1" cap="none" dirty="0"/>
              <a:t>„</a:t>
            </a:r>
            <a:r>
              <a:rPr lang="ro-RO" sz="2600" b="1" i="1" cap="none" dirty="0"/>
              <a:t>E-mail Florin Cîţu</a:t>
            </a:r>
            <a:endParaRPr lang="en-US" sz="2600" b="1" cap="none" dirty="0"/>
          </a:p>
          <a:p>
            <a:pPr marL="0" indent="0">
              <a:spcBef>
                <a:spcPts val="0"/>
              </a:spcBef>
              <a:buNone/>
            </a:pPr>
            <a:r>
              <a:rPr lang="ro-RO" sz="1500" i="1" cap="none" dirty="0"/>
              <a:t>Sent: 23 oct.2008, </a:t>
            </a:r>
            <a:r>
              <a:rPr lang="ro-RO" sz="1500" i="1" cap="none" dirty="0" smtClean="0"/>
              <a:t>18:57</a:t>
            </a:r>
            <a:endParaRPr lang="en-US" sz="1500" cap="none" dirty="0"/>
          </a:p>
          <a:p>
            <a:pPr marL="0" indent="0">
              <a:spcBef>
                <a:spcPts val="0"/>
              </a:spcBef>
              <a:buNone/>
            </a:pPr>
            <a:r>
              <a:rPr lang="ro-RO" sz="2600" b="1" i="1" cap="none" dirty="0" smtClean="0"/>
              <a:t>Dragilor</a:t>
            </a:r>
            <a:r>
              <a:rPr lang="ro-RO" sz="2600" b="1" i="1" cap="none" dirty="0"/>
              <a:t>, eu cred că trebuie să ne întalnim cât mai repede cu putinţă şi să discutăm noua regulă a BNR. Din punctul meu de vedere, cu cât mai repede, cu atât mai bine, adică mâine dimineaţă.</a:t>
            </a:r>
            <a:endParaRPr lang="en-US" sz="2600" b="1" cap="none" dirty="0"/>
          </a:p>
          <a:p>
            <a:pPr marL="0" indent="0">
              <a:spcBef>
                <a:spcPts val="0"/>
              </a:spcBef>
              <a:buNone/>
            </a:pPr>
            <a:r>
              <a:rPr lang="ro-RO" sz="1600" i="1" cap="none" dirty="0"/>
              <a:t>Salutări,</a:t>
            </a:r>
            <a:endParaRPr lang="en-US" sz="1600" cap="none" dirty="0"/>
          </a:p>
          <a:p>
            <a:pPr marL="0" indent="0">
              <a:spcBef>
                <a:spcPts val="0"/>
              </a:spcBef>
              <a:buNone/>
            </a:pPr>
            <a:r>
              <a:rPr lang="ro-RO" sz="1600" i="1" cap="none" dirty="0"/>
              <a:t>Florin V. </a:t>
            </a:r>
            <a:r>
              <a:rPr lang="ro-RO" sz="1600" i="1" cap="none" dirty="0" smtClean="0"/>
              <a:t>Citu</a:t>
            </a:r>
            <a:endParaRPr lang="en-US" sz="1600" i="1" cap="none" dirty="0" smtClean="0"/>
          </a:p>
          <a:p>
            <a:pPr marL="0" indent="0">
              <a:spcBef>
                <a:spcPts val="0"/>
              </a:spcBef>
              <a:buNone/>
            </a:pPr>
            <a:r>
              <a:rPr lang="en-US" sz="1600" i="1" cap="none" dirty="0" smtClean="0"/>
              <a:t>--------------------------------------------------------------------------------------</a:t>
            </a:r>
            <a:endParaRPr lang="en-US" sz="1600" cap="none" dirty="0"/>
          </a:p>
          <a:p>
            <a:pPr marL="0" indent="0">
              <a:spcBef>
                <a:spcPts val="0"/>
              </a:spcBef>
              <a:buNone/>
            </a:pPr>
            <a:r>
              <a:rPr lang="ro-RO" sz="1400" i="1" cap="none" dirty="0" smtClean="0"/>
              <a:t>Sent</a:t>
            </a:r>
            <a:r>
              <a:rPr lang="ro-RO" sz="1400" i="1" cap="none" dirty="0"/>
              <a:t>: Friday, October 24, 2008 08:41 </a:t>
            </a:r>
            <a:r>
              <a:rPr lang="ro-RO" sz="1400" i="1" cap="none" dirty="0" smtClean="0"/>
              <a:t>AM</a:t>
            </a:r>
            <a:endParaRPr lang="en-US" sz="1400" cap="none" dirty="0"/>
          </a:p>
          <a:p>
            <a:pPr marL="0" indent="0">
              <a:spcBef>
                <a:spcPts val="0"/>
              </a:spcBef>
              <a:buNone/>
            </a:pPr>
            <a:r>
              <a:rPr lang="ro-RO" sz="1800" i="1" cap="none" dirty="0" smtClean="0"/>
              <a:t>D-lor</a:t>
            </a:r>
            <a:r>
              <a:rPr lang="ro-RO" sz="1800" i="1" cap="none" dirty="0"/>
              <a:t>,</a:t>
            </a:r>
            <a:endParaRPr lang="en-US" sz="1800" cap="none" dirty="0"/>
          </a:p>
          <a:p>
            <a:pPr marL="0" indent="0">
              <a:spcBef>
                <a:spcPts val="0"/>
              </a:spcBef>
              <a:buNone/>
            </a:pPr>
            <a:r>
              <a:rPr lang="ro-RO" sz="2900" b="1" i="1" cap="none" dirty="0"/>
              <a:t>Vă rog să îmi scuzaţi ignoranţa, dar credeam că ROBID/ROBOR este o înţelegere între bănci, BNR fiind doar supraveghetor. </a:t>
            </a:r>
            <a:r>
              <a:rPr lang="ro-RO" sz="1800" i="1" cap="none" dirty="0"/>
              <a:t>Nu aveam cunoştinţă de faptul că aceasta este o lege care dacă este amendată, este necesar să fie publicată în Monitorul Oficial. </a:t>
            </a:r>
            <a:r>
              <a:rPr lang="ro-RO" sz="2100" b="1" i="1" cap="none" dirty="0"/>
              <a:t>De aceea cred că este necesar să ne întâlnim şi să discutăm, cu cât mai repede cu atât mai bine </a:t>
            </a:r>
            <a:r>
              <a:rPr lang="ro-RO" sz="1800" i="1" cap="none" dirty="0"/>
              <a:t>şi noi avem aici o sală primitoare în Kiseleff, în care să încăpem cu toţii. Bineînţeles, BNR poate fi prezentă.</a:t>
            </a:r>
            <a:endParaRPr lang="en-US" sz="1800" cap="none" dirty="0"/>
          </a:p>
          <a:p>
            <a:pPr marL="0" indent="0">
              <a:spcBef>
                <a:spcPts val="0"/>
              </a:spcBef>
              <a:buNone/>
            </a:pPr>
            <a:r>
              <a:rPr lang="ro-RO" sz="1800" i="1" cap="none" dirty="0"/>
              <a:t>Încă ceva, ştie cineva cine este proprietarul paginii ROBID/ROBOR pe Reuters?</a:t>
            </a:r>
            <a:endParaRPr lang="en-US" sz="1800" cap="none" dirty="0"/>
          </a:p>
          <a:p>
            <a:pPr marL="0" indent="0">
              <a:spcBef>
                <a:spcPts val="0"/>
              </a:spcBef>
              <a:buNone/>
            </a:pPr>
            <a:r>
              <a:rPr lang="ro-RO" sz="1800" i="1" cap="none" dirty="0"/>
              <a:t>O zi bună,</a:t>
            </a:r>
            <a:endParaRPr lang="en-US" sz="1800" cap="none" dirty="0"/>
          </a:p>
          <a:p>
            <a:pPr marL="0" indent="0">
              <a:spcBef>
                <a:spcPts val="0"/>
              </a:spcBef>
              <a:buNone/>
            </a:pPr>
            <a:r>
              <a:rPr lang="ro-RO" sz="1800" i="1" cap="none" dirty="0"/>
              <a:t>Florin V. Cîţu</a:t>
            </a:r>
            <a:endParaRPr lang="en-US" sz="1800" cap="none" dirty="0"/>
          </a:p>
          <a:p>
            <a:pPr marL="0" indent="0">
              <a:spcBef>
                <a:spcPts val="0"/>
              </a:spcBef>
              <a:buNone/>
            </a:pPr>
            <a:r>
              <a:rPr lang="ro-RO" sz="1600" cap="none" dirty="0"/>
              <a:t> </a:t>
            </a:r>
            <a:endParaRPr lang="en-US" sz="1600" cap="none" dirty="0"/>
          </a:p>
          <a:p>
            <a:pPr>
              <a:lnSpc>
                <a:spcPct val="100000"/>
              </a:lnSpc>
              <a:spcBef>
                <a:spcPts val="0"/>
              </a:spcBef>
            </a:pPr>
            <a:endParaRPr lang="en-US" sz="1600" cap="none" dirty="0"/>
          </a:p>
        </p:txBody>
      </p:sp>
    </p:spTree>
    <p:extLst>
      <p:ext uri="{BB962C8B-B14F-4D97-AF65-F5344CB8AC3E}">
        <p14:creationId xmlns:p14="http://schemas.microsoft.com/office/powerpoint/2010/main" val="814001695"/>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TM04033925[[fn=Droplet]]</Template>
  <TotalTime>678</TotalTime>
  <Words>3165</Words>
  <Application>Microsoft Office PowerPoint</Application>
  <PresentationFormat>Widescreen</PresentationFormat>
  <Paragraphs>145</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Times New Roman</vt:lpstr>
      <vt:lpstr>Tw Cen MT</vt:lpstr>
      <vt:lpstr>Wingdings</vt:lpstr>
      <vt:lpstr>Droplet</vt:lpstr>
      <vt:lpstr>Tema 1: raportul bnr asupra stabilității financiare</vt:lpstr>
      <vt:lpstr>Tema 1: raportul bnr asupra stabilității financiare</vt:lpstr>
      <vt:lpstr>Tema 1: raportul bnr asupra stabilității financiare</vt:lpstr>
      <vt:lpstr>DOVADA INTELEGERII/MAILURILE DINTRE TREZORIERIi CELOR 10 BANCI PARTICIPANTE LA FIXING</vt:lpstr>
      <vt:lpstr>DOVADA INTELEGERII/MAILURILE DINTRE TREZORIERIi CELOR 10 BANCI PARTICIPANTE LA FIXING</vt:lpstr>
      <vt:lpstr>Mailurile dintre reprezentantii celor 10 banci</vt:lpstr>
      <vt:lpstr>Mailurile dintre reprezentantii celor 10 banci</vt:lpstr>
      <vt:lpstr>Manipularea robor</vt:lpstr>
      <vt:lpstr>Mailurile dintre reprezentantii celor 10 banci</vt:lpstr>
      <vt:lpstr>Mailurile dintre reprezentantii celor 10 banci</vt:lpstr>
      <vt:lpstr>declaratiile bancilor </vt:lpstr>
      <vt:lpstr> declarațiile bancilor </vt:lpstr>
      <vt:lpstr>RBS Bank/ Email Vicepresedinte Roxana Moldovan catre Presedinte Peter Weiss, Martin Bakelaar în data de 23.10.2008</vt:lpstr>
      <vt:lpstr>DOVADA PUNERII îN PRACTICă A îNțELEGERII PRIVIND RECIPROCITATEA/ MIMAREA TRANZACțIONăRII CORECTE îN CADRUL FIXING-ULUI</vt:lpstr>
      <vt:lpstr>ING INITIAZA TRANZACTII GENERAND PIERDERI CELORLALTI JUCATORI DIN FIXING</vt:lpstr>
      <vt:lpstr>ING INIțiază TRANZACțII GENERâND PIERDERI CELORLALțI JUCăTORI DIN FIXING</vt:lpstr>
      <vt:lpstr>Reactia bancilor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Declaratii Mugur Isarescu/ Art. Bancherul/15 ian 2019/</dc:title>
  <dc:creator>User-PC</dc:creator>
  <cp:lastModifiedBy>User-PC</cp:lastModifiedBy>
  <cp:revision>75</cp:revision>
  <cp:lastPrinted>2019-01-29T09:56:50Z</cp:lastPrinted>
  <dcterms:created xsi:type="dcterms:W3CDTF">2019-01-17T12:58:06Z</dcterms:created>
  <dcterms:modified xsi:type="dcterms:W3CDTF">2019-01-29T11:30:19Z</dcterms:modified>
</cp:coreProperties>
</file>