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418" r:id="rId3"/>
    <p:sldId id="419" r:id="rId4"/>
    <p:sldId id="420" r:id="rId5"/>
    <p:sldId id="424" r:id="rId6"/>
    <p:sldId id="421" r:id="rId7"/>
    <p:sldId id="422" r:id="rId8"/>
    <p:sldId id="423" r:id="rId9"/>
    <p:sldId id="40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0C4"/>
    <a:srgbClr val="F47264"/>
    <a:srgbClr val="AC5656"/>
    <a:srgbClr val="31859C"/>
    <a:srgbClr val="CAA137"/>
    <a:srgbClr val="957627"/>
    <a:srgbClr val="10253F"/>
    <a:srgbClr val="1C9FB6"/>
    <a:srgbClr val="E67373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71" autoAdjust="0"/>
  </p:normalViewPr>
  <p:slideViewPr>
    <p:cSldViewPr>
      <p:cViewPr varScale="1">
        <p:scale>
          <a:sx n="79" d="100"/>
          <a:sy n="79" d="100"/>
        </p:scale>
        <p:origin x="-84" y="-7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7538-B7E4-4F53-AB19-7186E37BC4A5}" type="datetimeFigureOut">
              <a:rPr lang="ro-RO" smtClean="0"/>
              <a:pPr/>
              <a:t>27.04.2020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6D55-A3C0-4FFA-B0E9-FC483781EC2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09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 err="1"/>
              <a:t>Ransomware</a:t>
            </a:r>
            <a:r>
              <a:rPr lang="ro-RO" baseline="0" dirty="0"/>
              <a:t> - </a:t>
            </a:r>
            <a:r>
              <a:rPr lang="ro-RO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o-RO" sz="12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- </a:t>
            </a:r>
            <a:r>
              <a:rPr lang="ro-RO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vi-VN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stfel de atacuri vizează afectarea integrității și disponibilității datelor din cadrul sistemelor informatice, prin </a:t>
            </a:r>
            <a:r>
              <a:rPr lang="vi-VN" sz="12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criptare</a:t>
            </a:r>
            <a:r>
              <a:rPr lang="vi-VN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și implicit prin </a:t>
            </a:r>
            <a:r>
              <a:rPr lang="vi-VN" sz="12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blocarea accesului </a:t>
            </a:r>
            <a:r>
              <a:rPr lang="vi-VN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 acestea</a:t>
            </a:r>
            <a:r>
              <a:rPr lang="ro-RO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vi-VN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solicit</a:t>
            </a:r>
            <a:r>
              <a:rPr lang="ro-RO" sz="12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ând</a:t>
            </a:r>
            <a:r>
              <a:rPr lang="ro-RO" sz="1200" baseline="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vi-VN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plata unei răscumpărări în monedă virtuală.</a:t>
            </a:r>
            <a:endParaRPr lang="ro-RO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dirty="0" err="1"/>
              <a:t>Spear-phishing</a:t>
            </a:r>
            <a:r>
              <a:rPr lang="ro-RO" sz="1200" b="1" baseline="0" dirty="0"/>
              <a:t> - </a:t>
            </a:r>
            <a:r>
              <a:rPr lang="ro-RO" sz="1200" b="1" dirty="0"/>
              <a:t>email-urile / mesajele</a:t>
            </a:r>
            <a:r>
              <a:rPr lang="ro-RO" sz="1200" dirty="0"/>
              <a:t> transmise elemente de </a:t>
            </a:r>
            <a:r>
              <a:rPr lang="ro-RO" sz="1200" dirty="0" err="1"/>
              <a:t>impersonare</a:t>
            </a:r>
            <a:r>
              <a:rPr lang="ro-RO" sz="1200" dirty="0"/>
              <a:t> (adrese de email, titluri, conținut de text etc.) specifice organizațiilor</a:t>
            </a:r>
            <a:r>
              <a:rPr lang="ro-RO" sz="1200" baseline="0" dirty="0"/>
              <a:t> </a:t>
            </a:r>
            <a:r>
              <a:rPr lang="ro-RO" sz="1200" dirty="0"/>
              <a:t>abilitate cu gestionarea situației de criză, amenințarea cibernetică fiind potențată </a:t>
            </a:r>
            <a:r>
              <a:rPr lang="ro-RO" sz="1200" dirty="0" err="1"/>
              <a:t>inlcusiv</a:t>
            </a:r>
            <a:r>
              <a:rPr lang="ro-RO" sz="1200" dirty="0"/>
              <a:t> prin circularea unui număr ridicat de fișiere, pe </a:t>
            </a:r>
            <a:r>
              <a:rPr lang="ro-RO" sz="1200" b="1" dirty="0"/>
              <a:t>canale neoficiale</a:t>
            </a:r>
            <a:r>
              <a:rPr lang="ro-RO" sz="1200" dirty="0"/>
              <a:t> (ex. email, aplicații de mesagerie, rețele sociale).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Exemplu: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nou tip de </a:t>
            </a:r>
            <a:r>
              <a:rPr lang="ro-RO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ransomware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denumit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COVIDLOCK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răspândeşte prin intermediul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aplicaţiei mobile "COVID19 </a:t>
            </a:r>
            <a:r>
              <a:rPr lang="ro-RO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Tracker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Aplicația criptează datele de pe dispozitivul mobil şi solicită plata a 100 BTC pentru deblocarea acestora.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Recomandări: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Utilizarea doar a site-urilor oficiale pentru a obţine informaţii referitoare la COVID-19 și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evitarea deschiderii mesajelor de email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fişiere atașate ce aparent conţin informaţii legate de acest subiect. 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Utilizarea unor stații dedicate, în special pentru adresele de email ale instituției, menite a accesa corespondenta electronică, izolate de reţeaua ce conţine sistemele critice.</a:t>
            </a: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Evitarea deschiderii mesajelor email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primite de la adrese necunoscute, sau care încearcă să </a:t>
            </a:r>
            <a:r>
              <a:rPr lang="ro-R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impersoneze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adrese legitime prin folosirea unora asemănătoare (de ex.: email primit de la o adresă </a:t>
            </a: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ro-RO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ro-RO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ro-RO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.ro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în loc de </a:t>
            </a: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ro-RO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ms.ro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Evitarea accesării linkurilor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și a deschiderii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atașamentelor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 ex.: de tip .</a:t>
            </a: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doc, .</a:t>
            </a:r>
            <a:r>
              <a:rPr lang="ro-RO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docx</a:t>
            </a: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</a:t>
            </a:r>
            <a:r>
              <a:rPr lang="ro-RO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mesajelor email.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Utilizarea unei soluții de tip </a:t>
            </a:r>
            <a:r>
              <a:rPr lang="ro-RO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AntiVirus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actualizarea sa constantă pe toate sistemele din reţea. Recomandăm ca soluția AV să dispună de module de protecție </a:t>
            </a:r>
            <a:r>
              <a:rPr lang="ro-R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anti-ransomware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iar acestea să fie activate.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Realizarea zilnică de copii de siguranță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(BACK-UP) pentru principalele sisteme din rețea care stochează date, dar și pentru serverele care găzduiesc domenii importante (în vederea restaurării facile în cazul unei compromiteri). Este important ca back-ul să fie izolat după încheierea procesului de copiere. Dacă se utilizează servicii online de </a:t>
            </a:r>
            <a:r>
              <a:rPr lang="ro-R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back-up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/sincronizare, acestea nu trebuie conectate în mod automat cu zona de unde se preiau datele, ci doar în momentul realizării copierii.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Actualizarea tuturor sistemelor de operare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 rețea, dar și a aplicațiilor principale utilizate (Suita MS Office, Adobe Acrobat, etc.).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Aplicațiile și utilizatorii sistemelor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informatice trebuie să folosească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 mai redus nivel de privilegii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necesare pentru executarea acțiunilor/operațiilor. 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Evitarea introducerii de date personale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în cadrul unor pagini web (de ex.: adresă email și parolă, detalii bancare, ș.a.).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6D55-A3C0-4FFA-B0E9-FC483781EC20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/>
              <a:t>Web </a:t>
            </a:r>
            <a:r>
              <a:rPr lang="ro-RO" b="1" dirty="0" err="1"/>
              <a:t>defacement</a:t>
            </a:r>
            <a:r>
              <a:rPr lang="ro-RO" b="1" baseline="0" dirty="0"/>
              <a:t> </a:t>
            </a:r>
            <a:r>
              <a:rPr lang="ro-RO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o-RO" sz="12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- </a:t>
            </a:r>
            <a:r>
              <a:rPr lang="vi-VN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Atac asupra unui website care constă în înlocuirea neautorizată a interfeţei paginii web prin exploatarea unor vulnerabilităţi de securitate cibernetică. Elementele grafice introduse pot conţine mesaje prin care se motivează atacul, autorul sau gruparea care a efectuat atacul, alte date compromise (precum conturi de utilizator şi parole) sau eventuale link-uri către alte site-uri. În urma unui atac de tip defacement, forma legitimă a site-ului web este inaccesibilă, fiind necesară restaurarea lui, precum şi verificarea breşelor de securitate care au permis atacul.</a:t>
            </a:r>
            <a:endParaRPr lang="ro-RO" sz="12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Recomandări: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ro-RO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Investigarea serverului web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în scopul identificării semnelor de compromitere și a accesărilor la nivelul acestuia. Monitorizarea, în cadrul </a:t>
            </a:r>
            <a:r>
              <a:rPr lang="ro-R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logurilor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specifice echipamentului UTM/FW, a conexiunilor către domeniul și subdomeniile acestuia, și blocarea adreselor IP publice dinspre care sunt observate conexiuni.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</a:t>
            </a:r>
            <a:r>
              <a:rPr lang="ro-RO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Actualizarea la ultima versiune a serverului și aplicațiilor web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aferente domeniului și subdomeniilor menționate.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</a:t>
            </a:r>
            <a:r>
              <a:rPr lang="ro-RO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Definirea unei politici de acces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prin blocarea porturilor la nivelul serverelor specifice, cu excepția porturilor strict necesare (de exemplu: HTTP, HTTPS etc.).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Realizarea zilnică de copii de siguranță 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(BACK-UP) pentru principalele sisteme din rețea care stochează date, dar și pentru serverele care găzduiesc domenii importante (în vederea restaurării facile în cazul unei compromiteri). Este important ca back-ul să fie izolat după încheierea procesului de copiere. Dacă se utilizează servicii online de </a:t>
            </a:r>
            <a:r>
              <a:rPr lang="ro-R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back-up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/sincronizare, acestea nu trebuie conectate în mod automat cu zona de unde se preiau datele, ci doar în momentul realizării copierii.</a:t>
            </a:r>
          </a:p>
          <a:p>
            <a:pPr lvl="0"/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Setarea, cel puţin în cazul conturilor cu rol de administrator al infrastructurii IT&amp;C, a unor </a:t>
            </a:r>
            <a:r>
              <a:rPr lang="ro-RO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credențiale</a:t>
            </a:r>
            <a:r>
              <a:rPr lang="ro-R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acces cu un grad ridicat de securitate</a:t>
            </a:r>
            <a:r>
              <a:rPr lang="ro-R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6D55-A3C0-4FFA-B0E9-FC483781EC20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6D55-A3C0-4FFA-B0E9-FC483781EC20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contextul</a:t>
            </a:r>
            <a:r>
              <a:rPr lang="en-US" dirty="0"/>
              <a:t> </a:t>
            </a:r>
            <a:r>
              <a:rPr lang="en-US" dirty="0" err="1"/>
              <a:t>asociat</a:t>
            </a:r>
            <a:r>
              <a:rPr lang="en-US" dirty="0"/>
              <a:t> </a:t>
            </a:r>
            <a:r>
              <a:rPr lang="en-US" dirty="0" err="1"/>
              <a:t>pandemiei</a:t>
            </a:r>
            <a:r>
              <a:rPr lang="en-US" dirty="0"/>
              <a:t> de SARS-CoV-2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identificată</a:t>
            </a:r>
            <a:r>
              <a:rPr lang="en-US" dirty="0"/>
              <a:t> o </a:t>
            </a:r>
            <a:r>
              <a:rPr lang="en-US" dirty="0" err="1"/>
              <a:t>campanie</a:t>
            </a:r>
            <a:r>
              <a:rPr lang="en-US" dirty="0"/>
              <a:t> de </a:t>
            </a:r>
            <a:r>
              <a:rPr lang="en-US" dirty="0" err="1"/>
              <a:t>distribuire</a:t>
            </a:r>
            <a:r>
              <a:rPr lang="en-US" dirty="0"/>
              <a:t> de </a:t>
            </a:r>
            <a:r>
              <a:rPr lang="en-US" i="1" dirty="0"/>
              <a:t>malware</a:t>
            </a:r>
            <a:r>
              <a:rPr lang="en-US" dirty="0"/>
              <a:t> care </a:t>
            </a:r>
            <a:r>
              <a:rPr lang="en-US" dirty="0" err="1"/>
              <a:t>vizează</a:t>
            </a:r>
            <a:r>
              <a:rPr lang="en-US" dirty="0"/>
              <a:t> </a:t>
            </a:r>
            <a:r>
              <a:rPr lang="en-US" dirty="0" err="1"/>
              <a:t>furtul</a:t>
            </a:r>
            <a:r>
              <a:rPr lang="en-US" dirty="0"/>
              <a:t> de </a:t>
            </a:r>
            <a:r>
              <a:rPr lang="en-US" dirty="0" err="1"/>
              <a:t>credenţiale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 de pe </a:t>
            </a:r>
            <a:r>
              <a:rPr lang="en-US" dirty="0" err="1"/>
              <a:t>terminalele</a:t>
            </a:r>
            <a:r>
              <a:rPr lang="en-US" dirty="0"/>
              <a:t> mobile ale </a:t>
            </a:r>
            <a:r>
              <a:rPr lang="en-US" dirty="0" err="1"/>
              <a:t>utilizatorilor</a:t>
            </a:r>
            <a:r>
              <a:rPr lang="en-US" dirty="0"/>
              <a:t>.</a:t>
            </a:r>
          </a:p>
          <a:p>
            <a:r>
              <a:rPr lang="en-US" dirty="0"/>
              <a:t>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tehnic</a:t>
            </a:r>
            <a:r>
              <a:rPr lang="en-US" dirty="0"/>
              <a:t>, </a:t>
            </a:r>
            <a:r>
              <a:rPr lang="en-US" dirty="0" err="1"/>
              <a:t>acțiunea</a:t>
            </a:r>
            <a:r>
              <a:rPr lang="en-US" dirty="0"/>
              <a:t> </a:t>
            </a:r>
            <a:r>
              <a:rPr lang="en-US" dirty="0" err="1"/>
              <a:t>ilicită</a:t>
            </a:r>
            <a:r>
              <a:rPr lang="en-US" dirty="0"/>
              <a:t> are la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distribuirea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mesaj</a:t>
            </a:r>
            <a:r>
              <a:rPr lang="en-US" dirty="0"/>
              <a:t> tip text care </a:t>
            </a:r>
            <a:r>
              <a:rPr lang="en-US" dirty="0" err="1"/>
              <a:t>conţine</a:t>
            </a:r>
            <a:r>
              <a:rPr lang="en-US" dirty="0"/>
              <a:t> o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/>
              <a:t>nouă</a:t>
            </a:r>
            <a:r>
              <a:rPr lang="en-US" dirty="0"/>
              <a:t> a </a:t>
            </a:r>
            <a:r>
              <a:rPr lang="en-US" dirty="0" err="1"/>
              <a:t>troianului</a:t>
            </a:r>
            <a:r>
              <a:rPr lang="en-US" dirty="0"/>
              <a:t> </a:t>
            </a:r>
            <a:r>
              <a:rPr lang="en-US" i="1" dirty="0"/>
              <a:t>Cerberus Android Banker</a:t>
            </a:r>
            <a:r>
              <a:rPr lang="en-US" dirty="0"/>
              <a:t>. </a:t>
            </a:r>
            <a:r>
              <a:rPr lang="en-US" dirty="0" err="1"/>
              <a:t>Mesajul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redactat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română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invită</a:t>
            </a:r>
            <a:r>
              <a:rPr lang="en-US" dirty="0"/>
              <a:t> </a:t>
            </a:r>
            <a:r>
              <a:rPr lang="en-US" dirty="0" err="1"/>
              <a:t>utilizatorii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acceseze</a:t>
            </a:r>
            <a:r>
              <a:rPr lang="en-US" dirty="0"/>
              <a:t> un link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descărcarea</a:t>
            </a:r>
            <a:r>
              <a:rPr lang="en-US" dirty="0"/>
              <a:t> de </a:t>
            </a:r>
            <a:r>
              <a:rPr lang="en-US" dirty="0" err="1"/>
              <a:t>informaţii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SARS-CoV-2. </a:t>
            </a:r>
            <a:r>
              <a:rPr lang="en-US" dirty="0" err="1"/>
              <a:t>Sintagma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conţinutul</a:t>
            </a:r>
            <a:r>
              <a:rPr lang="en-US" dirty="0"/>
              <a:t> </a:t>
            </a:r>
            <a:r>
              <a:rPr lang="en-US" dirty="0" err="1"/>
              <a:t>mesajului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„</a:t>
            </a:r>
            <a:r>
              <a:rPr lang="en-US" dirty="0" err="1"/>
              <a:t>Detalii</a:t>
            </a:r>
            <a:r>
              <a:rPr lang="en-US" dirty="0"/>
              <a:t> secrete! (COVID-19)”. Link-ul </a:t>
            </a:r>
            <a:r>
              <a:rPr lang="en-US" dirty="0" err="1"/>
              <a:t>iniţiază</a:t>
            </a:r>
            <a:r>
              <a:rPr lang="en-US" dirty="0"/>
              <a:t> </a:t>
            </a:r>
            <a:r>
              <a:rPr lang="en-US" dirty="0" err="1"/>
              <a:t>descărcarea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fișier</a:t>
            </a:r>
            <a:r>
              <a:rPr lang="en-US" dirty="0"/>
              <a:t> </a:t>
            </a:r>
            <a:r>
              <a:rPr lang="en-US" dirty="0" err="1"/>
              <a:t>denumit</a:t>
            </a:r>
            <a:r>
              <a:rPr lang="en-US" dirty="0"/>
              <a:t> </a:t>
            </a:r>
            <a:r>
              <a:rPr lang="en-US" i="1" dirty="0" err="1"/>
              <a:t>File.apk</a:t>
            </a:r>
            <a:r>
              <a:rPr lang="en-US" dirty="0"/>
              <a:t> care </a:t>
            </a:r>
            <a:r>
              <a:rPr lang="en-US" dirty="0" err="1"/>
              <a:t>infectează</a:t>
            </a:r>
            <a:r>
              <a:rPr lang="en-US" dirty="0"/>
              <a:t> cu </a:t>
            </a:r>
            <a:r>
              <a:rPr lang="en-US" dirty="0" err="1"/>
              <a:t>respectivul</a:t>
            </a:r>
            <a:r>
              <a:rPr lang="en-US" dirty="0"/>
              <a:t> </a:t>
            </a:r>
            <a:r>
              <a:rPr lang="en-US" dirty="0" err="1"/>
              <a:t>troian</a:t>
            </a:r>
            <a:r>
              <a:rPr lang="en-US" dirty="0"/>
              <a:t> </a:t>
            </a:r>
            <a:r>
              <a:rPr lang="en-US" dirty="0" err="1"/>
              <a:t>dispozitivele</a:t>
            </a:r>
            <a:r>
              <a:rPr lang="en-US" dirty="0"/>
              <a:t> mobile cu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operare</a:t>
            </a:r>
            <a:r>
              <a:rPr lang="en-US" dirty="0"/>
              <a:t> Android, </a:t>
            </a:r>
            <a:r>
              <a:rPr lang="en-US" dirty="0" err="1"/>
              <a:t>versiunile</a:t>
            </a:r>
            <a:r>
              <a:rPr lang="en-US" dirty="0"/>
              <a:t> </a:t>
            </a:r>
            <a:r>
              <a:rPr lang="en-US" dirty="0" err="1"/>
              <a:t>cuprinse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4.0 </a:t>
            </a:r>
            <a:r>
              <a:rPr lang="en-US" dirty="0" err="1"/>
              <a:t>și</a:t>
            </a:r>
            <a:r>
              <a:rPr lang="en-US" dirty="0"/>
              <a:t> 10. </a:t>
            </a:r>
            <a:r>
              <a:rPr lang="en-US" dirty="0" err="1"/>
              <a:t>Funcţionalităţile</a:t>
            </a:r>
            <a:r>
              <a:rPr lang="en-US" dirty="0"/>
              <a:t> </a:t>
            </a:r>
            <a:r>
              <a:rPr lang="en-US" i="1" dirty="0"/>
              <a:t>Cerberus Android Banker</a:t>
            </a:r>
            <a:r>
              <a:rPr lang="en-US" dirty="0"/>
              <a:t> </a:t>
            </a:r>
            <a:r>
              <a:rPr lang="en-US" dirty="0" err="1"/>
              <a:t>împiedică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serviciul</a:t>
            </a:r>
            <a:r>
              <a:rPr lang="en-US" dirty="0"/>
              <a:t> Play Protect specific Android,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dezinstalarea</a:t>
            </a:r>
            <a:r>
              <a:rPr lang="en-US" dirty="0"/>
              <a:t> </a:t>
            </a:r>
            <a:r>
              <a:rPr lang="en-US" dirty="0" err="1"/>
              <a:t>ulterioară</a:t>
            </a:r>
            <a:r>
              <a:rPr lang="en-US" dirty="0"/>
              <a:t> a </a:t>
            </a:r>
            <a:r>
              <a:rPr lang="en-US" dirty="0" err="1"/>
              <a:t>aplicaţiei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utilizator</a:t>
            </a:r>
            <a:r>
              <a:rPr lang="en-US" dirty="0"/>
              <a:t>.</a:t>
            </a:r>
          </a:p>
          <a:p>
            <a:r>
              <a:rPr lang="en-US" dirty="0" err="1"/>
              <a:t>Principalul</a:t>
            </a:r>
            <a:r>
              <a:rPr lang="en-US" dirty="0"/>
              <a:t> </a:t>
            </a:r>
            <a:r>
              <a:rPr lang="en-US" dirty="0" err="1"/>
              <a:t>pericol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acela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troianul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ilicit</a:t>
            </a:r>
            <a:r>
              <a:rPr lang="en-US" dirty="0"/>
              <a:t> la date din </a:t>
            </a:r>
            <a:r>
              <a:rPr lang="en-US" dirty="0" err="1"/>
              <a:t>aplicațiile</a:t>
            </a:r>
            <a:r>
              <a:rPr lang="en-US" dirty="0"/>
              <a:t> </a:t>
            </a:r>
            <a:r>
              <a:rPr lang="en-US" dirty="0" err="1"/>
              <a:t>bancare.De</a:t>
            </a:r>
            <a:r>
              <a:rPr lang="en-US" dirty="0"/>
              <a:t>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i="1" dirty="0"/>
              <a:t>Cerberus Android Banker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extrage</a:t>
            </a:r>
            <a:r>
              <a:rPr lang="en-US" dirty="0"/>
              <a:t> date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de </a:t>
            </a:r>
            <a:r>
              <a:rPr lang="en-US" dirty="0" err="1"/>
              <a:t>mesagerie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poștă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 </a:t>
            </a:r>
            <a:r>
              <a:rPr lang="en-US" dirty="0" err="1"/>
              <a:t>instalate</a:t>
            </a:r>
            <a:r>
              <a:rPr lang="en-US" dirty="0"/>
              <a:t> pe </a:t>
            </a:r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vizat</a:t>
            </a:r>
            <a:r>
              <a:rPr lang="en-US" dirty="0"/>
              <a:t> (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exemplu</a:t>
            </a:r>
            <a:r>
              <a:rPr lang="en-US" dirty="0"/>
              <a:t>, Telegram, WhatsApp </a:t>
            </a:r>
            <a:r>
              <a:rPr lang="en-US" dirty="0" err="1"/>
              <a:t>sau</a:t>
            </a:r>
            <a:r>
              <a:rPr lang="en-US" dirty="0"/>
              <a:t> Gmail),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jurnalizarea</a:t>
            </a:r>
            <a:r>
              <a:rPr lang="en-US" dirty="0"/>
              <a:t> </a:t>
            </a:r>
            <a:r>
              <a:rPr lang="en-US" dirty="0" err="1"/>
              <a:t>apăsărilor</a:t>
            </a:r>
            <a:r>
              <a:rPr lang="en-US" dirty="0"/>
              <a:t> de taste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exfiltrarea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obţinute</a:t>
            </a:r>
            <a:r>
              <a:rPr lang="en-US" dirty="0"/>
              <a:t>.</a:t>
            </a:r>
          </a:p>
          <a:p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colectarea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redirecționarea</a:t>
            </a:r>
            <a:r>
              <a:rPr lang="en-US" dirty="0"/>
              <a:t> SMS-</a:t>
            </a:r>
            <a:r>
              <a:rPr lang="en-US" dirty="0" err="1"/>
              <a:t>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poștei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,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redirecționarea</a:t>
            </a:r>
            <a:r>
              <a:rPr lang="en-US" dirty="0"/>
              <a:t> de </a:t>
            </a:r>
            <a:r>
              <a:rPr lang="en-US" dirty="0" err="1"/>
              <a:t>apeluri</a:t>
            </a:r>
            <a:r>
              <a:rPr lang="en-US" dirty="0"/>
              <a:t>, </a:t>
            </a:r>
            <a:r>
              <a:rPr lang="en-US" dirty="0" err="1"/>
              <a:t>colectarea</a:t>
            </a:r>
            <a:r>
              <a:rPr lang="en-US" dirty="0"/>
              <a:t> </a:t>
            </a:r>
            <a:r>
              <a:rPr lang="en-US" dirty="0" err="1"/>
              <a:t>listei</a:t>
            </a:r>
            <a:r>
              <a:rPr lang="en-US" dirty="0"/>
              <a:t> de </a:t>
            </a:r>
            <a:r>
              <a:rPr lang="en-US" dirty="0" err="1"/>
              <a:t>contacte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istoricului</a:t>
            </a:r>
            <a:r>
              <a:rPr lang="en-US" dirty="0"/>
              <a:t> </a:t>
            </a:r>
            <a:r>
              <a:rPr lang="en-US" dirty="0" err="1"/>
              <a:t>apelurilor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locației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.</a:t>
            </a:r>
          </a:p>
          <a:p>
            <a:r>
              <a:rPr lang="en-US" dirty="0" err="1"/>
              <a:t>Recomandăm</a:t>
            </a:r>
            <a:r>
              <a:rPr lang="en-US" dirty="0"/>
              <a:t> </a:t>
            </a:r>
            <a:r>
              <a:rPr lang="en-US" dirty="0" err="1"/>
              <a:t>verificarea</a:t>
            </a:r>
            <a:r>
              <a:rPr lang="en-US" dirty="0"/>
              <a:t> </a:t>
            </a:r>
            <a:r>
              <a:rPr lang="en-US" dirty="0" err="1"/>
              <a:t>conturilor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depista</a:t>
            </a:r>
            <a:r>
              <a:rPr lang="en-US" dirty="0"/>
              <a:t> </a:t>
            </a:r>
            <a:r>
              <a:rPr lang="en-US" dirty="0" err="1"/>
              <a:t>eventualele</a:t>
            </a:r>
            <a:r>
              <a:rPr lang="en-US" dirty="0"/>
              <a:t> </a:t>
            </a:r>
            <a:r>
              <a:rPr lang="en-US" dirty="0" err="1"/>
              <a:t>accesări</a:t>
            </a:r>
            <a:r>
              <a:rPr lang="en-US" dirty="0"/>
              <a:t> </a:t>
            </a:r>
            <a:r>
              <a:rPr lang="en-US" dirty="0" err="1"/>
              <a:t>neautorizate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aveți</a:t>
            </a:r>
            <a:r>
              <a:rPr lang="en-US" dirty="0"/>
              <a:t> </a:t>
            </a:r>
            <a:r>
              <a:rPr lang="en-US" dirty="0" err="1"/>
              <a:t>suspiciuni</a:t>
            </a:r>
            <a:r>
              <a:rPr lang="en-US" dirty="0"/>
              <a:t> de </a:t>
            </a:r>
            <a:r>
              <a:rPr lang="en-US" dirty="0" err="1"/>
              <a:t>infectare</a:t>
            </a:r>
            <a:r>
              <a:rPr lang="en-US" dirty="0"/>
              <a:t> a </a:t>
            </a:r>
            <a:r>
              <a:rPr lang="en-US" dirty="0" err="1"/>
              <a:t>dispozitivului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, sunt indicate </a:t>
            </a:r>
            <a:r>
              <a:rPr lang="en-US" dirty="0" err="1"/>
              <a:t>următoarele</a:t>
            </a:r>
            <a:r>
              <a:rPr lang="en-US" dirty="0"/>
              <a:t> </a:t>
            </a:r>
            <a:r>
              <a:rPr lang="en-US" dirty="0" err="1"/>
              <a:t>măsuri</a:t>
            </a:r>
            <a:r>
              <a:rPr lang="en-US" dirty="0"/>
              <a:t>: </a:t>
            </a:r>
            <a:r>
              <a:rPr lang="en-US" dirty="0" err="1"/>
              <a:t>resetarea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revenire</a:t>
            </a:r>
            <a:r>
              <a:rPr lang="en-US" dirty="0"/>
              <a:t> la </a:t>
            </a:r>
            <a:r>
              <a:rPr lang="en-US" dirty="0" err="1"/>
              <a:t>setările</a:t>
            </a:r>
            <a:r>
              <a:rPr lang="en-US" dirty="0"/>
              <a:t> din </a:t>
            </a:r>
            <a:r>
              <a:rPr lang="en-US" dirty="0" err="1"/>
              <a:t>fabrică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schimbarea</a:t>
            </a:r>
            <a:r>
              <a:rPr lang="en-US" dirty="0"/>
              <a:t> credenţialelor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autentificarea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.</a:t>
            </a:r>
          </a:p>
          <a:p>
            <a:r>
              <a:rPr lang="en-US" dirty="0" err="1"/>
              <a:t>Preventiv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securitatea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mobile,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recomandată</a:t>
            </a:r>
            <a:r>
              <a:rPr lang="en-US" dirty="0"/>
              <a:t> </a:t>
            </a:r>
            <a:r>
              <a:rPr lang="en-US" dirty="0" err="1"/>
              <a:t>evitarea</a:t>
            </a:r>
            <a:r>
              <a:rPr lang="en-US" dirty="0"/>
              <a:t> </a:t>
            </a:r>
            <a:r>
              <a:rPr lang="en-US" dirty="0" err="1"/>
              <a:t>accesării</a:t>
            </a:r>
            <a:r>
              <a:rPr lang="en-US" dirty="0"/>
              <a:t> </a:t>
            </a:r>
            <a:r>
              <a:rPr lang="en-US" i="1" dirty="0"/>
              <a:t>link</a:t>
            </a:r>
            <a:r>
              <a:rPr lang="en-US" dirty="0"/>
              <a:t>-</a:t>
            </a:r>
            <a:r>
              <a:rPr lang="en-US" dirty="0" err="1"/>
              <a:t>urilor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atașamentelor</a:t>
            </a:r>
            <a:r>
              <a:rPr lang="en-US" dirty="0"/>
              <a:t> </a:t>
            </a:r>
            <a:r>
              <a:rPr lang="en-US" dirty="0" err="1"/>
              <a:t>provenite</a:t>
            </a:r>
            <a:r>
              <a:rPr lang="en-US" dirty="0"/>
              <a:t> din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necunoscute</a:t>
            </a:r>
            <a:r>
              <a:rPr lang="en-US" dirty="0"/>
              <a:t>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6D55-A3C0-4FFA-B0E9-FC483781EC20}" type="slidenum">
              <a:rPr lang="ro-RO" smtClean="0"/>
              <a:pPr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028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Î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contextul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pandemiei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coronavirus, 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pentru ca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angaja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ț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ii s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ă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îș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poat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ă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exercita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atribu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ț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iile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serviciu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distan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ță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v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ă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ecomand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ăm</a:t>
            </a:r>
            <a:r>
              <a:rPr lang="ro-RO" sz="1200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următoarele cerințe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minimale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men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ț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inerea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unui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optim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securit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ăț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ii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cibernetice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ro-RO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ș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minimizarea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posibilelor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incidente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securitate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:</a:t>
            </a: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-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administrarea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retelei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nu se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face de la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distanta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caz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contrar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supuneti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unor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riscuri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majore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compromitere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infrastructurii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IT;</a:t>
            </a:r>
            <a:endParaRPr lang="ro-RO" sz="1200" kern="120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/>
            </a:r>
            <a:b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accesarea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retelei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catre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utilizatori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face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exclusiva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unor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conexiuni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securizate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prin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VPN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iar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autentificarea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serverului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VPN se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realiza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utilizand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parole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complexe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;</a:t>
            </a: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serviciile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doresc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 fi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accesate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retea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(remote desktop, email,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servere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fisiere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etc.) 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nu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vor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fi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expuse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direct in Internet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ci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fi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accesibile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conectarea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intermediul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VPN-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ului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mentionat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anterior (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utilizatorul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conecta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prima data la VPN,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apoi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putea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accesa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serviciul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cauza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);</a:t>
            </a: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crearea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politici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in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echipamentele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tip firewall/UTM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astfel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incat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utilizatorilor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care se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conecteaza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VPN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li se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acces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resursele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serviciile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strict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necesare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desfasurarii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activitatii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;</a:t>
            </a: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indent="-171450">
              <a:buFontTx/>
              <a:buChar char="-"/>
            </a:pP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indent="-171450">
              <a:buFontTx/>
              <a:buChar char="-"/>
            </a:pPr>
            <a:r>
              <a:rPr lang="ro-RO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diferențierea</a:t>
            </a:r>
            <a:r>
              <a:rPr lang="ro-RO" sz="1200" b="1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utilizatorilor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nivelul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logic al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retelei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resurselor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disponibile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in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functie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necesitati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specificul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activitatilor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departamentelor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;</a:t>
            </a: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indent="-171450">
              <a:buFontTx/>
              <a:buChar char="-"/>
            </a:pPr>
            <a:endParaRPr lang="ro-RO" sz="1200" kern="1200" dirty="0" smtClean="0">
              <a:solidFill>
                <a:schemeClr val="tx1"/>
              </a:solidFill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accesarea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retelei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vor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fi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utilizate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exclusiv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sisteme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informatice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oferite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organizatie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precum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laptop-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uri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serviciu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. Este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absolut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necesar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sistemele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cauza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detina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antivirus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si</a:t>
            </a:r>
            <a:r>
              <a:rPr lang="en-US" sz="1200" b="1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firewall </a:t>
            </a:r>
            <a:r>
              <a:rPr lang="en-US" sz="1200" b="1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activat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Totodata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, software-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ul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instalat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sistemele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cauza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fi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actualizat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zi</a:t>
            </a:r>
            <a:r>
              <a:rPr lang="en-US" sz="12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rPr>
              <a:t>;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6D55-A3C0-4FFA-B0E9-FC483781EC20}" type="slidenum">
              <a:rPr lang="ro-RO" smtClean="0"/>
              <a:pPr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965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D55-A3C0-4FFA-B0E9-FC483781EC20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670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4767264"/>
            <a:ext cx="563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694E-06B7-4F5E-9C34-2E77A0BB5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4767263"/>
            <a:ext cx="563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F0BB-EFF7-4E15-A101-83D388190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4767263"/>
            <a:ext cx="563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F0BB-EFF7-4E15-A101-83D388190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CDD5-8366-422F-A702-267A597C381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7536-48A3-49CA-8C99-514659377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ransfer\2019.02.06\foto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-6925" y="489426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249555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ro-RO" sz="3200" b="1" dirty="0" err="1">
                <a:solidFill>
                  <a:schemeClr val="bg1"/>
                </a:solidFill>
                <a:latin typeface="+mj-lt"/>
              </a:rPr>
              <a:t>menințări</a:t>
            </a:r>
            <a:r>
              <a:rPr lang="ro-RO" sz="3200" b="1" dirty="0">
                <a:solidFill>
                  <a:schemeClr val="bg1"/>
                </a:solidFill>
                <a:latin typeface="+mj-lt"/>
              </a:rPr>
              <a:t> cibernetice în contextul COVID-19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Picture 24" descr="Color_16x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" y="3615690"/>
            <a:ext cx="2194560" cy="22860"/>
          </a:xfrm>
          <a:prstGeom prst="rect">
            <a:avLst/>
          </a:prstGeom>
        </p:spPr>
      </p:pic>
      <p:pic>
        <p:nvPicPr>
          <p:cNvPr id="16" name="Picture 15" descr="Logo_300x300.png"/>
          <p:cNvPicPr>
            <a:picLocks noChangeAspect="1"/>
          </p:cNvPicPr>
          <p:nvPr/>
        </p:nvPicPr>
        <p:blipFill>
          <a:blip r:embed="rId4" cstate="print">
            <a:lum bright="-7000" contrast="2000"/>
          </a:blip>
          <a:stretch>
            <a:fillRect/>
          </a:stretch>
        </p:blipFill>
        <p:spPr>
          <a:xfrm>
            <a:off x="152400" y="57150"/>
            <a:ext cx="1371600" cy="1371600"/>
          </a:xfrm>
          <a:prstGeom prst="ellipse">
            <a:avLst/>
          </a:prstGeom>
        </p:spPr>
      </p:pic>
      <p:pic>
        <p:nvPicPr>
          <p:cNvPr id="17" name="Picture 1" descr="Sigla NEGRU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715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3628132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err="1">
                <a:solidFill>
                  <a:schemeClr val="bg1"/>
                </a:solidFill>
                <a:latin typeface="+mj-lt"/>
              </a:rPr>
              <a:t>Cybersecurity</a:t>
            </a:r>
            <a:r>
              <a:rPr lang="ro-RO" sz="2000" b="1" i="1" dirty="0">
                <a:solidFill>
                  <a:schemeClr val="bg1"/>
                </a:solidFill>
                <a:latin typeface="+mj-lt"/>
              </a:rPr>
              <a:t> ONLINE Forum, 28 aprilie 2020</a:t>
            </a:r>
            <a:endParaRPr lang="en-US" sz="20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I:\2018\Generale\poze cy\power point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00600" y="0"/>
            <a:ext cx="4343400" cy="5143500"/>
          </a:xfrm>
          <a:prstGeom prst="rect">
            <a:avLst/>
          </a:prstGeom>
          <a:solidFill>
            <a:srgbClr val="7AC0C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255588" y="1379537"/>
            <a:ext cx="582612" cy="582612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2" name="TextBox 25"/>
          <p:cNvSpPr txBox="1">
            <a:spLocks noChangeArrowheads="1"/>
          </p:cNvSpPr>
          <p:nvPr/>
        </p:nvSpPr>
        <p:spPr bwMode="auto">
          <a:xfrm>
            <a:off x="1066800" y="1276350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riptare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și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/sau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blocarea accesului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date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și solicita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rea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unei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răscumpărări în monedă virtuală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ro-RO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latin typeface="Calibri" pitchFamily="34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876800" y="1237556"/>
            <a:ext cx="590550" cy="582612"/>
            <a:chOff x="906027" y="1733550"/>
            <a:chExt cx="591103" cy="582730"/>
          </a:xfrm>
        </p:grpSpPr>
        <p:sp>
          <p:nvSpPr>
            <p:cNvPr id="31" name="Oval 30"/>
            <p:cNvSpPr/>
            <p:nvPr/>
          </p:nvSpPr>
          <p:spPr>
            <a:xfrm>
              <a:off x="913972" y="1733550"/>
              <a:ext cx="583158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96" name="Rectangle 31"/>
            <p:cNvSpPr>
              <a:spLocks noChangeArrowheads="1"/>
            </p:cNvSpPr>
            <p:nvPr/>
          </p:nvSpPr>
          <p:spPr bwMode="auto">
            <a:xfrm>
              <a:off x="906027" y="1780278"/>
              <a:ext cx="184904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91331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Group 12"/>
          <p:cNvGrpSpPr/>
          <p:nvPr/>
        </p:nvGrpSpPr>
        <p:grpSpPr>
          <a:xfrm>
            <a:off x="8458200" y="0"/>
            <a:ext cx="244415" cy="285750"/>
            <a:chOff x="8458200" y="0"/>
            <a:chExt cx="244415" cy="285750"/>
          </a:xfrm>
        </p:grpSpPr>
        <p:sp>
          <p:nvSpPr>
            <p:cNvPr id="26" name="Rectangle 25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60241" y="4401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2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638800" y="857161"/>
            <a:ext cx="35052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Recomandări:</a:t>
            </a:r>
          </a:p>
          <a:p>
            <a:endParaRPr lang="ro-RO" sz="5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evitarea deschiderii mesajelor de email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 fişiere atașate ce aparent conţin informaţii legate de acest subiect sau care provin de la adrese necunoscute;</a:t>
            </a:r>
          </a:p>
          <a:p>
            <a:endParaRPr lang="ro-RO" sz="5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buFontTx/>
              <a:buChar char="-"/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evitarea accesării linkurilor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și a deschiderii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atașamentelor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(de ex.: de tip .</a:t>
            </a:r>
            <a:r>
              <a:rPr lang="ro-RO" sz="1400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doc, .</a:t>
            </a:r>
            <a:r>
              <a:rPr lang="ro-RO" sz="1400" i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docx</a:t>
            </a:r>
            <a:r>
              <a:rPr lang="ro-RO" sz="1400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.</a:t>
            </a:r>
            <a:r>
              <a:rPr lang="ro-RO" sz="1400" i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pdf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mesajelor email;</a:t>
            </a:r>
          </a:p>
          <a:p>
            <a:pPr lvl="0"/>
            <a:endParaRPr lang="ro-RO" sz="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utilizarea unei soluții de tip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AntiVirus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actualizate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5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realizarea zilnică de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copii de siguranță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5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actualizarea tuturor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sistemelor de operare;</a:t>
            </a:r>
          </a:p>
          <a:p>
            <a:pPr>
              <a:buFontTx/>
              <a:buChar char="-"/>
            </a:pPr>
            <a:endParaRPr lang="ro-RO" sz="5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nivel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redus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privilegii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it-IT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evitarea introducerii de date personale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Tx/>
              <a:buChar char="-"/>
            </a:pP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ro-RO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dirty="0">
              <a:latin typeface="Calibri" pitchFamily="34" charset="0"/>
            </a:endParaRPr>
          </a:p>
        </p:txBody>
      </p:sp>
      <p:sp>
        <p:nvSpPr>
          <p:cNvPr id="30" name="Title 13"/>
          <p:cNvSpPr txBox="1">
            <a:spLocks/>
          </p:cNvSpPr>
          <p:nvPr/>
        </p:nvSpPr>
        <p:spPr>
          <a:xfrm>
            <a:off x="914400" y="4381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Atacuri cibernetice de tip </a:t>
            </a:r>
            <a:r>
              <a:rPr lang="ro-RO" sz="2800" b="1" i="1" dirty="0" err="1">
                <a:solidFill>
                  <a:schemeClr val="bg1"/>
                </a:solidFill>
                <a:latin typeface="Bebas Neue" pitchFamily="34" charset="0"/>
              </a:rPr>
              <a:t>ransomware</a:t>
            </a:r>
            <a:endParaRPr lang="en-US" sz="2800" b="1" i="1" dirty="0">
              <a:solidFill>
                <a:schemeClr val="bg1"/>
              </a:solidFill>
              <a:latin typeface="Bebas Neue" pitchFamily="34" charset="0"/>
            </a:endParaRPr>
          </a:p>
        </p:txBody>
      </p:sp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255588" y="2178029"/>
            <a:ext cx="582612" cy="582612"/>
            <a:chOff x="914400" y="1733550"/>
            <a:chExt cx="582730" cy="582730"/>
          </a:xfrm>
        </p:grpSpPr>
        <p:sp>
          <p:nvSpPr>
            <p:cNvPr id="34" name="Oval 33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36" name="TextBox 25"/>
          <p:cNvSpPr txBox="1">
            <a:spLocks noChangeArrowheads="1"/>
          </p:cNvSpPr>
          <p:nvPr/>
        </p:nvSpPr>
        <p:spPr bwMode="auto">
          <a:xfrm>
            <a:off x="1066800" y="2152650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Utilizarea tehnicii de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spear-phsishing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pentru infectarea țintelor.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endParaRPr lang="ro-RO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latin typeface="Calibri" pitchFamily="34" charset="0"/>
            </a:endParaRPr>
          </a:p>
        </p:txBody>
      </p: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255588" y="2938421"/>
            <a:ext cx="582612" cy="582612"/>
            <a:chOff x="914400" y="1733550"/>
            <a:chExt cx="582730" cy="582730"/>
          </a:xfrm>
        </p:grpSpPr>
        <p:sp>
          <p:nvSpPr>
            <p:cNvPr id="39" name="Oval 38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rgbClr val="7AC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1066800" y="2876549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Utilizarea de elemente de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impersonare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specifice contextului COVID-19 (adrese de email, titluri, conținut de text etc.)</a:t>
            </a:r>
          </a:p>
          <a:p>
            <a:endParaRPr lang="ro-RO" sz="1400" dirty="0">
              <a:latin typeface="Calibri" pitchFamily="34" charset="0"/>
            </a:endParaRPr>
          </a:p>
        </p:txBody>
      </p: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304800" y="3700421"/>
            <a:ext cx="582612" cy="582612"/>
            <a:chOff x="914400" y="1733550"/>
            <a:chExt cx="582730" cy="582730"/>
          </a:xfrm>
        </p:grpSpPr>
        <p:sp>
          <p:nvSpPr>
            <p:cNvPr id="43" name="Oval 42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1066800" y="3688198"/>
            <a:ext cx="3505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Ținte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instituții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guvernamentale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din domenii cheie pentru gestionarea crizei COVID-19, îndeosebi din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domeniul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sănătății</a:t>
            </a:r>
          </a:p>
          <a:p>
            <a:endParaRPr lang="ro-RO" sz="1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I:\2018\Generale\poze cy\power point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00600" y="0"/>
            <a:ext cx="4343400" cy="5143500"/>
          </a:xfrm>
          <a:prstGeom prst="rect">
            <a:avLst/>
          </a:prstGeom>
          <a:solidFill>
            <a:srgbClr val="7AC0C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331788" y="1379537"/>
            <a:ext cx="582612" cy="582612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2" name="TextBox 25"/>
          <p:cNvSpPr txBox="1">
            <a:spLocks noChangeArrowheads="1"/>
          </p:cNvSpPr>
          <p:nvPr/>
        </p:nvSpPr>
        <p:spPr bwMode="auto">
          <a:xfrm>
            <a:off x="1066800" y="1276350"/>
            <a:ext cx="3505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Atac asupra unui website care constă în înlocuirea neautorizată a interfeţei paginii web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prin exploatarea de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vulnerabilități de securitate cibernetică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ro-RO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latin typeface="Calibri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76800" y="1237556"/>
            <a:ext cx="590550" cy="582612"/>
            <a:chOff x="906027" y="1733550"/>
            <a:chExt cx="591103" cy="582730"/>
          </a:xfrm>
        </p:grpSpPr>
        <p:sp>
          <p:nvSpPr>
            <p:cNvPr id="31" name="Oval 30"/>
            <p:cNvSpPr/>
            <p:nvPr/>
          </p:nvSpPr>
          <p:spPr>
            <a:xfrm>
              <a:off x="913972" y="1733550"/>
              <a:ext cx="583158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96" name="Rectangle 31"/>
            <p:cNvSpPr>
              <a:spLocks noChangeArrowheads="1"/>
            </p:cNvSpPr>
            <p:nvPr/>
          </p:nvSpPr>
          <p:spPr bwMode="auto">
            <a:xfrm>
              <a:off x="906027" y="1780278"/>
              <a:ext cx="184904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91331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8458200" y="0"/>
            <a:ext cx="244416" cy="285750"/>
            <a:chOff x="8458200" y="0"/>
            <a:chExt cx="244416" cy="285750"/>
          </a:xfrm>
        </p:grpSpPr>
        <p:sp>
          <p:nvSpPr>
            <p:cNvPr id="26" name="Rectangle 25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60241" y="44010"/>
              <a:ext cx="2423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3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638800" y="971550"/>
            <a:ext cx="35052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Recomandări:</a:t>
            </a:r>
          </a:p>
          <a:p>
            <a:endParaRPr lang="ro-RO" sz="5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investigarea serverului web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în scopul identificării semnelor de compromitere și a accesărilor la nivelul acestuia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actualizarea la ultima versiune a serverului și aplicațiilor web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pPr lvl="0"/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definirea unei politici de acces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prin blocarea porturilor la nivelul serverelor specifice, cu excepția porturilor strict necesare (de exemplu: HTTP, HTTPS etc.);</a:t>
            </a:r>
          </a:p>
          <a:p>
            <a:pPr>
              <a:buFontTx/>
              <a:buChar char="-"/>
            </a:pPr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realizarea zilnică de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copii de siguranță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setarea unor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credențiale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 acces cu un grad ridicat de securitate.</a:t>
            </a:r>
          </a:p>
          <a:p>
            <a:pPr>
              <a:buFontTx/>
              <a:buChar char="-"/>
            </a:pPr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Tx/>
              <a:buChar char="-"/>
            </a:pP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ro-RO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dirty="0">
              <a:latin typeface="Calibri" pitchFamily="34" charset="0"/>
            </a:endParaRPr>
          </a:p>
        </p:txBody>
      </p:sp>
      <p:sp>
        <p:nvSpPr>
          <p:cNvPr id="30" name="Title 13"/>
          <p:cNvSpPr txBox="1">
            <a:spLocks/>
          </p:cNvSpPr>
          <p:nvPr/>
        </p:nvSpPr>
        <p:spPr>
          <a:xfrm>
            <a:off x="914400" y="4381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Atacuri cibernetice de tip </a:t>
            </a:r>
            <a:r>
              <a:rPr lang="ro-RO" sz="2800" b="1" i="1" dirty="0" err="1">
                <a:solidFill>
                  <a:schemeClr val="bg1"/>
                </a:solidFill>
                <a:latin typeface="Bebas Neue" pitchFamily="34" charset="0"/>
              </a:rPr>
              <a:t>web-defacement</a:t>
            </a:r>
            <a:endParaRPr lang="en-US" sz="2800" b="1" i="1" dirty="0">
              <a:solidFill>
                <a:schemeClr val="bg1"/>
              </a:solidFill>
              <a:latin typeface="Bebas Neue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31788" y="2522538"/>
            <a:ext cx="582612" cy="582612"/>
            <a:chOff x="914400" y="1733550"/>
            <a:chExt cx="582730" cy="582730"/>
          </a:xfrm>
        </p:grpSpPr>
        <p:sp>
          <p:nvSpPr>
            <p:cNvPr id="43" name="Oval 42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1066800" y="2419350"/>
            <a:ext cx="3505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Ținte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instituții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guvernamentale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din domenii cheie pentru gestionarea crizei COVID-19, îndeosebi din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domeniul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sănătății</a:t>
            </a:r>
          </a:p>
          <a:p>
            <a:endParaRPr lang="ro-RO" sz="1400" dirty="0">
              <a:latin typeface="Calibri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1788" y="3894138"/>
            <a:ext cx="582612" cy="582612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3562350"/>
            <a:ext cx="274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Aceste atacuri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afect</a:t>
            </a:r>
            <a:r>
              <a:rPr lang="ro-RO" sz="1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ează</a:t>
            </a:r>
            <a:r>
              <a:rPr lang="en-US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at</a:t>
            </a:r>
            <a:r>
              <a:rPr lang="ro-RO" sz="1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ât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capacitatea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instituțiilor de a comunica public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în mediul online, măsurile și deciziile adoptate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cât și funcționalitatea site-urilor web utilizate</a:t>
            </a:r>
            <a:endParaRPr lang="vi-VN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o-RO" sz="1600" b="1" dirty="0" err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I:\2018\Generale\poze cy\power point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00600" y="0"/>
            <a:ext cx="4343400" cy="5143500"/>
          </a:xfrm>
          <a:prstGeom prst="rect">
            <a:avLst/>
          </a:prstGeom>
          <a:solidFill>
            <a:srgbClr val="7AC0C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255588" y="1379537"/>
            <a:ext cx="582612" cy="582612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2" name="TextBox 25"/>
          <p:cNvSpPr txBox="1">
            <a:spLocks noChangeArrowheads="1"/>
          </p:cNvSpPr>
          <p:nvPr/>
        </p:nvSpPr>
        <p:spPr bwMode="auto">
          <a:xfrm>
            <a:off x="1066800" y="1276350"/>
            <a:ext cx="3505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Distribuire de malware care vizează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furtul de credenţiale bancare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 acces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 pe terminalele mobile ale utilizatorilor</a:t>
            </a:r>
            <a:endParaRPr lang="ro-RO" sz="1400" dirty="0">
              <a:latin typeface="Calibri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76800" y="1531938"/>
            <a:ext cx="590550" cy="582612"/>
            <a:chOff x="906027" y="1733550"/>
            <a:chExt cx="591103" cy="582730"/>
          </a:xfrm>
        </p:grpSpPr>
        <p:sp>
          <p:nvSpPr>
            <p:cNvPr id="31" name="Oval 30"/>
            <p:cNvSpPr/>
            <p:nvPr/>
          </p:nvSpPr>
          <p:spPr>
            <a:xfrm>
              <a:off x="913972" y="1733550"/>
              <a:ext cx="583158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96" name="Rectangle 31"/>
            <p:cNvSpPr>
              <a:spLocks noChangeArrowheads="1"/>
            </p:cNvSpPr>
            <p:nvPr/>
          </p:nvSpPr>
          <p:spPr bwMode="auto">
            <a:xfrm>
              <a:off x="906027" y="1780278"/>
              <a:ext cx="184904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91331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8458200" y="0"/>
            <a:ext cx="244416" cy="285750"/>
            <a:chOff x="8458200" y="0"/>
            <a:chExt cx="244416" cy="285750"/>
          </a:xfrm>
        </p:grpSpPr>
        <p:sp>
          <p:nvSpPr>
            <p:cNvPr id="26" name="Rectangle 25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60241" y="44010"/>
              <a:ext cx="2423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4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638800" y="1365230"/>
            <a:ext cx="350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Recomandări:</a:t>
            </a:r>
          </a:p>
          <a:p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verificarea conturilor bancare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pentru a depista eventualele accesări neautorizate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resetarea dispozitivului 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mobil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prin revenire la setările din fabrică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o-RO" sz="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schimbarea credenţialelor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 acces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pentru autentificarea în dispozitiv şi în aplicaţii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ro-RO" sz="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evitarea accesării </a:t>
            </a:r>
            <a:r>
              <a:rPr lang="vi-VN" sz="1400" b="1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link</a:t>
            </a:r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-urilor sau a atașamentelor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provenite din surse necunoscute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Tx/>
              <a:buChar char="-"/>
            </a:pPr>
            <a:endParaRPr lang="ro-R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ro-RO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dirty="0">
              <a:latin typeface="Calibri" pitchFamily="34" charset="0"/>
            </a:endParaRPr>
          </a:p>
        </p:txBody>
      </p:sp>
      <p:sp>
        <p:nvSpPr>
          <p:cNvPr id="30" name="Title 13"/>
          <p:cNvSpPr txBox="1">
            <a:spLocks/>
          </p:cNvSpPr>
          <p:nvPr/>
        </p:nvSpPr>
        <p:spPr>
          <a:xfrm>
            <a:off x="914400" y="4381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Atacuri cibernetice care utilizează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malware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de tip </a:t>
            </a:r>
            <a:r>
              <a:rPr lang="ro-RO" sz="2800" b="1" i="1" dirty="0">
                <a:solidFill>
                  <a:schemeClr val="bg1"/>
                </a:solidFill>
                <a:latin typeface="Bebas Neue" pitchFamily="34" charset="0"/>
              </a:rPr>
              <a:t>troian bancar</a:t>
            </a:r>
            <a:endParaRPr lang="en-US" sz="2800" b="1" i="1" dirty="0">
              <a:solidFill>
                <a:schemeClr val="bg1"/>
              </a:solidFill>
              <a:latin typeface="Bebas Neue" pitchFamily="34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55588" y="2292329"/>
            <a:ext cx="582612" cy="582612"/>
            <a:chOff x="914400" y="1733550"/>
            <a:chExt cx="582730" cy="582730"/>
          </a:xfrm>
        </p:grpSpPr>
        <p:sp>
          <p:nvSpPr>
            <p:cNvPr id="34" name="Oval 33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36" name="TextBox 25"/>
          <p:cNvSpPr txBox="1">
            <a:spLocks noChangeArrowheads="1"/>
          </p:cNvSpPr>
          <p:nvPr/>
        </p:nvSpPr>
        <p:spPr bwMode="auto">
          <a:xfrm>
            <a:off x="1066800" y="2266950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Utilizarea unor tehnici de inginerie socială, 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spear-phishing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şi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smishing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care exploatează elemente specifice pandemiei de COVID-19.</a:t>
            </a:r>
            <a:endParaRPr lang="ro-RO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latin typeface="Calibri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55588" y="3181350"/>
            <a:ext cx="582612" cy="582612"/>
            <a:chOff x="914400" y="1733550"/>
            <a:chExt cx="582730" cy="582730"/>
          </a:xfrm>
        </p:grpSpPr>
        <p:sp>
          <p:nvSpPr>
            <p:cNvPr id="43" name="Oval 42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rgbClr val="7AC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1116012" y="3271878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Ținte</a:t>
            </a:r>
            <a:r>
              <a:rPr lang="vi-VN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utilizatori individuali</a:t>
            </a:r>
            <a:endParaRPr lang="ro-RO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o-RO" sz="1400" dirty="0">
              <a:latin typeface="Calibri" pitchFamily="34" charset="0"/>
            </a:endParaRPr>
          </a:p>
        </p:txBody>
      </p: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304800" y="4044929"/>
            <a:ext cx="582612" cy="582612"/>
            <a:chOff x="914400" y="1733550"/>
            <a:chExt cx="582730" cy="582730"/>
          </a:xfrm>
        </p:grpSpPr>
        <p:sp>
          <p:nvSpPr>
            <p:cNvPr id="33" name="Oval 32"/>
            <p:cNvSpPr/>
            <p:nvPr/>
          </p:nvSpPr>
          <p:spPr>
            <a:xfrm>
              <a:off x="914400" y="1733550"/>
              <a:ext cx="582730" cy="582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914400" y="1780278"/>
              <a:ext cx="184768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24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1116012" y="4019550"/>
            <a:ext cx="3505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Campanie </a:t>
            </a:r>
            <a:r>
              <a:rPr lang="ro-RO" sz="1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malware</a:t>
            </a:r>
            <a:r>
              <a:rPr lang="ro-RO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identificată în contextul COVID-19: </a:t>
            </a:r>
            <a:r>
              <a:rPr lang="ro-RO" sz="1400" b="1" i="1" dirty="0" err="1">
                <a:solidFill>
                  <a:schemeClr val="bg1"/>
                </a:solidFill>
              </a:rPr>
              <a:t>Cerberus</a:t>
            </a:r>
            <a:r>
              <a:rPr lang="ro-RO" sz="1400" b="1" i="1" dirty="0">
                <a:solidFill>
                  <a:schemeClr val="bg1"/>
                </a:solidFill>
              </a:rPr>
              <a:t> Android </a:t>
            </a:r>
            <a:r>
              <a:rPr lang="ro-RO" sz="1400" b="1" i="1" dirty="0" err="1">
                <a:solidFill>
                  <a:schemeClr val="bg1"/>
                </a:solidFill>
              </a:rPr>
              <a:t>Banker</a:t>
            </a:r>
            <a:endParaRPr lang="ro-RO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endParaRPr lang="ro-RO" sz="1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I:\2018\Generale\poze cy\power point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2" name="TextBox 25"/>
          <p:cNvSpPr txBox="1">
            <a:spLocks noChangeArrowheads="1"/>
          </p:cNvSpPr>
          <p:nvPr/>
        </p:nvSpPr>
        <p:spPr bwMode="auto">
          <a:xfrm>
            <a:off x="121607" y="1612196"/>
            <a:ext cx="51816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„În contextul asociat pandemiei de SARS-CoV-2 a fost identificată o campanie de distribuire de malware care vizează furtul de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credenţiale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bancare de pe terminalele mobile ale utilizatorilor.</a:t>
            </a:r>
          </a:p>
          <a:p>
            <a:pPr algn="just"/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Din punct de vedere tehnic, acțiunea ilicită are la bază distribuirea unui mesaj tip text care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conţine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 versiune nouă a troianului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Cerberus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Android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Banker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 Mesajul este redactat în limba română și invită utilizatorii să acceseze un link pentru descărcarea de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informaţii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privind SARS-CoV-2. Sintagma utilizată în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conţinutul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mesajului este „Detalii secrete! (COVID-19)”.</a:t>
            </a:r>
          </a:p>
          <a:p>
            <a:pPr algn="just"/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Principalul pericol este acela că troianul oferă acces ilicit la date din aplicațiile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bancare.De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asemenea,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Cerberus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Android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Banker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poate extrage date despre aplicațiile de mesagerie și poștă electronică instalate pe dispozitivul vizat (spre exemplu, Telegram,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WhatsApp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sau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Gmail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), precum și jurnalizarea apăsărilor de taste și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exfiltrarea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datelor astfel </a:t>
            </a:r>
            <a:r>
              <a:rPr lang="ro-RO" sz="1300" i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obţinute</a:t>
            </a:r>
            <a:r>
              <a:rPr lang="ro-RO" sz="13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8458200" y="0"/>
            <a:ext cx="244416" cy="285750"/>
            <a:chOff x="8458200" y="0"/>
            <a:chExt cx="244416" cy="285750"/>
          </a:xfrm>
        </p:grpSpPr>
        <p:sp>
          <p:nvSpPr>
            <p:cNvPr id="26" name="Rectangle 25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60241" y="44010"/>
              <a:ext cx="2423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5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itle 13"/>
          <p:cNvSpPr txBox="1">
            <a:spLocks/>
          </p:cNvSpPr>
          <p:nvPr/>
        </p:nvSpPr>
        <p:spPr>
          <a:xfrm>
            <a:off x="762000" y="4381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Cerberus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Android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Banker</a:t>
            </a:r>
            <a:endParaRPr lang="en-US" sz="2800" b="1" dirty="0">
              <a:solidFill>
                <a:schemeClr val="bg1"/>
              </a:solidFill>
              <a:latin typeface="Bebas Neue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4625E25-E1CC-4657-B0B2-DA96BDAF00EE}"/>
              </a:ext>
            </a:extLst>
          </p:cNvPr>
          <p:cNvPicPr/>
          <p:nvPr/>
        </p:nvPicPr>
        <p:blipFill rotWithShape="1">
          <a:blip r:embed="rId4" cstate="print"/>
          <a:srcRect l="54025" t="21627" r="2681" b="9680"/>
          <a:stretch/>
        </p:blipFill>
        <p:spPr bwMode="auto">
          <a:xfrm>
            <a:off x="5424814" y="1205322"/>
            <a:ext cx="3597579" cy="4121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0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I:\2018\Generale\poze cy\power point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30247" y="1509137"/>
            <a:ext cx="4191000" cy="2743200"/>
          </a:xfrm>
          <a:prstGeom prst="rect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AC0C4"/>
              </a:solidFill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14350" y="361950"/>
            <a:ext cx="7848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Work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from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home</a:t>
            </a:r>
            <a:endParaRPr lang="en-US" sz="2800" b="1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4495800" y="2020888"/>
            <a:ext cx="4191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Title 13"/>
          <p:cNvSpPr txBox="1">
            <a:spLocks/>
          </p:cNvSpPr>
          <p:nvPr/>
        </p:nvSpPr>
        <p:spPr>
          <a:xfrm>
            <a:off x="4639469" y="2497137"/>
            <a:ext cx="3903662" cy="5318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o-RO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Accesarea de la distanță a rețelelor instituțiilor publice a devenit o necesitate, fiind implementat modelul </a:t>
            </a:r>
            <a:r>
              <a:rPr lang="ro-RO" sz="18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</a:t>
            </a:r>
            <a:r>
              <a:rPr lang="ro-RO" sz="18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</a:t>
            </a:r>
            <a:r>
              <a:rPr lang="ro-RO" sz="18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8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ro-RO" sz="18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8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home</a:t>
            </a:r>
            <a:r>
              <a:rPr lang="ro-RO" sz="18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ro-RO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o-RO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72" name="Rectangle 13"/>
          <p:cNvSpPr>
            <a:spLocks/>
          </p:cNvSpPr>
          <p:nvPr/>
        </p:nvSpPr>
        <p:spPr bwMode="auto">
          <a:xfrm>
            <a:off x="533400" y="862013"/>
            <a:ext cx="7772400" cy="46037"/>
          </a:xfrm>
          <a:prstGeom prst="rect">
            <a:avLst/>
          </a:prstGeom>
          <a:solidFill>
            <a:srgbClr val="7AC0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o-RO">
              <a:solidFill>
                <a:srgbClr val="FF8200"/>
              </a:solidFill>
              <a:latin typeface="Calibri" pitchFamily="34" charset="0"/>
            </a:endParaRPr>
          </a:p>
        </p:txBody>
      </p:sp>
      <p:sp>
        <p:nvSpPr>
          <p:cNvPr id="11273" name="TextBox 21"/>
          <p:cNvSpPr txBox="1">
            <a:spLocks noChangeArrowheads="1"/>
          </p:cNvSpPr>
          <p:nvPr/>
        </p:nvSpPr>
        <p:spPr bwMode="auto">
          <a:xfrm>
            <a:off x="0" y="36734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o-RO" sz="1600" dirty="0">
                <a:latin typeface="Garamond" pitchFamily="18" charset="0"/>
                <a:cs typeface="Segoe UI" pitchFamily="34" charset="0"/>
              </a:rPr>
              <a:t>„</a:t>
            </a:r>
            <a:endParaRPr lang="en-US" b="1" dirty="0">
              <a:solidFill>
                <a:schemeClr val="bg1"/>
              </a:solidFill>
              <a:latin typeface="Garamond" pitchFamily="18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491331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" name="Group 12"/>
          <p:cNvGrpSpPr/>
          <p:nvPr/>
        </p:nvGrpSpPr>
        <p:grpSpPr>
          <a:xfrm>
            <a:off x="8458200" y="0"/>
            <a:ext cx="244416" cy="285750"/>
            <a:chOff x="8458200" y="0"/>
            <a:chExt cx="244416" cy="285750"/>
          </a:xfrm>
        </p:grpSpPr>
        <p:sp>
          <p:nvSpPr>
            <p:cNvPr id="21" name="Rectangle 20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60241" y="44010"/>
              <a:ext cx="2423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058745-19F6-4722-92CF-4CC551DD8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4" y="1745214"/>
            <a:ext cx="3611721" cy="1998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I:\2018\Generale\poze cy\power point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14350" y="361950"/>
            <a:ext cx="7848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Bebas Neue" pitchFamily="34" charset="0"/>
              </a:rPr>
              <a:t>Recomand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ări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Work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from</a:t>
            </a:r>
            <a:r>
              <a:rPr lang="ro-RO" sz="2800" b="1" dirty="0">
                <a:solidFill>
                  <a:schemeClr val="bg1"/>
                </a:solidFill>
                <a:latin typeface="Bebas Neue" pitchFamily="34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latin typeface="Bebas Neue" pitchFamily="34" charset="0"/>
              </a:rPr>
              <a:t>home</a:t>
            </a:r>
            <a:endParaRPr lang="en-US" sz="2800" b="1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-152400" y="1246517"/>
            <a:ext cx="532147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1200"/>
              </a:spcAft>
              <a:tabLst>
                <a:tab pos="688975" algn="l"/>
              </a:tabLst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Administrarea rețelei nu se va realiza de la distanță</a:t>
            </a:r>
          </a:p>
          <a:p>
            <a:pPr marL="688975" algn="just">
              <a:spcBef>
                <a:spcPct val="20000"/>
              </a:spcBef>
              <a:spcAft>
                <a:spcPts val="600"/>
              </a:spcAft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Accesarea rețelei de către utilizatori se va realiza prin utilizarea unor conexiuni securizate prin VPN</a:t>
            </a:r>
          </a:p>
          <a:p>
            <a:pPr marL="688975" algn="just">
              <a:spcBef>
                <a:spcPct val="20000"/>
              </a:spcBef>
              <a:spcAft>
                <a:spcPts val="1200"/>
              </a:spcAft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Serviciile accesate din rețea (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remote</a:t>
            </a: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desktop, email, servere de fișiere etc.) nu vor fi expuse direct în Internet</a:t>
            </a:r>
          </a:p>
          <a:p>
            <a:pPr marL="688975" algn="just">
              <a:spcBef>
                <a:spcPct val="20000"/>
              </a:spcBef>
              <a:spcAft>
                <a:spcPts val="1200"/>
              </a:spcAft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Crearea de politici de securitate în echipamentele de tip </a:t>
            </a:r>
            <a:r>
              <a:rPr lang="ro-RO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firewall</a:t>
            </a:r>
            <a:endParaRPr lang="ro-RO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688975" algn="just">
              <a:spcBef>
                <a:spcPct val="20000"/>
              </a:spcBef>
              <a:spcAft>
                <a:spcPts val="1200"/>
              </a:spcAft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Diferențierea utilizatorilor la nivelul logic al rețelei și al resurselor disponibile , în funcție de necesități</a:t>
            </a:r>
          </a:p>
          <a:p>
            <a:pPr marL="688975" algn="just">
              <a:spcBef>
                <a:spcPct val="20000"/>
              </a:spcBef>
            </a:pPr>
            <a:r>
              <a:rPr lang="ro-RO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Pentru accesarea rețelei, vor fi utilizate exclusiv sisteme informatice oferite de organizație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2" name="Rectangle 13"/>
          <p:cNvSpPr>
            <a:spLocks/>
          </p:cNvSpPr>
          <p:nvPr/>
        </p:nvSpPr>
        <p:spPr bwMode="auto">
          <a:xfrm>
            <a:off x="533400" y="862013"/>
            <a:ext cx="7772400" cy="46037"/>
          </a:xfrm>
          <a:prstGeom prst="rect">
            <a:avLst/>
          </a:prstGeom>
          <a:solidFill>
            <a:srgbClr val="7AC0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o-RO">
              <a:solidFill>
                <a:srgbClr val="FF82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491331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8458200" y="0"/>
            <a:ext cx="244416" cy="285750"/>
            <a:chOff x="8458200" y="0"/>
            <a:chExt cx="244416" cy="285750"/>
          </a:xfrm>
        </p:grpSpPr>
        <p:sp>
          <p:nvSpPr>
            <p:cNvPr id="21" name="Rectangle 20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60241" y="44010"/>
              <a:ext cx="2423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C6AB7F-DA77-4162-9758-414AE59E9210}"/>
              </a:ext>
            </a:extLst>
          </p:cNvPr>
          <p:cNvSpPr/>
          <p:nvPr/>
        </p:nvSpPr>
        <p:spPr bwMode="auto">
          <a:xfrm>
            <a:off x="209046" y="1288550"/>
            <a:ext cx="277813" cy="277813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38">
            <a:extLst>
              <a:ext uri="{FF2B5EF4-FFF2-40B4-BE49-F238E27FC236}">
                <a16:creationId xmlns:a16="http://schemas.microsoft.com/office/drawing/2014/main" xmlns="" id="{47F22E6D-AAA3-4A2D-ADC8-001A4FEB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2224748"/>
            <a:ext cx="184731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o-RO" sz="240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594933E-90F6-4B05-A0F2-EFE4235209D8}"/>
              </a:ext>
            </a:extLst>
          </p:cNvPr>
          <p:cNvSpPr/>
          <p:nvPr/>
        </p:nvSpPr>
        <p:spPr bwMode="auto">
          <a:xfrm>
            <a:off x="202942" y="1758195"/>
            <a:ext cx="277813" cy="277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44D11C9-C54D-4233-A605-DF1C81192ECC}"/>
              </a:ext>
            </a:extLst>
          </p:cNvPr>
          <p:cNvSpPr/>
          <p:nvPr/>
        </p:nvSpPr>
        <p:spPr bwMode="auto">
          <a:xfrm>
            <a:off x="202942" y="2432127"/>
            <a:ext cx="277813" cy="277813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7BAE464-D423-41FB-A1BE-A1A83CA58633}"/>
              </a:ext>
            </a:extLst>
          </p:cNvPr>
          <p:cNvSpPr/>
          <p:nvPr/>
        </p:nvSpPr>
        <p:spPr bwMode="auto">
          <a:xfrm>
            <a:off x="207384" y="3160200"/>
            <a:ext cx="277813" cy="277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CF9F59F-B08B-42B2-8738-08893173C63C}"/>
              </a:ext>
            </a:extLst>
          </p:cNvPr>
          <p:cNvSpPr/>
          <p:nvPr/>
        </p:nvSpPr>
        <p:spPr bwMode="auto">
          <a:xfrm>
            <a:off x="203729" y="3747914"/>
            <a:ext cx="277813" cy="277813"/>
          </a:xfrm>
          <a:prstGeom prst="ellipse">
            <a:avLst/>
          </a:prstGeom>
          <a:solidFill>
            <a:srgbClr val="7AC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A1B4C6B-4812-4706-80AA-76FE7116A2B2}"/>
              </a:ext>
            </a:extLst>
          </p:cNvPr>
          <p:cNvSpPr/>
          <p:nvPr/>
        </p:nvSpPr>
        <p:spPr bwMode="auto">
          <a:xfrm>
            <a:off x="207384" y="4330613"/>
            <a:ext cx="277813" cy="277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3A1F87-2108-40B5-9731-AFC192791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07" y="1662237"/>
            <a:ext cx="3745334" cy="2496888"/>
          </a:xfrm>
          <a:prstGeom prst="rect">
            <a:avLst/>
          </a:prstGeom>
          <a:ln w="190500" cap="sq">
            <a:solidFill>
              <a:srgbClr val="7AC0C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I:\2018\Generale\poze cy\power point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-1"/>
            <a:ext cx="9144000" cy="577214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2" name="Rectangle 13"/>
          <p:cNvSpPr>
            <a:spLocks/>
          </p:cNvSpPr>
          <p:nvPr/>
        </p:nvSpPr>
        <p:spPr bwMode="auto">
          <a:xfrm>
            <a:off x="533400" y="1077913"/>
            <a:ext cx="7772400" cy="46037"/>
          </a:xfrm>
          <a:prstGeom prst="rect">
            <a:avLst/>
          </a:prstGeom>
          <a:solidFill>
            <a:srgbClr val="7AC0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o-RO">
              <a:solidFill>
                <a:srgbClr val="FF82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4913312"/>
            <a:ext cx="9144000" cy="24923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8458200" y="0"/>
            <a:ext cx="244416" cy="285750"/>
            <a:chOff x="8458200" y="0"/>
            <a:chExt cx="244416" cy="285750"/>
          </a:xfrm>
        </p:grpSpPr>
        <p:sp>
          <p:nvSpPr>
            <p:cNvPr id="21" name="Rectangle 20"/>
            <p:cNvSpPr/>
            <p:nvPr/>
          </p:nvSpPr>
          <p:spPr>
            <a:xfrm>
              <a:off x="8458200" y="0"/>
              <a:ext cx="228600" cy="285750"/>
            </a:xfrm>
            <a:prstGeom prst="rect">
              <a:avLst/>
            </a:prstGeom>
            <a:solidFill>
              <a:srgbClr val="1C9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60241" y="44010"/>
              <a:ext cx="2423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900" b="1" dirty="0">
                  <a:solidFill>
                    <a:schemeClr val="bg1"/>
                  </a:solidFill>
                </a:rPr>
                <a:t>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38">
            <a:extLst>
              <a:ext uri="{FF2B5EF4-FFF2-40B4-BE49-F238E27FC236}">
                <a16:creationId xmlns:a16="http://schemas.microsoft.com/office/drawing/2014/main" xmlns="" id="{47F22E6D-AAA3-4A2D-ADC8-001A4FEB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2224748"/>
            <a:ext cx="184731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o-RO" sz="240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27C076B1-8177-49C2-A0DE-42BA2927A7DD}"/>
              </a:ext>
            </a:extLst>
          </p:cNvPr>
          <p:cNvSpPr txBox="1">
            <a:spLocks/>
          </p:cNvSpPr>
          <p:nvPr/>
        </p:nvSpPr>
        <p:spPr>
          <a:xfrm>
            <a:off x="225101" y="1255136"/>
            <a:ext cx="4343399" cy="7811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Recomandări privind asigurarea unui nivel ridicat de securitate cibernetică a </a:t>
            </a:r>
            <a:r>
              <a:rPr lang="ro-RO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platformelor web</a:t>
            </a:r>
            <a:r>
              <a:rPr lang="ro-RO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utilizate:</a:t>
            </a:r>
          </a:p>
          <a:p>
            <a:pPr lvl="1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Asigurarea unei capabilităţi de gestionare a unui </a:t>
            </a: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volum mare de cereri</a:t>
            </a:r>
            <a:endParaRPr lang="ro-R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Folosirea unei </a:t>
            </a: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conexiuni criptate</a:t>
            </a:r>
            <a:endParaRPr lang="ro-R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Utilizarea </a:t>
            </a: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parolelor cu o complexitate ridicată în cadrul tuturor serviciilo</a:t>
            </a: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 (autentificare, bază de date, server etc.)</a:t>
            </a:r>
          </a:p>
          <a:p>
            <a:pPr lvl="1" algn="just">
              <a:buFont typeface="Arial" pitchFamily="34" charset="0"/>
              <a:buChar char="•"/>
            </a:pP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Actualizarea permanentă a modulelor/</a:t>
            </a:r>
            <a:r>
              <a:rPr lang="ro-RO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plugin-urilor</a:t>
            </a: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utilizate, doar din surse oficiale</a:t>
            </a:r>
          </a:p>
          <a:p>
            <a:pPr lvl="1" algn="just">
              <a:buFont typeface="Arial" pitchFamily="34" charset="0"/>
              <a:buChar char="•"/>
            </a:pP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Asigurarea protecției împotriva atacurilor de tip </a:t>
            </a:r>
            <a:r>
              <a:rPr lang="ro-RO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Distributed</a:t>
            </a: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o-RO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Denial</a:t>
            </a:r>
            <a:r>
              <a:rPr lang="ro-R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Service </a:t>
            </a: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o-RO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DDoS</a:t>
            </a:r>
            <a:r>
              <a:rPr lang="ro-R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4CB9BD4-0C29-4515-8500-8712C62DAA4B}"/>
              </a:ext>
            </a:extLst>
          </p:cNvPr>
          <p:cNvSpPr/>
          <p:nvPr/>
        </p:nvSpPr>
        <p:spPr>
          <a:xfrm>
            <a:off x="4969607" y="1513972"/>
            <a:ext cx="3972780" cy="3191378"/>
          </a:xfrm>
          <a:prstGeom prst="rect">
            <a:avLst/>
          </a:prstGeom>
          <a:solidFill>
            <a:srgbClr val="7AC0C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D9521A4A-DB4B-4EAC-A924-04AB7C1E9742}"/>
              </a:ext>
            </a:extLst>
          </p:cNvPr>
          <p:cNvSpPr txBox="1">
            <a:spLocks/>
          </p:cNvSpPr>
          <p:nvPr/>
        </p:nvSpPr>
        <p:spPr>
          <a:xfrm>
            <a:off x="4969607" y="2425446"/>
            <a:ext cx="3869594" cy="83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Accesarea </a:t>
            </a:r>
            <a:r>
              <a:rPr lang="ro-RO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surselor oficiale de informare </a:t>
            </a:r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pentru a elimina riscul de infectare cu aplicaţii </a:t>
            </a:r>
            <a:r>
              <a:rPr lang="ro-RO" i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malware</a:t>
            </a:r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şi pentru a evita expunerea la informaţii false.</a:t>
            </a: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14350" y="438150"/>
            <a:ext cx="7848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o-RO" sz="2400" b="1" dirty="0">
                <a:solidFill>
                  <a:schemeClr val="bg1"/>
                </a:solidFill>
                <a:latin typeface="Bebas Neue" pitchFamily="34" charset="0"/>
              </a:rPr>
              <a:t>Importanța asigurării securităţii cibernetice în contextul COVID-19</a:t>
            </a:r>
            <a:endParaRPr lang="en-US" sz="2400" b="1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5AF520A4-26C4-48F0-A8B7-A54C6CF42183}"/>
              </a:ext>
            </a:extLst>
          </p:cNvPr>
          <p:cNvSpPr txBox="1">
            <a:spLocks/>
          </p:cNvSpPr>
          <p:nvPr/>
        </p:nvSpPr>
        <p:spPr>
          <a:xfrm>
            <a:off x="4969606" y="1591649"/>
            <a:ext cx="3869593" cy="8277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Evitarea distribuirii documentelor pe canale neoficiale </a:t>
            </a:r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(ex. servicii de email, servicii de mesagerie </a:t>
            </a:r>
            <a:r>
              <a:rPr lang="ro-RO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instantă</a:t>
            </a:r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9521A4A-DB4B-4EAC-A924-04AB7C1E9742}"/>
              </a:ext>
            </a:extLst>
          </p:cNvPr>
          <p:cNvSpPr txBox="1">
            <a:spLocks/>
          </p:cNvSpPr>
          <p:nvPr/>
        </p:nvSpPr>
        <p:spPr>
          <a:xfrm>
            <a:off x="4953000" y="3416046"/>
            <a:ext cx="3869594" cy="83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Adoptarea unor măsuri preventive în domeniul securității cibernetice și respectarea politicilor de securitate la nivelul </a:t>
            </a:r>
            <a:r>
              <a:rPr lang="ro-RO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instituţiilor şi organizaţiilor cu rol esențial în contextul COVID-19</a:t>
            </a:r>
            <a:r>
              <a:rPr lang="ro-RO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32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transfer\2019.02.06\foto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55" y="0"/>
            <a:ext cx="9155255" cy="51435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0" y="1657350"/>
            <a:ext cx="3581400" cy="1524000"/>
          </a:xfrm>
          <a:prstGeom prst="rect">
            <a:avLst/>
          </a:prstGeom>
          <a:solidFill>
            <a:srgbClr val="31859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-76200" y="1885950"/>
            <a:ext cx="373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0000"/>
              </a:lnSpc>
            </a:pPr>
            <a:r>
              <a:rPr lang="ro-RO" sz="3600" dirty="0">
                <a:solidFill>
                  <a:schemeClr val="bg1"/>
                </a:solidFill>
                <a:ea typeface="MS PGothic" pitchFamily="34" charset="-128"/>
                <a:cs typeface="Bebas Neue"/>
                <a:sym typeface="Bebas Neue"/>
              </a:rPr>
              <a:t>Mulţumesc!</a:t>
            </a:r>
            <a:endParaRPr lang="en-US" sz="3600" dirty="0">
              <a:solidFill>
                <a:schemeClr val="bg1"/>
              </a:solidFill>
              <a:ea typeface="MS PGothic" pitchFamily="34" charset="-128"/>
              <a:cs typeface="Bebas Neue"/>
              <a:sym typeface="Bebas Neue"/>
            </a:endParaRPr>
          </a:p>
        </p:txBody>
      </p:sp>
      <p:pic>
        <p:nvPicPr>
          <p:cNvPr id="25" name="Picture 24" descr="Logo_300x300.png"/>
          <p:cNvPicPr>
            <a:picLocks noChangeAspect="1"/>
          </p:cNvPicPr>
          <p:nvPr/>
        </p:nvPicPr>
        <p:blipFill>
          <a:blip r:embed="rId3" cstate="print">
            <a:lum bright="-2000"/>
          </a:blip>
          <a:stretch>
            <a:fillRect/>
          </a:stretch>
        </p:blipFill>
        <p:spPr>
          <a:xfrm>
            <a:off x="7636932" y="1276350"/>
            <a:ext cx="465667" cy="381000"/>
          </a:xfrm>
          <a:prstGeom prst="ellipse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76200" y="4918471"/>
            <a:ext cx="9220200" cy="24407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24407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ctr">
          <a:buFont typeface="Arial" pitchFamily="34" charset="0"/>
          <a:buNone/>
          <a:defRPr sz="1600" b="1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Words>1860</Words>
  <Application>Microsoft Office PowerPoint</Application>
  <PresentationFormat>On-screen Show (16:9)</PresentationFormat>
  <Paragraphs>144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User</cp:lastModifiedBy>
  <cp:revision>1118</cp:revision>
  <dcterms:created xsi:type="dcterms:W3CDTF">2014-10-05T06:14:45Z</dcterms:created>
  <dcterms:modified xsi:type="dcterms:W3CDTF">2020-04-27T13:24:56Z</dcterms:modified>
</cp:coreProperties>
</file>