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2" r:id="rId3"/>
    <p:sldId id="305" r:id="rId4"/>
    <p:sldId id="268" r:id="rId5"/>
    <p:sldId id="323" r:id="rId6"/>
    <p:sldId id="311" r:id="rId7"/>
    <p:sldId id="313" r:id="rId8"/>
    <p:sldId id="314" r:id="rId9"/>
    <p:sldId id="325" r:id="rId10"/>
    <p:sldId id="319" r:id="rId11"/>
    <p:sldId id="322" r:id="rId12"/>
    <p:sldId id="336" r:id="rId13"/>
    <p:sldId id="333" r:id="rId14"/>
    <p:sldId id="338" r:id="rId15"/>
    <p:sldId id="332" r:id="rId16"/>
    <p:sldId id="337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2284-932C-4F65-817A-4D0B5A070809}" type="datetimeFigureOut">
              <a:rPr lang="ro-RO" smtClean="0"/>
              <a:t>09.06.2020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44C7-DB32-4CEF-B90F-7E5231DB35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3084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2284-932C-4F65-817A-4D0B5A070809}" type="datetimeFigureOut">
              <a:rPr lang="ro-RO" smtClean="0"/>
              <a:t>09.06.2020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44C7-DB32-4CEF-B90F-7E5231DB35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7042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2284-932C-4F65-817A-4D0B5A070809}" type="datetimeFigureOut">
              <a:rPr lang="ro-RO" smtClean="0"/>
              <a:t>09.06.2020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44C7-DB32-4CEF-B90F-7E5231DB35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5109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2284-932C-4F65-817A-4D0B5A070809}" type="datetimeFigureOut">
              <a:rPr lang="ro-RO" smtClean="0"/>
              <a:t>09.06.2020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44C7-DB32-4CEF-B90F-7E5231DB35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38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2284-932C-4F65-817A-4D0B5A070809}" type="datetimeFigureOut">
              <a:rPr lang="ro-RO" smtClean="0"/>
              <a:t>09.06.2020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44C7-DB32-4CEF-B90F-7E5231DB35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7364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2284-932C-4F65-817A-4D0B5A070809}" type="datetimeFigureOut">
              <a:rPr lang="ro-RO" smtClean="0"/>
              <a:t>09.06.2020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44C7-DB32-4CEF-B90F-7E5231DB35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2361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2284-932C-4F65-817A-4D0B5A070809}" type="datetimeFigureOut">
              <a:rPr lang="ro-RO" smtClean="0"/>
              <a:t>09.06.2020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44C7-DB32-4CEF-B90F-7E5231DB35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30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2284-932C-4F65-817A-4D0B5A070809}" type="datetimeFigureOut">
              <a:rPr lang="ro-RO" smtClean="0"/>
              <a:t>09.06.2020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44C7-DB32-4CEF-B90F-7E5231DB35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424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2284-932C-4F65-817A-4D0B5A070809}" type="datetimeFigureOut">
              <a:rPr lang="ro-RO" smtClean="0"/>
              <a:t>09.06.2020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44C7-DB32-4CEF-B90F-7E5231DB35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4628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2284-932C-4F65-817A-4D0B5A070809}" type="datetimeFigureOut">
              <a:rPr lang="ro-RO" smtClean="0"/>
              <a:t>09.06.2020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44C7-DB32-4CEF-B90F-7E5231DB35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6527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2284-932C-4F65-817A-4D0B5A070809}" type="datetimeFigureOut">
              <a:rPr lang="ro-RO" smtClean="0"/>
              <a:t>09.06.2020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44C7-DB32-4CEF-B90F-7E5231DB35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9347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2284-932C-4F65-817A-4D0B5A070809}" type="datetimeFigureOut">
              <a:rPr lang="ro-RO" smtClean="0"/>
              <a:t>09.06.2020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B44C7-DB32-4CEF-B90F-7E5231DB35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376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GAZELE NATURALE IN CONTEXTUL PACTULUI ECOLOGIC EUROPEAN</a:t>
            </a:r>
            <a:endParaRPr lang="ro-RO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Dumitru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Chisalita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Presedintele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Asociatiei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Energia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</a:rPr>
              <a:t>Inteligenta</a:t>
            </a:r>
            <a:endParaRPr lang="ro-R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5626" y="-187508"/>
            <a:ext cx="6818685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427038"/>
            <a:ext cx="2286000" cy="6126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err="1"/>
              <a:t>Evolutia</a:t>
            </a:r>
            <a:r>
              <a:rPr lang="en-US" sz="2700" dirty="0"/>
              <a:t> </a:t>
            </a:r>
            <a:r>
              <a:rPr lang="en-US" sz="2700" dirty="0" err="1"/>
              <a:t>Sistemului</a:t>
            </a:r>
            <a:r>
              <a:rPr lang="en-US" sz="2700" dirty="0"/>
              <a:t> de Transport Gaze </a:t>
            </a:r>
            <a:r>
              <a:rPr lang="en-US" sz="2700" dirty="0" err="1"/>
              <a:t>Naturale</a:t>
            </a:r>
            <a:r>
              <a:rPr lang="en-US" sz="2700" dirty="0"/>
              <a:t> din Romania</a:t>
            </a:r>
            <a:br>
              <a:rPr lang="en-US" sz="1600" dirty="0"/>
            </a:br>
            <a:endParaRPr lang="en-US" sz="1600" i="1" dirty="0">
              <a:solidFill>
                <a:srgbClr val="FF0000"/>
              </a:solidFill>
            </a:endParaRPr>
          </a:p>
          <a:p>
            <a:r>
              <a:rPr lang="en-US" sz="1600" b="1" u="sng" dirty="0" err="1">
                <a:solidFill>
                  <a:schemeClr val="tx2"/>
                </a:solidFill>
              </a:rPr>
              <a:t>Investitii</a:t>
            </a:r>
            <a:r>
              <a:rPr lang="en-US" sz="1600" b="1" u="sng" dirty="0">
                <a:solidFill>
                  <a:schemeClr val="tx2"/>
                </a:solidFill>
              </a:rPr>
              <a:t> de </a:t>
            </a:r>
            <a:r>
              <a:rPr lang="en-US" sz="1600" b="1" u="sng" dirty="0" err="1">
                <a:solidFill>
                  <a:schemeClr val="tx2"/>
                </a:solidFill>
              </a:rPr>
              <a:t>cca</a:t>
            </a:r>
            <a:r>
              <a:rPr lang="en-US" sz="1600" b="1" u="sng" dirty="0">
                <a:solidFill>
                  <a:schemeClr val="tx2"/>
                </a:solidFill>
              </a:rPr>
              <a:t> 4 </a:t>
            </a:r>
            <a:r>
              <a:rPr lang="en-US" sz="1600" b="1" u="sng" dirty="0" err="1">
                <a:solidFill>
                  <a:schemeClr val="tx2"/>
                </a:solidFill>
              </a:rPr>
              <a:t>mld</a:t>
            </a:r>
            <a:r>
              <a:rPr lang="en-US" sz="1600" b="1" u="sng" dirty="0">
                <a:solidFill>
                  <a:schemeClr val="tx2"/>
                </a:solidFill>
              </a:rPr>
              <a:t> EURO</a:t>
            </a:r>
            <a:endParaRPr lang="ro-RO" sz="16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sistemelor</a:t>
            </a:r>
            <a:r>
              <a:rPr lang="en-US" dirty="0"/>
              <a:t> de </a:t>
            </a:r>
            <a:r>
              <a:rPr lang="en-US" dirty="0" err="1"/>
              <a:t>distributie</a:t>
            </a:r>
            <a:r>
              <a:rPr lang="en-US" dirty="0"/>
              <a:t> gaze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+mj-lt"/>
              </a:rPr>
              <a:t>Ianuarie</a:t>
            </a:r>
            <a:r>
              <a:rPr lang="en-US" sz="1800" dirty="0">
                <a:latin typeface="+mj-lt"/>
              </a:rPr>
              <a:t> 2020 - </a:t>
            </a:r>
            <a:r>
              <a:rPr lang="en-US" sz="1800" dirty="0" err="1">
                <a:latin typeface="+mj-lt"/>
              </a:rPr>
              <a:t>Raport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Curtea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Conturi</a:t>
            </a:r>
            <a:r>
              <a:rPr lang="en-US" sz="1800" dirty="0">
                <a:latin typeface="+mj-lt"/>
              </a:rPr>
              <a:t> - </a:t>
            </a:r>
            <a:r>
              <a:rPr lang="vi-VN" sz="1800" dirty="0">
                <a:latin typeface="+mj-lt"/>
              </a:rPr>
              <a:t>Reţelele de distribuţie a gazelor naturale prezintă un grad ridicat de uzură a conductelor şi branşamentelor, circa 40% având durata normată de viaţă depăşită, 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2020 - 34% din </a:t>
            </a:r>
            <a:r>
              <a:rPr lang="en-US" sz="1800" dirty="0" err="1">
                <a:latin typeface="+mj-lt"/>
              </a:rPr>
              <a:t>populatie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racordata</a:t>
            </a:r>
            <a:r>
              <a:rPr lang="en-US" sz="1800" dirty="0">
                <a:latin typeface="+mj-lt"/>
              </a:rPr>
              <a:t> la gaze - </a:t>
            </a:r>
            <a:r>
              <a:rPr lang="en-US" sz="1800" dirty="0" err="1">
                <a:latin typeface="+mj-lt"/>
              </a:rPr>
              <a:t>politica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dezvoltare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sistemelor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distributie</a:t>
            </a:r>
            <a:r>
              <a:rPr lang="en-US" sz="1800" dirty="0">
                <a:latin typeface="+mj-lt"/>
              </a:rPr>
              <a:t> cu o </a:t>
            </a:r>
            <a:r>
              <a:rPr lang="en-US" sz="1800" dirty="0" err="1">
                <a:latin typeface="+mj-lt"/>
              </a:rPr>
              <a:t>tinta</a:t>
            </a:r>
            <a:r>
              <a:rPr lang="en-US" sz="1800" dirty="0">
                <a:latin typeface="+mj-lt"/>
              </a:rPr>
              <a:t> de 70%</a:t>
            </a:r>
            <a:r>
              <a:rPr lang="vi-VN" sz="1800" dirty="0">
                <a:latin typeface="+mj-lt"/>
              </a:rPr>
              <a:t> </a:t>
            </a:r>
            <a:r>
              <a:rPr lang="en-US" sz="1800" dirty="0" err="1">
                <a:latin typeface="+mj-lt"/>
              </a:rPr>
              <a:t>pana</a:t>
            </a:r>
            <a:r>
              <a:rPr lang="en-US" sz="1800" dirty="0">
                <a:latin typeface="+mj-lt"/>
              </a:rPr>
              <a:t> in 2030</a:t>
            </a:r>
          </a:p>
          <a:p>
            <a:endParaRPr lang="en-US" dirty="0"/>
          </a:p>
          <a:p>
            <a:endParaRPr lang="ro-R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91200" y="1676400"/>
            <a:ext cx="54102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Cca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1 </a:t>
            </a:r>
            <a:r>
              <a:rPr lang="en-US" sz="1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mld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Euro                                   </a:t>
            </a:r>
            <a:r>
              <a:rPr lang="en-US" sz="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40.000 km cu </a:t>
            </a:r>
            <a:r>
              <a:rPr lang="en-US" sz="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dm</a:t>
            </a:r>
            <a:r>
              <a:rPr lang="en-US" sz="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4 </a:t>
            </a:r>
            <a:r>
              <a:rPr lang="en-US" sz="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inc</a:t>
            </a:r>
            <a:endParaRPr lang="en-US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Cca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8 </a:t>
            </a:r>
            <a:r>
              <a:rPr lang="en-US" sz="1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mld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Euro                                   </a:t>
            </a:r>
            <a:r>
              <a:rPr lang="en-US" sz="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6000 km </a:t>
            </a:r>
            <a:r>
              <a:rPr lang="en-US" sz="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cond</a:t>
            </a:r>
            <a:r>
              <a:rPr lang="en-US" sz="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trans cu </a:t>
            </a:r>
            <a:r>
              <a:rPr lang="en-US" sz="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dm</a:t>
            </a:r>
            <a:r>
              <a:rPr lang="en-US" sz="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 </a:t>
            </a:r>
            <a:r>
              <a:rPr lang="en-US" sz="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inc</a:t>
            </a:r>
            <a:endParaRPr lang="en-US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2000 </a:t>
            </a:r>
            <a:r>
              <a:rPr lang="en-US" sz="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localitati</a:t>
            </a:r>
            <a:r>
              <a:rPr lang="en-US" sz="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40.000 km </a:t>
            </a:r>
            <a:r>
              <a:rPr lang="en-US" sz="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cond</a:t>
            </a:r>
            <a:r>
              <a:rPr lang="en-US" sz="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4 </a:t>
            </a:r>
            <a:r>
              <a:rPr lang="en-US" sz="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inc</a:t>
            </a:r>
            <a:endParaRPr lang="en-US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27360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467600" cy="36877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/>
              <a:t>Viitorul</a:t>
            </a:r>
            <a:r>
              <a:rPr lang="en-US" sz="3600" b="1" dirty="0"/>
              <a:t> </a:t>
            </a:r>
            <a:r>
              <a:rPr lang="en-US" sz="3600" b="1" dirty="0" err="1"/>
              <a:t>dupa</a:t>
            </a:r>
            <a:r>
              <a:rPr lang="en-US" sz="3600" b="1" dirty="0"/>
              <a:t> </a:t>
            </a:r>
            <a:r>
              <a:rPr lang="en-US" sz="3600" b="1" dirty="0" err="1"/>
              <a:t>Pactul</a:t>
            </a:r>
            <a:r>
              <a:rPr lang="en-US" sz="3600" b="1" dirty="0"/>
              <a:t> Ecologic European</a:t>
            </a:r>
            <a:endParaRPr lang="ro-RO" sz="3600" b="1" dirty="0"/>
          </a:p>
        </p:txBody>
      </p:sp>
    </p:spTree>
    <p:extLst>
      <p:ext uri="{BB962C8B-B14F-4D97-AF65-F5344CB8AC3E}">
        <p14:creationId xmlns:p14="http://schemas.microsoft.com/office/powerpoint/2010/main" val="17734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 descr="Imagini pentru natural gas suply europe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4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Primul</a:t>
            </a:r>
            <a:r>
              <a:rPr lang="en-US" dirty="0"/>
              <a:t> continent </a:t>
            </a:r>
            <a:r>
              <a:rPr lang="en-US" dirty="0" err="1"/>
              <a:t>neutru</a:t>
            </a:r>
            <a:r>
              <a:rPr lang="en-US" dirty="0"/>
              <a:t>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climatic</a:t>
            </a:r>
            <a:br>
              <a:rPr lang="en-US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Europa „neutră din punct de vedere climatic”. 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educem emisiile cu cel puțin 50% până în 2030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nivelurile din 1990. </a:t>
            </a:r>
          </a:p>
          <a:p>
            <a:pPr marL="0" indent="0">
              <a:buNone/>
            </a:pPr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 își propune, ca până în 2050, să ajungă la zero emisii nete de gaze cu efect de seră.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2"/>
            </a:pP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Renovarea clădirilor 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Obiectivul principal ar urma să fie dublarea sau chiar triplarea ratei de renovare a clădirilor, care este acum la 1%.</a:t>
            </a:r>
          </a:p>
          <a:p>
            <a:pPr marL="0" indent="0">
              <a:buNone/>
            </a:pP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Poluare zero.</a:t>
            </a:r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că este vorba de aer, sol sau apă, obiectivul este clar: UE trebuie să devină un mediu fără poluare până în 2050.</a:t>
            </a:r>
          </a:p>
          <a:p>
            <a:pPr marL="0" indent="0">
              <a:buNone/>
            </a:pP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Transport. </a:t>
            </a:r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un an după ce UE a agreat noi limite de emisii pentru mașini, sectorul auto este din nou în atenția Comisiei. De la actuala țintă de 95 gCO2/km stabilită pentru 2021, obiectivul este să coborâm spre zero după 2030, potrivi unui oficiai european. În acest sens, vor fi încurajate vehiculele electrice prin dezvoltarea rapidă a punctelor de încărcare de pe întregul continent. De asemenea, vor fi promovați combustibilii alternativi, precum biocombustibilii sau hidrogenul.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60012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Perspectiva</a:t>
            </a:r>
            <a:r>
              <a:rPr lang="en-US" dirty="0"/>
              <a:t> </a:t>
            </a:r>
            <a:r>
              <a:rPr lang="en-US" dirty="0" err="1"/>
              <a:t>gazelor</a:t>
            </a:r>
            <a:r>
              <a:rPr lang="en-US" dirty="0"/>
              <a:t> </a:t>
            </a:r>
            <a:r>
              <a:rPr lang="en-US" dirty="0" err="1"/>
              <a:t>naturale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2020-2050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Tendinta</a:t>
            </a:r>
            <a:r>
              <a:rPr lang="en-US" dirty="0"/>
              <a:t> de a se </a:t>
            </a:r>
            <a:r>
              <a:rPr lang="en-US" dirty="0" err="1"/>
              <a:t>extrage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vinde</a:t>
            </a:r>
            <a:r>
              <a:rPr lang="en-US" dirty="0"/>
              <a:t> </a:t>
            </a:r>
            <a:r>
              <a:rPr lang="en-US" dirty="0" err="1"/>
              <a:t>masiv</a:t>
            </a:r>
            <a:r>
              <a:rPr lang="en-US" dirty="0"/>
              <a:t> gaze in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perioada</a:t>
            </a:r>
            <a:endParaRPr lang="en-US" dirty="0"/>
          </a:p>
          <a:p>
            <a:r>
              <a:rPr lang="en-US" dirty="0" err="1"/>
              <a:t>Supraoferta</a:t>
            </a:r>
            <a:r>
              <a:rPr lang="en-US" dirty="0"/>
              <a:t> de gaze in </a:t>
            </a:r>
            <a:r>
              <a:rPr lang="en-US" dirty="0" err="1"/>
              <a:t>zona</a:t>
            </a:r>
            <a:r>
              <a:rPr lang="en-US" dirty="0"/>
              <a:t> </a:t>
            </a:r>
            <a:r>
              <a:rPr lang="en-US" dirty="0" err="1"/>
              <a:t>sud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central </a:t>
            </a:r>
            <a:r>
              <a:rPr lang="en-US" dirty="0" err="1"/>
              <a:t>europeana</a:t>
            </a:r>
            <a:r>
              <a:rPr lang="en-US" dirty="0"/>
              <a:t> </a:t>
            </a:r>
          </a:p>
          <a:p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pretului</a:t>
            </a:r>
            <a:r>
              <a:rPr lang="en-US" dirty="0"/>
              <a:t> </a:t>
            </a:r>
            <a:r>
              <a:rPr lang="en-US" dirty="0" err="1"/>
              <a:t>gazelor</a:t>
            </a:r>
            <a:r>
              <a:rPr lang="en-US" dirty="0"/>
              <a:t> </a:t>
            </a:r>
            <a:r>
              <a:rPr lang="en-US" dirty="0" err="1"/>
              <a:t>naturale</a:t>
            </a:r>
            <a:endParaRPr lang="en-US" dirty="0"/>
          </a:p>
          <a:p>
            <a:r>
              <a:rPr lang="en-US" dirty="0"/>
              <a:t>Germania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sustine</a:t>
            </a:r>
            <a:r>
              <a:rPr lang="en-US" dirty="0"/>
              <a:t> </a:t>
            </a:r>
            <a:r>
              <a:rPr lang="en-US" dirty="0" err="1"/>
              <a:t>folosirea</a:t>
            </a:r>
            <a:r>
              <a:rPr lang="en-US" dirty="0"/>
              <a:t> </a:t>
            </a:r>
            <a:r>
              <a:rPr lang="en-US" dirty="0" err="1"/>
              <a:t>hidrogenului</a:t>
            </a:r>
            <a:r>
              <a:rPr lang="en-US" dirty="0"/>
              <a:t> ca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verde</a:t>
            </a:r>
            <a:r>
              <a:rPr lang="en-US" dirty="0"/>
              <a:t> in Europa</a:t>
            </a:r>
          </a:p>
          <a:p>
            <a:r>
              <a:rPr lang="en-US" dirty="0"/>
              <a:t>20% din </a:t>
            </a:r>
            <a:r>
              <a:rPr lang="en-US" dirty="0" err="1"/>
              <a:t>hidrogenul</a:t>
            </a:r>
            <a:r>
              <a:rPr lang="en-US" dirty="0"/>
              <a:t> </a:t>
            </a:r>
            <a:r>
              <a:rPr lang="en-US" dirty="0" err="1"/>
              <a:t>produs</a:t>
            </a:r>
            <a:r>
              <a:rPr lang="en-US" dirty="0"/>
              <a:t> in Germania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surse</a:t>
            </a:r>
            <a:r>
              <a:rPr lang="en-US" dirty="0"/>
              <a:t> </a:t>
            </a:r>
            <a:r>
              <a:rPr lang="en-US" dirty="0" err="1"/>
              <a:t>regenerabile</a:t>
            </a:r>
            <a:r>
              <a:rPr lang="en-US" dirty="0"/>
              <a:t>, </a:t>
            </a:r>
          </a:p>
          <a:p>
            <a:r>
              <a:rPr lang="en-US" dirty="0"/>
              <a:t>in Germania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schimba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cota</a:t>
            </a:r>
            <a:r>
              <a:rPr lang="en-US" dirty="0"/>
              <a:t> </a:t>
            </a:r>
            <a:r>
              <a:rPr lang="en-US" dirty="0" err="1"/>
              <a:t>combustibilului</a:t>
            </a:r>
            <a:r>
              <a:rPr lang="en-US" dirty="0"/>
              <a:t> </a:t>
            </a:r>
            <a:r>
              <a:rPr lang="en-US" dirty="0" err="1"/>
              <a:t>regenerabil</a:t>
            </a:r>
            <a:r>
              <a:rPr lang="en-US" dirty="0"/>
              <a:t> in </a:t>
            </a:r>
            <a:r>
              <a:rPr lang="en-US" dirty="0" err="1"/>
              <a:t>transporturi</a:t>
            </a:r>
            <a:r>
              <a:rPr lang="en-US" dirty="0"/>
              <a:t> de la 14% la 20% in 2020; </a:t>
            </a:r>
          </a:p>
          <a:p>
            <a:r>
              <a:rPr lang="en-US" dirty="0" err="1"/>
              <a:t>crearea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infrastructuri</a:t>
            </a:r>
            <a:r>
              <a:rPr lang="en-US" dirty="0"/>
              <a:t> de 5900 km de </a:t>
            </a:r>
            <a:r>
              <a:rPr lang="en-US" dirty="0" err="1"/>
              <a:t>hidrogen</a:t>
            </a:r>
            <a:r>
              <a:rPr lang="en-US" dirty="0"/>
              <a:t> care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aiba</a:t>
            </a:r>
            <a:r>
              <a:rPr lang="en-US" dirty="0"/>
              <a:t> in </a:t>
            </a:r>
            <a:r>
              <a:rPr lang="en-US" dirty="0" err="1"/>
              <a:t>componente</a:t>
            </a:r>
            <a:r>
              <a:rPr lang="en-US" dirty="0"/>
              <a:t> 90% </a:t>
            </a:r>
            <a:r>
              <a:rPr lang="en-US" dirty="0" err="1"/>
              <a:t>infrastructura</a:t>
            </a:r>
            <a:r>
              <a:rPr lang="en-US" dirty="0"/>
              <a:t>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existenta</a:t>
            </a:r>
            <a:r>
              <a:rPr lang="en-US" dirty="0"/>
              <a:t>. </a:t>
            </a:r>
          </a:p>
          <a:p>
            <a:r>
              <a:rPr lang="en-US" dirty="0" err="1"/>
              <a:t>prioritatiile</a:t>
            </a:r>
            <a:r>
              <a:rPr lang="en-US" dirty="0"/>
              <a:t> </a:t>
            </a:r>
            <a:r>
              <a:rPr lang="en-US" dirty="0" err="1"/>
              <a:t>presedentiei</a:t>
            </a:r>
            <a:r>
              <a:rPr lang="en-US" dirty="0"/>
              <a:t> </a:t>
            </a:r>
            <a:r>
              <a:rPr lang="en-US" dirty="0" err="1"/>
              <a:t>Germaniei</a:t>
            </a:r>
            <a:r>
              <a:rPr lang="en-US" dirty="0"/>
              <a:t> la UE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crearea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piete</a:t>
            </a:r>
            <a:r>
              <a:rPr lang="en-US" dirty="0"/>
              <a:t> </a:t>
            </a:r>
            <a:r>
              <a:rPr lang="en-US" dirty="0" err="1"/>
              <a:t>Europene</a:t>
            </a:r>
            <a:r>
              <a:rPr lang="en-US" dirty="0"/>
              <a:t> de </a:t>
            </a:r>
            <a:r>
              <a:rPr lang="en-US" dirty="0" err="1"/>
              <a:t>hidrogen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111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Cum </a:t>
            </a:r>
            <a:r>
              <a:rPr lang="en-US" sz="3200" b="1" dirty="0" err="1"/>
              <a:t>va</a:t>
            </a:r>
            <a:r>
              <a:rPr lang="en-US" sz="3200" b="1" dirty="0"/>
              <a:t> fi </a:t>
            </a:r>
            <a:r>
              <a:rPr lang="en-US" sz="3200" b="1" dirty="0" err="1"/>
              <a:t>afectata</a:t>
            </a:r>
            <a:r>
              <a:rPr lang="en-US" sz="3200" b="1" dirty="0"/>
              <a:t> Romania din </a:t>
            </a:r>
            <a:r>
              <a:rPr lang="en-US" sz="3200" b="1" dirty="0" err="1"/>
              <a:t>perspectiva</a:t>
            </a:r>
            <a:r>
              <a:rPr lang="en-US" sz="3200" b="1" dirty="0"/>
              <a:t> </a:t>
            </a:r>
            <a:r>
              <a:rPr lang="en-US" sz="3200" b="1" dirty="0" err="1"/>
              <a:t>gazelor</a:t>
            </a:r>
            <a:r>
              <a:rPr lang="en-US" sz="3200" b="1" dirty="0"/>
              <a:t> </a:t>
            </a:r>
            <a:r>
              <a:rPr lang="en-US" sz="3200" b="1" dirty="0" err="1"/>
              <a:t>naturale</a:t>
            </a:r>
            <a:r>
              <a:rPr lang="en-US" sz="3200" b="1" dirty="0"/>
              <a:t> de </a:t>
            </a:r>
            <a:r>
              <a:rPr lang="en-US" sz="3200" b="1" dirty="0" err="1"/>
              <a:t>Pactul</a:t>
            </a:r>
            <a:r>
              <a:rPr lang="en-US" sz="3200" b="1" dirty="0"/>
              <a:t> Ecologic 2020-2050</a:t>
            </a:r>
            <a:endParaRPr lang="ro-RO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Supraoferta</a:t>
            </a:r>
            <a:r>
              <a:rPr lang="en-US" dirty="0"/>
              <a:t> de gaze din </a:t>
            </a:r>
            <a:r>
              <a:rPr lang="en-US" dirty="0" err="1"/>
              <a:t>sudul</a:t>
            </a:r>
            <a:r>
              <a:rPr lang="en-US" dirty="0"/>
              <a:t> </a:t>
            </a:r>
            <a:r>
              <a:rPr lang="en-US" dirty="0" err="1"/>
              <a:t>Europei</a:t>
            </a:r>
            <a:r>
              <a:rPr lang="en-US" dirty="0"/>
              <a:t> v-a </a:t>
            </a:r>
            <a:r>
              <a:rPr lang="en-US" dirty="0" err="1"/>
              <a:t>aduce</a:t>
            </a:r>
            <a:r>
              <a:rPr lang="en-US" dirty="0"/>
              <a:t> </a:t>
            </a:r>
            <a:r>
              <a:rPr lang="en-US" dirty="0" err="1"/>
              <a:t>preturi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gaze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proiecte</a:t>
            </a:r>
            <a:r>
              <a:rPr lang="en-US" dirty="0"/>
              <a:t> de </a:t>
            </a:r>
            <a:r>
              <a:rPr lang="en-US" dirty="0" err="1"/>
              <a:t>explorare</a:t>
            </a:r>
            <a:r>
              <a:rPr lang="en-US" dirty="0"/>
              <a:t>/</a:t>
            </a:r>
            <a:r>
              <a:rPr lang="en-US" dirty="0" err="1"/>
              <a:t>exploatare</a:t>
            </a:r>
            <a:r>
              <a:rPr lang="en-US" dirty="0"/>
              <a:t> nu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fi </a:t>
            </a:r>
            <a:r>
              <a:rPr lang="en-US" dirty="0" err="1"/>
              <a:t>rentabile</a:t>
            </a:r>
            <a:r>
              <a:rPr lang="en-US" dirty="0"/>
              <a:t>,</a:t>
            </a:r>
          </a:p>
          <a:p>
            <a:r>
              <a:rPr lang="en-US" dirty="0" err="1"/>
              <a:t>Diminuarea</a:t>
            </a:r>
            <a:r>
              <a:rPr lang="en-US" dirty="0"/>
              <a:t> </a:t>
            </a:r>
            <a:r>
              <a:rPr lang="en-US" dirty="0" err="1"/>
              <a:t>valorii</a:t>
            </a:r>
            <a:r>
              <a:rPr lang="en-US" dirty="0"/>
              <a:t> </a:t>
            </a:r>
            <a:r>
              <a:rPr lang="en-US" dirty="0" err="1"/>
              <a:t>companiilor</a:t>
            </a:r>
            <a:r>
              <a:rPr lang="en-US" dirty="0"/>
              <a:t> </a:t>
            </a:r>
            <a:r>
              <a:rPr lang="en-US" dirty="0" err="1"/>
              <a:t>romanesti</a:t>
            </a:r>
            <a:r>
              <a:rPr lang="en-US" dirty="0"/>
              <a:t> </a:t>
            </a:r>
            <a:r>
              <a:rPr lang="en-US" dirty="0" err="1"/>
              <a:t>producatoare</a:t>
            </a:r>
            <a:r>
              <a:rPr lang="en-US" dirty="0"/>
              <a:t> de gaze care nu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largii</a:t>
            </a:r>
            <a:r>
              <a:rPr lang="en-US" dirty="0"/>
              <a:t> </a:t>
            </a:r>
            <a:r>
              <a:rPr lang="en-US" dirty="0" err="1"/>
              <a:t>portofoliu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,</a:t>
            </a:r>
          </a:p>
          <a:p>
            <a:r>
              <a:rPr lang="en-US" dirty="0" err="1"/>
              <a:t>Bugetul</a:t>
            </a:r>
            <a:r>
              <a:rPr lang="en-US" dirty="0"/>
              <a:t> de stat nu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beneficia</a:t>
            </a:r>
            <a:r>
              <a:rPr lang="en-US" dirty="0"/>
              <a:t> de </a:t>
            </a:r>
            <a:r>
              <a:rPr lang="en-US" dirty="0" err="1"/>
              <a:t>veniturile</a:t>
            </a:r>
            <a:r>
              <a:rPr lang="en-US" dirty="0"/>
              <a:t> </a:t>
            </a:r>
            <a:r>
              <a:rPr lang="en-US" dirty="0" err="1"/>
              <a:t>considerabile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 se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inainte</a:t>
            </a:r>
            <a:r>
              <a:rPr lang="en-US" dirty="0"/>
              <a:t> de </a:t>
            </a:r>
            <a:r>
              <a:rPr lang="en-US" dirty="0" err="1"/>
              <a:t>Pactul</a:t>
            </a:r>
            <a:r>
              <a:rPr lang="en-US" dirty="0"/>
              <a:t> Ecologic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02440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Viziunea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gazele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naturale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in Romania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dupa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implementarea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Pactului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Ecologic in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perspectiva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2050 </a:t>
            </a:r>
            <a:endParaRPr lang="ro-RO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27863"/>
              </p:ext>
            </p:extLst>
          </p:nvPr>
        </p:nvGraphicFramePr>
        <p:xfrm>
          <a:off x="152400" y="1600200"/>
          <a:ext cx="88392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Abordarea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Strategiei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Energetice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Propunerea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Asociatiei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Energia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Inteligenta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Extragerea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rapida</a:t>
                      </a:r>
                      <a:r>
                        <a:rPr lang="en-US" sz="1600" dirty="0"/>
                        <a:t> a </a:t>
                      </a:r>
                      <a:r>
                        <a:rPr lang="en-US" sz="1600" dirty="0" err="1"/>
                        <a:t>gazelor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naturale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pentru</a:t>
                      </a:r>
                      <a:r>
                        <a:rPr lang="en-US" sz="1600" dirty="0"/>
                        <a:t> a fi </a:t>
                      </a:r>
                      <a:r>
                        <a:rPr lang="en-US" sz="1600" dirty="0" err="1"/>
                        <a:t>consumate</a:t>
                      </a:r>
                      <a:r>
                        <a:rPr lang="en-US" sz="1600" dirty="0"/>
                        <a:t> in Romania </a:t>
                      </a:r>
                      <a:r>
                        <a:rPr lang="en-US" sz="1600" dirty="0" err="1"/>
                        <a:t>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vandute</a:t>
                      </a:r>
                      <a:r>
                        <a:rPr lang="en-US" sz="1600" dirty="0"/>
                        <a:t> in Europa de Est, care se </a:t>
                      </a:r>
                      <a:r>
                        <a:rPr lang="en-US" sz="1600" dirty="0" err="1"/>
                        <a:t>va</a:t>
                      </a:r>
                      <a:r>
                        <a:rPr lang="en-US" sz="1600" dirty="0"/>
                        <a:t> face  la </a:t>
                      </a:r>
                      <a:r>
                        <a:rPr lang="en-US" sz="1600" dirty="0" err="1"/>
                        <a:t>preturi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mici</a:t>
                      </a:r>
                      <a:r>
                        <a:rPr lang="en-US" sz="1600" dirty="0"/>
                        <a:t>, cu </a:t>
                      </a:r>
                      <a:r>
                        <a:rPr lang="en-US" sz="1600" dirty="0" err="1"/>
                        <a:t>valori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mici</a:t>
                      </a:r>
                      <a:r>
                        <a:rPr lang="en-US" sz="1600" baseline="0" dirty="0"/>
                        <a:t> de care </a:t>
                      </a:r>
                      <a:r>
                        <a:rPr lang="en-US" sz="1600" baseline="0" dirty="0" err="1"/>
                        <a:t>va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beneficia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bugetul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Romaniei</a:t>
                      </a:r>
                      <a:r>
                        <a:rPr lang="en-US" sz="1600" baseline="0" dirty="0"/>
                        <a:t> din </a:t>
                      </a:r>
                      <a:r>
                        <a:rPr lang="en-US" sz="1600" dirty="0" err="1"/>
                        <a:t>redevente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Prerezervarea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gazelor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naturale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Dezvoltarea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retelelor</a:t>
                      </a:r>
                      <a:r>
                        <a:rPr lang="en-US" sz="1600" dirty="0"/>
                        <a:t> de transport, </a:t>
                      </a:r>
                      <a:r>
                        <a:rPr lang="en-US" sz="1600" dirty="0" err="1"/>
                        <a:t>inmagazinare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distributie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pentru</a:t>
                      </a:r>
                      <a:r>
                        <a:rPr lang="en-US" sz="1600" dirty="0"/>
                        <a:t> a </a:t>
                      </a:r>
                      <a:r>
                        <a:rPr lang="en-US" sz="1600" dirty="0" err="1"/>
                        <a:t>creste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consumul</a:t>
                      </a:r>
                      <a:r>
                        <a:rPr lang="en-US" sz="1600" dirty="0"/>
                        <a:t> de gaze in Romania – </a:t>
                      </a:r>
                      <a:r>
                        <a:rPr lang="en-US" sz="1600" dirty="0" err="1"/>
                        <a:t>sectorul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rezidential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Regandirea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investitiilor</a:t>
                      </a:r>
                      <a:r>
                        <a:rPr lang="en-US" sz="1600" dirty="0"/>
                        <a:t> din </a:t>
                      </a:r>
                      <a:r>
                        <a:rPr lang="en-US" sz="1600" dirty="0" err="1"/>
                        <a:t>infrastructura</a:t>
                      </a:r>
                      <a:r>
                        <a:rPr lang="en-US" sz="1600" dirty="0"/>
                        <a:t> de gaze </a:t>
                      </a:r>
                      <a:r>
                        <a:rPr lang="en-US" sz="1600" dirty="0" err="1"/>
                        <a:t>astfel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incat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aceste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conducte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poata</a:t>
                      </a:r>
                      <a:r>
                        <a:rPr lang="en-US" sz="1600" dirty="0"/>
                        <a:t> fi </a:t>
                      </a:r>
                      <a:r>
                        <a:rPr lang="en-US" sz="1600" dirty="0" err="1"/>
                        <a:t>folosite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pentru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transportul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hidrogenului</a:t>
                      </a:r>
                      <a:r>
                        <a:rPr lang="en-US" sz="1600" dirty="0"/>
                        <a:t>.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</a:t>
                      </a:r>
                      <a:r>
                        <a:rPr lang="en-US" sz="1600" baseline="0" dirty="0" err="1"/>
                        <a:t>nlocuirea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totala</a:t>
                      </a:r>
                      <a:r>
                        <a:rPr lang="en-US" sz="1600" baseline="0" dirty="0"/>
                        <a:t> a </a:t>
                      </a:r>
                      <a:r>
                        <a:rPr lang="en-US" sz="1600" baseline="0" dirty="0" err="1"/>
                        <a:t>proceselor</a:t>
                      </a:r>
                      <a:r>
                        <a:rPr lang="en-US" sz="1600" baseline="0" dirty="0"/>
                        <a:t> de </a:t>
                      </a:r>
                      <a:r>
                        <a:rPr lang="en-US" sz="1600" baseline="0" dirty="0" err="1"/>
                        <a:t>ardere</a:t>
                      </a:r>
                      <a:r>
                        <a:rPr lang="en-US" sz="1600" baseline="0" dirty="0"/>
                        <a:t> a </a:t>
                      </a:r>
                      <a:r>
                        <a:rPr lang="en-US" sz="1600" baseline="0" dirty="0" err="1"/>
                        <a:t>gazelor</a:t>
                      </a:r>
                      <a:r>
                        <a:rPr lang="en-US" sz="1600" baseline="0" dirty="0"/>
                        <a:t> cu </a:t>
                      </a:r>
                      <a:r>
                        <a:rPr lang="en-US" sz="1600" baseline="0" dirty="0" err="1"/>
                        <a:t>transformarea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gazelor</a:t>
                      </a:r>
                      <a:r>
                        <a:rPr lang="en-US" sz="1600" baseline="0" dirty="0"/>
                        <a:t> in </a:t>
                      </a:r>
                      <a:r>
                        <a:rPr lang="en-US" sz="1600" baseline="0" dirty="0" err="1"/>
                        <a:t>hidrogen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folosirea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exclusiva</a:t>
                      </a:r>
                      <a:r>
                        <a:rPr lang="en-US" sz="1600" baseline="0" dirty="0"/>
                        <a:t> a </a:t>
                      </a:r>
                      <a:r>
                        <a:rPr lang="en-US" sz="1600" baseline="0" dirty="0" err="1"/>
                        <a:t>hidrogenului</a:t>
                      </a:r>
                      <a:r>
                        <a:rPr lang="en-US" sz="1600" baseline="0" dirty="0"/>
                        <a:t> in </a:t>
                      </a:r>
                      <a:r>
                        <a:rPr lang="en-US" sz="1600" baseline="0" dirty="0" err="1"/>
                        <a:t>producerea</a:t>
                      </a:r>
                      <a:r>
                        <a:rPr lang="en-US" sz="1600" baseline="0" dirty="0"/>
                        <a:t> de </a:t>
                      </a:r>
                      <a:r>
                        <a:rPr lang="en-US" sz="1600" baseline="0" dirty="0" err="1"/>
                        <a:t>energie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electrica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Reabilitarea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cladirilor</a:t>
                      </a:r>
                      <a:r>
                        <a:rPr lang="en-US" sz="1600" dirty="0"/>
                        <a:t> care </a:t>
                      </a:r>
                      <a:r>
                        <a:rPr lang="en-US" sz="1600" dirty="0" err="1"/>
                        <a:t>sa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aiba</a:t>
                      </a:r>
                      <a:r>
                        <a:rPr lang="en-US" sz="1600" dirty="0"/>
                        <a:t> in </a:t>
                      </a:r>
                      <a:r>
                        <a:rPr lang="en-US" sz="1600" dirty="0" err="1"/>
                        <a:t>componenta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folosirea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hidrogenului</a:t>
                      </a:r>
                      <a:r>
                        <a:rPr lang="en-US" sz="1600" baseline="0" dirty="0"/>
                        <a:t> in </a:t>
                      </a:r>
                      <a:r>
                        <a:rPr lang="en-US" sz="1600" baseline="0" dirty="0" err="1"/>
                        <a:t>procesele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specifice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si</a:t>
                      </a:r>
                      <a:r>
                        <a:rPr lang="en-US" sz="1600" baseline="0" dirty="0"/>
                        <a:t> nu a </a:t>
                      </a:r>
                      <a:r>
                        <a:rPr lang="en-US" sz="1600" baseline="0" dirty="0" err="1"/>
                        <a:t>gazelor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naturale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Evitarea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investitii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astronomice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intr</a:t>
                      </a:r>
                      <a:r>
                        <a:rPr lang="en-US" sz="1600" dirty="0"/>
                        <a:t>-o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infrastructura</a:t>
                      </a:r>
                      <a:r>
                        <a:rPr lang="en-US" sz="1600" baseline="0" dirty="0"/>
                        <a:t> care are o </a:t>
                      </a:r>
                      <a:r>
                        <a:rPr lang="en-US" sz="1600" baseline="0" dirty="0" err="1"/>
                        <a:t>viata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limitata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si</a:t>
                      </a:r>
                      <a:r>
                        <a:rPr lang="en-US" sz="1600" baseline="0" dirty="0"/>
                        <a:t> nu </a:t>
                      </a:r>
                      <a:r>
                        <a:rPr lang="en-US" sz="1600" baseline="0" dirty="0" err="1"/>
                        <a:t>poate</a:t>
                      </a:r>
                      <a:r>
                        <a:rPr lang="en-US" sz="1600" baseline="0" dirty="0"/>
                        <a:t> fi </a:t>
                      </a:r>
                      <a:r>
                        <a:rPr lang="en-US" sz="1600" baseline="0" dirty="0" err="1"/>
                        <a:t>recuperata</a:t>
                      </a:r>
                      <a:r>
                        <a:rPr lang="en-US" sz="1600" baseline="0" dirty="0"/>
                        <a:t> cu un impact mare </a:t>
                      </a:r>
                      <a:r>
                        <a:rPr lang="en-US" sz="1600" baseline="0" dirty="0" err="1"/>
                        <a:t>asupra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consumatorilor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00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Evolutia</a:t>
            </a:r>
            <a:r>
              <a:rPr lang="en-US" b="1" dirty="0"/>
              <a:t> </a:t>
            </a:r>
            <a:r>
              <a:rPr lang="en-US" b="1" dirty="0" err="1"/>
              <a:t>cresterii</a:t>
            </a:r>
            <a:r>
              <a:rPr lang="en-US" b="1" dirty="0"/>
              <a:t> </a:t>
            </a:r>
            <a:r>
              <a:rPr lang="en-US" b="1" dirty="0" err="1"/>
              <a:t>temperaturii</a:t>
            </a:r>
            <a:r>
              <a:rPr lang="en-US" b="1" dirty="0"/>
              <a:t> </a:t>
            </a:r>
            <a:r>
              <a:rPr lang="en-US" b="1" dirty="0" err="1"/>
              <a:t>medii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glob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763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66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AutoShape 2" descr="Imagini pentru ponderea gazelor in europa"/>
          <p:cNvSpPr>
            <a:spLocks noChangeAspect="1" noChangeArrowheads="1"/>
          </p:cNvSpPr>
          <p:nvPr/>
        </p:nvSpPr>
        <p:spPr bwMode="auto">
          <a:xfrm>
            <a:off x="155575" y="-2484438"/>
            <a:ext cx="36671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5" name="AutoShape 6" descr="Imagini pentru ponderea gazelor in europa"/>
          <p:cNvSpPr>
            <a:spLocks noChangeAspect="1" noChangeArrowheads="1"/>
          </p:cNvSpPr>
          <p:nvPr/>
        </p:nvSpPr>
        <p:spPr bwMode="auto">
          <a:xfrm>
            <a:off x="155575" y="-2376488"/>
            <a:ext cx="51625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7" name="AutoShape 10" descr="Imagini pentru ponderea gazelor in europa"/>
          <p:cNvSpPr>
            <a:spLocks noChangeAspect="1" noChangeArrowheads="1"/>
          </p:cNvSpPr>
          <p:nvPr/>
        </p:nvSpPr>
        <p:spPr bwMode="auto">
          <a:xfrm>
            <a:off x="460375" y="-2071688"/>
            <a:ext cx="51625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AutoShape 12" descr="Imagini pentru ponderea gazelor in europa"/>
          <p:cNvSpPr>
            <a:spLocks noChangeAspect="1" noChangeArrowheads="1"/>
          </p:cNvSpPr>
          <p:nvPr/>
        </p:nvSpPr>
        <p:spPr bwMode="auto">
          <a:xfrm>
            <a:off x="155575" y="-2484438"/>
            <a:ext cx="48577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9" name="AutoShape 14" descr="https://www.europarl.europa.eu/resources/library/images/20191017PHT64524/20191017PHT64524_original.jpg"/>
          <p:cNvSpPr>
            <a:spLocks noChangeAspect="1" noChangeArrowheads="1"/>
          </p:cNvSpPr>
          <p:nvPr/>
        </p:nvSpPr>
        <p:spPr bwMode="auto">
          <a:xfrm>
            <a:off x="155575" y="-2781300"/>
            <a:ext cx="421005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" y="304800"/>
            <a:ext cx="4556125" cy="6276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59" y="319881"/>
            <a:ext cx="4457403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2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8194" name="Picture 2" descr="C:\Users\Chisalita\Desktop\httpberlin-athen.eua-network-of-power-gas-pipelines-of-the-european-continent-infographics\Natural+Gas+Demand+in+Eur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1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Sursele</a:t>
            </a:r>
            <a:r>
              <a:rPr lang="en-US" dirty="0"/>
              <a:t> de gaze ale </a:t>
            </a:r>
            <a:r>
              <a:rPr lang="en-US" dirty="0" err="1"/>
              <a:t>Europei</a:t>
            </a:r>
            <a:endParaRPr lang="ro-RO" dirty="0"/>
          </a:p>
        </p:txBody>
      </p:sp>
      <p:pic>
        <p:nvPicPr>
          <p:cNvPr id="2050" name="Picture 2" descr="Imagini pentru gas supply in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3161"/>
            <a:ext cx="8241320" cy="5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4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ini pentru turkstream bcm"/>
          <p:cNvSpPr>
            <a:spLocks noChangeAspect="1" noChangeArrowheads="1"/>
          </p:cNvSpPr>
          <p:nvPr/>
        </p:nvSpPr>
        <p:spPr bwMode="auto">
          <a:xfrm>
            <a:off x="155575" y="-1477963"/>
            <a:ext cx="50292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028" name="Picture 4" descr="Imagini pentru turkstream b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1066800"/>
            <a:ext cx="4645025" cy="285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68" y="3764756"/>
            <a:ext cx="5499099" cy="30932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SISTEME DE TRANSPORT GAZE IN ESTUL EUROPEI</a:t>
            </a:r>
            <a:br>
              <a:rPr lang="en-US" sz="2400" b="1" dirty="0"/>
            </a:br>
            <a:endParaRPr lang="ro-RO" sz="1800" b="1" dirty="0"/>
          </a:p>
        </p:txBody>
      </p:sp>
    </p:spTree>
    <p:extLst>
      <p:ext uri="{BB962C8B-B14F-4D97-AF65-F5344CB8AC3E}">
        <p14:creationId xmlns:p14="http://schemas.microsoft.com/office/powerpoint/2010/main" val="150599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1819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981199"/>
            <a:ext cx="7934325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80105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95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947738"/>
            <a:ext cx="86391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03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1066800"/>
            <a:ext cx="904900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051441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5961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695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 GAZELE NATURALE IN CONTEXTUL PACTULUI ECOLOGIC EUROPEAN</vt:lpstr>
      <vt:lpstr>Evolutia cresterii temperaturii medii pe glob</vt:lpstr>
      <vt:lpstr>PowerPoint Presentation</vt:lpstr>
      <vt:lpstr>PowerPoint Presentation</vt:lpstr>
      <vt:lpstr>Sursele de gaze ale Europei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Dezvoltarea sistemelor de distributie gaze</vt:lpstr>
      <vt:lpstr>PowerPoint Presentation</vt:lpstr>
      <vt:lpstr>PowerPoint Presentation</vt:lpstr>
      <vt:lpstr>Primul continent neutru din punct de vedere climatic </vt:lpstr>
      <vt:lpstr>Perspectiva gazelor naturale  2020-2050</vt:lpstr>
      <vt:lpstr>Cum va fi afectata Romania din perspectiva gazelor naturale de Pactul Ecologic 2020-2050</vt:lpstr>
      <vt:lpstr>Viziunea privind gazele naturale in Romania dupa implementarea Pactului Ecologic in perspectiva 2050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GAZUL METAN O FORTA A SECOLULUI XXI</dc:title>
  <dc:creator>Chisalita</dc:creator>
  <cp:lastModifiedBy>Puiu</cp:lastModifiedBy>
  <cp:revision>53</cp:revision>
  <dcterms:created xsi:type="dcterms:W3CDTF">2020-01-29T10:41:27Z</dcterms:created>
  <dcterms:modified xsi:type="dcterms:W3CDTF">2020-06-09T09:10:58Z</dcterms:modified>
</cp:coreProperties>
</file>