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.xml" ContentType="application/vnd.openxmlformats-officedocument.presentationml.notesSlide+xml"/>
  <Override PartName="/ppt/tags/tag73.xml" ContentType="application/vnd.openxmlformats-officedocument.presentationml.tags+xml"/>
  <Override PartName="/ppt/notesSlides/notesSlide2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3.xml" ContentType="application/vnd.openxmlformats-officedocument.presentationml.notesSlide+xml"/>
  <Override PartName="/ppt/tags/tag76.xml" ContentType="application/vnd.openxmlformats-officedocument.presentationml.tags+xml"/>
  <Override PartName="/ppt/notesSlides/notesSlide4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5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ags/tag118.xml" ContentType="application/vnd.openxmlformats-officedocument.presentationml.tags+xml"/>
  <Override PartName="/ppt/notesSlides/notesSlide7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charts/chart2.xml" ContentType="application/vnd.openxmlformats-officedocument.drawingml.chart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9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11.xml" ContentType="application/vnd.openxmlformats-officedocument.presentationml.notesSlide+xml"/>
  <Override PartName="/ppt/tags/tag176.xml" ContentType="application/vnd.openxmlformats-officedocument.presentationml.tags+xml"/>
  <Override PartName="/ppt/notesSlides/notesSlide12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>
  <p:sldMasterIdLst>
    <p:sldMasterId id="2147483684" r:id="rId5"/>
  </p:sldMasterIdLst>
  <p:notesMasterIdLst>
    <p:notesMasterId r:id="rId24"/>
  </p:notesMasterIdLst>
  <p:handoutMasterIdLst>
    <p:handoutMasterId r:id="rId25"/>
  </p:handoutMasterIdLst>
  <p:sldIdLst>
    <p:sldId id="1791" r:id="rId6"/>
    <p:sldId id="292" r:id="rId7"/>
    <p:sldId id="1884" r:id="rId8"/>
    <p:sldId id="1780" r:id="rId9"/>
    <p:sldId id="1869" r:id="rId10"/>
    <p:sldId id="1803" r:id="rId11"/>
    <p:sldId id="1857" r:id="rId12"/>
    <p:sldId id="1870" r:id="rId13"/>
    <p:sldId id="1883" r:id="rId14"/>
    <p:sldId id="1876" r:id="rId15"/>
    <p:sldId id="1879" r:id="rId16"/>
    <p:sldId id="1875" r:id="rId17"/>
    <p:sldId id="1868" r:id="rId18"/>
    <p:sldId id="1871" r:id="rId19"/>
    <p:sldId id="1728" r:id="rId20"/>
    <p:sldId id="1881" r:id="rId21"/>
    <p:sldId id="1882" r:id="rId22"/>
    <p:sldId id="277" r:id="rId23"/>
  </p:sldIdLst>
  <p:sldSz cx="9906000" cy="6858000" type="A4"/>
  <p:notesSz cx="9296400" cy="7010400"/>
  <p:custDataLst>
    <p:tags r:id="rId2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7499CE-FD99-440E-80BD-4310EBEDAAC2}">
          <p14:sldIdLst>
            <p14:sldId id="1791"/>
            <p14:sldId id="292"/>
            <p14:sldId id="1884"/>
            <p14:sldId id="1780"/>
            <p14:sldId id="1869"/>
            <p14:sldId id="1803"/>
            <p14:sldId id="1857"/>
            <p14:sldId id="1870"/>
            <p14:sldId id="1883"/>
            <p14:sldId id="1876"/>
            <p14:sldId id="1879"/>
            <p14:sldId id="1875"/>
            <p14:sldId id="1868"/>
            <p14:sldId id="1871"/>
            <p14:sldId id="1728"/>
            <p14:sldId id="1881"/>
            <p14:sldId id="1882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2387">
          <p15:clr>
            <a:srgbClr val="A4A3A4"/>
          </p15:clr>
        </p15:guide>
        <p15:guide id="3" pos="3123">
          <p15:clr>
            <a:srgbClr val="A4A3A4"/>
          </p15:clr>
        </p15:guide>
        <p15:guide id="4" pos="1033" userDrawn="1">
          <p15:clr>
            <a:srgbClr val="A4A3A4"/>
          </p15:clr>
        </p15:guide>
        <p15:guide id="5" pos="6095">
          <p15:clr>
            <a:srgbClr val="A4A3A4"/>
          </p15:clr>
        </p15:guide>
        <p15:guide id="6" pos="217" userDrawn="1">
          <p15:clr>
            <a:srgbClr val="A4A3A4"/>
          </p15:clr>
        </p15:guide>
        <p15:guide id="7" orient="horz" pos="2386">
          <p15:clr>
            <a:srgbClr val="A4A3A4"/>
          </p15:clr>
        </p15:guide>
        <p15:guide id="8" orient="horz" pos="845" userDrawn="1">
          <p15:clr>
            <a:srgbClr val="A4A3A4"/>
          </p15:clr>
        </p15:guide>
        <p15:guide id="9" orient="horz" pos="19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7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00"/>
    <a:srgbClr val="EEEEEE"/>
    <a:srgbClr val="FBFBFB"/>
    <a:srgbClr val="EEF5FC"/>
    <a:srgbClr val="73BEE1"/>
    <a:srgbClr val="9DB1CF"/>
    <a:srgbClr val="007770"/>
    <a:srgbClr val="5A5A5A"/>
    <a:srgbClr val="C30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4" autoAdjust="0"/>
    <p:restoredTop sz="93362" autoAdjust="0"/>
  </p:normalViewPr>
  <p:slideViewPr>
    <p:cSldViewPr snapToObjects="1">
      <p:cViewPr varScale="1">
        <p:scale>
          <a:sx n="96" d="100"/>
          <a:sy n="96" d="100"/>
        </p:scale>
        <p:origin x="1252" y="48"/>
      </p:cViewPr>
      <p:guideLst>
        <p:guide orient="horz" pos="2387"/>
        <p:guide pos="3123"/>
        <p:guide pos="1033"/>
        <p:guide pos="6095"/>
        <p:guide pos="217"/>
        <p:guide orient="horz" pos="2386"/>
        <p:guide orient="horz" pos="845"/>
        <p:guide orient="horz" pos="1933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-288"/>
    </p:cViewPr>
  </p:sorterViewPr>
  <p:notesViewPr>
    <p:cSldViewPr snapToObjects="1">
      <p:cViewPr varScale="1">
        <p:scale>
          <a:sx n="127" d="100"/>
          <a:sy n="127" d="100"/>
        </p:scale>
        <p:origin x="150" y="294"/>
      </p:cViewPr>
      <p:guideLst>
        <p:guide orient="horz" pos="2207"/>
        <p:guide pos="29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0900321543408359E-2"/>
          <c:y val="1.796821008984105E-2"/>
          <c:w val="0.95819935691318325"/>
          <c:h val="0.96406357982031787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6"/>
            </a:solidFill>
            <a:ln w="9525" algn="ctr">
              <a:solidFill>
                <a:srgbClr val="B4B4B4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6C31-4EC5-9058-54218262B0CE}"/>
                </c:ext>
              </c:extLst>
            </c:dLbl>
            <c:dLbl>
              <c:idx val="1"/>
              <c:layout>
                <c:manualLayout>
                  <c:x val="-4.0192926045016077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6C31-4EC5-9058-54218262B0CE}"/>
                </c:ext>
              </c:extLst>
            </c:dLbl>
            <c:dLbl>
              <c:idx val="2"/>
              <c:layout>
                <c:manualLayout>
                  <c:x val="-4.0192926045016077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6C31-4EC5-9058-54218262B0CE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6C31-4EC5-9058-54218262B0CE}"/>
                </c:ext>
              </c:extLst>
            </c:dLbl>
            <c:dLbl>
              <c:idx val="4"/>
              <c:layout>
                <c:manualLayout>
                  <c:x val="-4.0192926045016077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4-6C31-4EC5-9058-54218262B0CE}"/>
                </c:ext>
              </c:extLst>
            </c:dLbl>
            <c:dLbl>
              <c:idx val="5"/>
              <c:layout>
                <c:manualLayout>
                  <c:x val="-4.0192926045016077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5-6C31-4EC5-9058-54218262B0CE}"/>
                </c:ext>
              </c:extLst>
            </c:dLbl>
            <c:dLbl>
              <c:idx val="6"/>
              <c:layout>
                <c:manualLayout>
                  <c:x val="-4.0192926045016077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6-6C31-4EC5-9058-54218262B0CE}"/>
                </c:ext>
              </c:extLst>
            </c:dLbl>
            <c:dLbl>
              <c:idx val="7"/>
              <c:layout>
                <c:manualLayout>
                  <c:x val="-4.0192926045016077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7-6C31-4EC5-9058-54218262B0CE}"/>
                </c:ext>
              </c:extLst>
            </c:dLbl>
            <c:dLbl>
              <c:idx val="8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8-6C31-4EC5-9058-54218262B0CE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9-6C31-4EC5-9058-54218262B0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Sheet1!$A$1:$J$1</c:f>
              <c:numCache>
                <c:formatCode>General</c:formatCode>
                <c:ptCount val="10"/>
                <c:pt idx="0">
                  <c:v>66.67</c:v>
                </c:pt>
                <c:pt idx="1">
                  <c:v>60.61</c:v>
                </c:pt>
                <c:pt idx="2">
                  <c:v>57.58</c:v>
                </c:pt>
                <c:pt idx="3">
                  <c:v>42.42</c:v>
                </c:pt>
                <c:pt idx="4">
                  <c:v>39.39</c:v>
                </c:pt>
                <c:pt idx="5">
                  <c:v>39.39</c:v>
                </c:pt>
                <c:pt idx="6">
                  <c:v>36.36</c:v>
                </c:pt>
                <c:pt idx="7">
                  <c:v>36.36</c:v>
                </c:pt>
                <c:pt idx="8">
                  <c:v>24.240000000000002</c:v>
                </c:pt>
                <c:pt idx="9">
                  <c:v>18.18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C31-4EC5-9058-54218262B0CE}"/>
            </c:ext>
          </c:extLst>
        </c:ser>
        <c:ser>
          <c:idx val="1"/>
          <c:order val="1"/>
          <c:spPr>
            <a:solidFill>
              <a:schemeClr val="accent1"/>
            </a:solidFill>
            <a:ln w="9525" algn="ctr">
              <a:solidFill>
                <a:srgbClr val="B4B4B4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B-6C31-4EC5-9058-54218262B0CE}"/>
                </c:ext>
              </c:extLst>
            </c:dLbl>
            <c:dLbl>
              <c:idx val="1"/>
              <c:layout>
                <c:manualLayout>
                  <c:x val="-4.0192926045016077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C-6C31-4EC5-9058-54218262B0CE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D-6C31-4EC5-9058-54218262B0CE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E-6C31-4EC5-9058-54218262B0CE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F-6C31-4EC5-9058-54218262B0CE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0-6C31-4EC5-9058-54218262B0CE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1-6C31-4EC5-9058-54218262B0CE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2-6C31-4EC5-9058-54218262B0CE}"/>
                </c:ext>
              </c:extLst>
            </c:dLbl>
            <c:dLbl>
              <c:idx val="8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3-6C31-4EC5-9058-54218262B0CE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4-6C31-4EC5-9058-54218262B0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Sheet1!$A$2:$J$2</c:f>
              <c:numCache>
                <c:formatCode>General</c:formatCode>
                <c:ptCount val="10"/>
                <c:pt idx="0">
                  <c:v>30.300000000000004</c:v>
                </c:pt>
                <c:pt idx="1">
                  <c:v>33.330000000000005</c:v>
                </c:pt>
                <c:pt idx="2">
                  <c:v>27.270000000000007</c:v>
                </c:pt>
                <c:pt idx="3">
                  <c:v>30.300000000000004</c:v>
                </c:pt>
                <c:pt idx="4">
                  <c:v>45.45000000000001</c:v>
                </c:pt>
                <c:pt idx="5">
                  <c:v>45.45000000000001</c:v>
                </c:pt>
                <c:pt idx="6">
                  <c:v>51.52000000000001</c:v>
                </c:pt>
                <c:pt idx="7">
                  <c:v>30.3</c:v>
                </c:pt>
                <c:pt idx="8">
                  <c:v>27.27</c:v>
                </c:pt>
                <c:pt idx="9">
                  <c:v>24.240000000000002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6C31-4EC5-9058-54218262B0CE}"/>
            </c:ext>
          </c:extLst>
        </c:ser>
        <c:ser>
          <c:idx val="2"/>
          <c:order val="2"/>
          <c:spPr>
            <a:solidFill>
              <a:schemeClr val="accent4"/>
            </a:solidFill>
            <a:ln w="9525" algn="ctr">
              <a:solidFill>
                <a:srgbClr val="B4B4B4"/>
              </a:solidFill>
              <a:prstDash val="solid"/>
            </a:ln>
          </c:spPr>
          <c:invertIfNegative val="0"/>
          <c:dLbls>
            <c:dLbl>
              <c:idx val="2"/>
              <c:layout>
                <c:manualLayout>
                  <c:x val="-4.0192926045016077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6-6C31-4EC5-9058-54218262B0CE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7-6C31-4EC5-9058-54218262B0CE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8-6C31-4EC5-9058-54218262B0CE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9-6C31-4EC5-9058-54218262B0CE}"/>
                </c:ext>
              </c:extLst>
            </c:dLbl>
            <c:dLbl>
              <c:idx val="6"/>
              <c:layout>
                <c:manualLayout>
                  <c:x val="-4.0192926045016077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A-6C31-4EC5-9058-54218262B0CE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B-6C31-4EC5-9058-54218262B0CE}"/>
                </c:ext>
              </c:extLst>
            </c:dLbl>
            <c:dLbl>
              <c:idx val="8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C-6C31-4EC5-9058-54218262B0CE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D-6C31-4EC5-9058-54218262B0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Sheet1!$A$3:$J$3</c:f>
              <c:numCache>
                <c:formatCode>General</c:formatCode>
                <c:ptCount val="10"/>
                <c:pt idx="0">
                  <c:v>3.0299999999999994</c:v>
                </c:pt>
                <c:pt idx="1">
                  <c:v>3.0299999999999994</c:v>
                </c:pt>
                <c:pt idx="2">
                  <c:v>12.119999999999997</c:v>
                </c:pt>
                <c:pt idx="3">
                  <c:v>24.239999999999995</c:v>
                </c:pt>
                <c:pt idx="4">
                  <c:v>12.119999999999997</c:v>
                </c:pt>
                <c:pt idx="5">
                  <c:v>9.0899999999999981</c:v>
                </c:pt>
                <c:pt idx="6">
                  <c:v>9.0899999999999981</c:v>
                </c:pt>
                <c:pt idx="7">
                  <c:v>24.240000000000006</c:v>
                </c:pt>
                <c:pt idx="8">
                  <c:v>18.179999999999996</c:v>
                </c:pt>
                <c:pt idx="9">
                  <c:v>24.240000000000006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6C31-4EC5-9058-54218262B0CE}"/>
            </c:ext>
          </c:extLst>
        </c:ser>
        <c:ser>
          <c:idx val="3"/>
          <c:order val="3"/>
          <c:spPr>
            <a:solidFill>
              <a:schemeClr val="accent2"/>
            </a:solidFill>
            <a:ln w="9525" algn="ctr">
              <a:solidFill>
                <a:srgbClr val="B4B4B4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FFFFFF"/>
              </a:solidFill>
              <a:ln w="9525" algn="ctr">
                <a:solidFill>
                  <a:srgbClr val="B4B4B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F-6C31-4EC5-9058-54218262B0CE}"/>
              </c:ext>
            </c:extLst>
          </c:dPt>
          <c:dPt>
            <c:idx val="4"/>
            <c:invertIfNegative val="0"/>
            <c:bubble3D val="0"/>
            <c:spPr>
              <a:solidFill>
                <a:srgbClr val="FFFFFF"/>
              </a:solidFill>
              <a:ln w="9525" algn="ctr">
                <a:solidFill>
                  <a:srgbClr val="B4B4B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0-6C31-4EC5-9058-54218262B0CE}"/>
              </c:ext>
            </c:extLst>
          </c:dPt>
          <c:dPt>
            <c:idx val="6"/>
            <c:invertIfNegative val="0"/>
            <c:bubble3D val="0"/>
            <c:spPr>
              <a:solidFill>
                <a:srgbClr val="FFFFFF"/>
              </a:solidFill>
              <a:ln w="9525" algn="ctr">
                <a:solidFill>
                  <a:srgbClr val="B4B4B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1-6C31-4EC5-9058-54218262B0CE}"/>
              </c:ext>
            </c:extLst>
          </c:dPt>
          <c:dLbls>
            <c:dLbl>
              <c:idx val="8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22-6C31-4EC5-9058-54218262B0CE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23-6C31-4EC5-9058-54218262B0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Sheet1!$A$4:$J$4</c:f>
              <c:numCache>
                <c:formatCode>General</c:formatCode>
                <c:ptCount val="10"/>
                <c:pt idx="1">
                  <c:v>3.0299999999999994</c:v>
                </c:pt>
                <c:pt idx="2">
                  <c:v>3.0299999999999994</c:v>
                </c:pt>
                <c:pt idx="3">
                  <c:v>3.0299999999999994</c:v>
                </c:pt>
                <c:pt idx="4">
                  <c:v>3.0299999999999994</c:v>
                </c:pt>
                <c:pt idx="5">
                  <c:v>3.0299999999999994</c:v>
                </c:pt>
                <c:pt idx="6">
                  <c:v>3.0299999999999994</c:v>
                </c:pt>
                <c:pt idx="7">
                  <c:v>3.0299999999999994</c:v>
                </c:pt>
                <c:pt idx="8">
                  <c:v>15.149999999999997</c:v>
                </c:pt>
                <c:pt idx="9">
                  <c:v>18.179999999999996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6C31-4EC5-9058-54218262B0CE}"/>
            </c:ext>
          </c:extLst>
        </c:ser>
        <c:ser>
          <c:idx val="4"/>
          <c:order val="4"/>
          <c:spPr>
            <a:solidFill>
              <a:srgbClr val="FFFFFF"/>
            </a:solidFill>
            <a:ln w="9525" algn="ctr">
              <a:solidFill>
                <a:srgbClr val="B4B4B4"/>
              </a:solidFill>
              <a:prstDash val="solid"/>
            </a:ln>
          </c:spPr>
          <c:invertIfNegative val="0"/>
          <c:dLbls>
            <c:dLbl>
              <c:idx val="7"/>
              <c:layout>
                <c:manualLayout>
                  <c:x val="0"/>
                  <c:y val="1.7277125086385625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25-6C31-4EC5-9058-54218262B0CE}"/>
                </c:ext>
              </c:extLst>
            </c:dLbl>
            <c:dLbl>
              <c:idx val="8"/>
              <c:layout>
                <c:manualLayout>
                  <c:x val="-4.0192926045016077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26-6C31-4EC5-9058-54218262B0CE}"/>
                </c:ext>
              </c:extLst>
            </c:dLbl>
            <c:dLbl>
              <c:idx val="9"/>
              <c:layout>
                <c:manualLayout>
                  <c:x val="-4.0192926045016077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27-6C31-4EC5-9058-54218262B0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Sheet1!$A$5:$J$5</c:f>
              <c:numCache>
                <c:formatCode>General</c:formatCode>
                <c:ptCount val="10"/>
                <c:pt idx="5">
                  <c:v>3.0299999999999994</c:v>
                </c:pt>
                <c:pt idx="7">
                  <c:v>6.0599999999999987</c:v>
                </c:pt>
                <c:pt idx="8">
                  <c:v>15.149999999999997</c:v>
                </c:pt>
                <c:pt idx="9">
                  <c:v>15.149999999999997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6C31-4EC5-9058-54218262B0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560794504"/>
        <c:axId val="1"/>
      </c:barChart>
      <c:catAx>
        <c:axId val="1560794504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28575" algn="ctr">
            <a:solidFill>
              <a:schemeClr val="bg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56079450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293751081876403E-2"/>
          <c:y val="3.3101975440469833E-2"/>
          <c:w val="0.93110611043794356"/>
          <c:h val="0.87186332087560059"/>
        </c:manualLayout>
      </c:layout>
      <c:scatterChart>
        <c:scatterStyle val="lineMarker"/>
        <c:varyColors val="0"/>
        <c:ser>
          <c:idx val="0"/>
          <c:order val="0"/>
          <c:spPr>
            <a:ln w="28575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Sheet1!$A$1:$E$1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xVal>
          <c:yVal>
            <c:numRef>
              <c:f>Sheet1!$A$2:$E$2</c:f>
              <c:numCache>
                <c:formatCode>General</c:formatCode>
                <c:ptCount val="5"/>
                <c:pt idx="0">
                  <c:v>0</c:v>
                </c:pt>
                <c:pt idx="1">
                  <c:v>9.09</c:v>
                </c:pt>
                <c:pt idx="2">
                  <c:v>60.61</c:v>
                </c:pt>
                <c:pt idx="3">
                  <c:v>12.120000000000001</c:v>
                </c:pt>
                <c:pt idx="4">
                  <c:v>6.0600000000000005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2D5-4FBD-8EFF-42B73BB08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1280600"/>
        <c:axId val="1"/>
      </c:scatterChart>
      <c:valAx>
        <c:axId val="1561280600"/>
        <c:scaling>
          <c:orientation val="minMax"/>
          <c:max val="2024"/>
          <c:min val="2020"/>
        </c:scaling>
        <c:delete val="0"/>
        <c:axPos val="b"/>
        <c:majorGridlines>
          <c:spPr>
            <a:ln>
              <a:noFill/>
            </a:ln>
          </c:spPr>
        </c:majorGridlines>
        <c:numFmt formatCode="0;&quot;-&quot;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b="1">
                <a:solidFill>
                  <a:schemeClr val="tx1"/>
                </a:solidFill>
                <a:latin typeface="+mn-lt"/>
                <a:ea typeface="+mn-ea"/>
                <a:cs typeface="Arial"/>
                <a:sym typeface="+mn-lt"/>
              </a:defRPr>
            </a:pPr>
            <a:endParaRPr lang="en-US"/>
          </a:p>
        </c:txPr>
        <c:crossAx val="1"/>
        <c:crosses val="min"/>
        <c:crossBetween val="midCat"/>
        <c:majorUnit val="1"/>
      </c:valAx>
      <c:valAx>
        <c:axId val="1"/>
        <c:scaling>
          <c:orientation val="minMax"/>
          <c:max val="6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b="1">
                <a:solidFill>
                  <a:schemeClr val="tx1"/>
                </a:solidFill>
                <a:latin typeface="+mn-lt"/>
                <a:ea typeface="+mn-ea"/>
                <a:cs typeface="Arial"/>
                <a:sym typeface="+mn-lt"/>
              </a:defRPr>
            </a:pPr>
            <a:endParaRPr lang="en-US"/>
          </a:p>
        </c:txPr>
        <c:crossAx val="1561280600"/>
        <c:crosses val="min"/>
        <c:crossBetween val="midCat"/>
        <c:majorUnit val="5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887323943661973E-2"/>
          <c:y val="6.7010309278350513E-2"/>
          <c:w val="0.95422535211267612"/>
          <c:h val="0.86597938144329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9525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54.55</c:v>
                </c:pt>
                <c:pt idx="1">
                  <c:v>33.33</c:v>
                </c:pt>
                <c:pt idx="2">
                  <c:v>12.120000000000001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7C-42E0-B3BB-CE99F2F76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222922112"/>
        <c:axId val="1"/>
      </c:barChart>
      <c:catAx>
        <c:axId val="122292211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12700" algn="ctr">
            <a:solidFill>
              <a:schemeClr val="accent3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4.5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22292211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356709000552182E-2"/>
          <c:y val="4.2003231017770599E-2"/>
          <c:w val="0.92655991165102158"/>
          <c:h val="0.91599353796445881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9525" algn="ctr">
              <a:solidFill>
                <a:srgbClr val="B4B4B4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.49226946438431807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0F58-41EC-B00A-D511A181B676}"/>
                </c:ext>
              </c:extLst>
            </c:dLbl>
            <c:dLbl>
              <c:idx val="1"/>
              <c:layout>
                <c:manualLayout>
                  <c:x val="0.4422970734400883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0F58-41EC-B00A-D511A181B676}"/>
                </c:ext>
              </c:extLst>
            </c:dLbl>
            <c:dLbl>
              <c:idx val="2"/>
              <c:layout>
                <c:manualLayout>
                  <c:x val="0.17918277194919935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0F58-41EC-B00A-D511A181B676}"/>
                </c:ext>
              </c:extLst>
            </c:dLbl>
            <c:dLbl>
              <c:idx val="3"/>
              <c:layout>
                <c:manualLayout>
                  <c:x val="0.17918277194919935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0F58-41EC-B00A-D511A181B676}"/>
                </c:ext>
              </c:extLst>
            </c:dLbl>
            <c:dLbl>
              <c:idx val="4"/>
              <c:layout>
                <c:manualLayout>
                  <c:x val="0.10132523467697405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4-0F58-41EC-B00A-D511A181B67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37</c:v>
                </c:pt>
                <c:pt idx="1">
                  <c:v>33</c:v>
                </c:pt>
                <c:pt idx="2">
                  <c:v>12</c:v>
                </c:pt>
                <c:pt idx="3">
                  <c:v>12</c:v>
                </c:pt>
                <c:pt idx="4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F58-41EC-B00A-D511A181B6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005738216"/>
        <c:axId val="1"/>
      </c:barChart>
      <c:catAx>
        <c:axId val="1005738216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28575" algn="ctr">
            <a:solidFill>
              <a:srgbClr val="D2D2D2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7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00573821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829787234042554E-2"/>
          <c:y val="2.3974181650530196E-2"/>
          <c:w val="0.97234042553191491"/>
          <c:h val="0.9520516366989395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9525" algn="ctr">
              <a:solidFill>
                <a:srgbClr val="B4B4B4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A665-4A8E-84C5-9845189B7077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A665-4A8E-84C5-9845189B7077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A665-4A8E-84C5-9845189B7077}"/>
                </c:ext>
              </c:extLst>
            </c:dLbl>
            <c:dLbl>
              <c:idx val="3"/>
              <c:layout>
                <c:manualLayout>
                  <c:x val="-2.6595744680851064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A665-4A8E-84C5-9845189B7077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4-A665-4A8E-84C5-9845189B7077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5-A665-4A8E-84C5-9845189B7077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6-A665-4A8E-84C5-9845189B707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Sheet1!$A$1:$G$1</c:f>
              <c:numCache>
                <c:formatCode>General</c:formatCode>
                <c:ptCount val="7"/>
                <c:pt idx="0">
                  <c:v>72.72999999999999</c:v>
                </c:pt>
                <c:pt idx="1">
                  <c:v>54.55</c:v>
                </c:pt>
                <c:pt idx="2">
                  <c:v>54.55</c:v>
                </c:pt>
                <c:pt idx="3">
                  <c:v>45.45</c:v>
                </c:pt>
                <c:pt idx="4">
                  <c:v>42.42</c:v>
                </c:pt>
                <c:pt idx="5">
                  <c:v>33.33</c:v>
                </c:pt>
                <c:pt idx="6">
                  <c:v>18.18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665-4A8E-84C5-9845189B7077}"/>
            </c:ext>
          </c:extLst>
        </c:ser>
        <c:ser>
          <c:idx val="1"/>
          <c:order val="1"/>
          <c:spPr>
            <a:solidFill>
              <a:schemeClr val="accent6"/>
            </a:solidFill>
            <a:ln w="9525" algn="ctr">
              <a:solidFill>
                <a:srgbClr val="B4B4B4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2.6595744680851064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8-A665-4A8E-84C5-9845189B7077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9-A665-4A8E-84C5-9845189B7077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A-A665-4A8E-84C5-9845189B7077}"/>
                </c:ext>
              </c:extLst>
            </c:dLbl>
            <c:dLbl>
              <c:idx val="3"/>
              <c:layout>
                <c:manualLayout>
                  <c:x val="-2.6595744680851064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B-A665-4A8E-84C5-9845189B7077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C-A665-4A8E-84C5-9845189B7077}"/>
                </c:ext>
              </c:extLst>
            </c:dLbl>
            <c:dLbl>
              <c:idx val="5"/>
              <c:layout>
                <c:manualLayout>
                  <c:x val="-2.6595744680851064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D-A665-4A8E-84C5-9845189B7077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E-A665-4A8E-84C5-9845189B707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Sheet1!$A$2:$G$2</c:f>
              <c:numCache>
                <c:formatCode>General</c:formatCode>
                <c:ptCount val="7"/>
                <c:pt idx="0">
                  <c:v>6.0599999999999987</c:v>
                </c:pt>
                <c:pt idx="1">
                  <c:v>24.240000000000006</c:v>
                </c:pt>
                <c:pt idx="2">
                  <c:v>24.240000000000006</c:v>
                </c:pt>
                <c:pt idx="3">
                  <c:v>33.330000000000005</c:v>
                </c:pt>
                <c:pt idx="4">
                  <c:v>27.270000000000007</c:v>
                </c:pt>
                <c:pt idx="5">
                  <c:v>33.33</c:v>
                </c:pt>
                <c:pt idx="6">
                  <c:v>24.240000000000002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665-4A8E-84C5-9845189B7077}"/>
            </c:ext>
          </c:extLst>
        </c:ser>
        <c:ser>
          <c:idx val="2"/>
          <c:order val="2"/>
          <c:spPr>
            <a:solidFill>
              <a:srgbClr val="DCEBFA"/>
            </a:solidFill>
            <a:ln w="9525" algn="ctr">
              <a:solidFill>
                <a:srgbClr val="B4B4B4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FFFF"/>
              </a:solidFill>
              <a:ln w="9525" algn="ctr">
                <a:solidFill>
                  <a:srgbClr val="B4B4B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A665-4A8E-84C5-9845189B7077}"/>
              </c:ext>
            </c:extLst>
          </c:dPt>
          <c:dPt>
            <c:idx val="2"/>
            <c:invertIfNegative val="0"/>
            <c:bubble3D val="0"/>
            <c:spPr>
              <a:solidFill>
                <a:srgbClr val="FFFFFF"/>
              </a:solidFill>
              <a:ln w="9525" algn="ctr">
                <a:solidFill>
                  <a:srgbClr val="B4B4B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A665-4A8E-84C5-9845189B7077}"/>
              </c:ext>
            </c:extLst>
          </c:dPt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0-A665-4A8E-84C5-9845189B7077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1-A665-4A8E-84C5-9845189B7077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2-A665-4A8E-84C5-9845189B7077}"/>
                </c:ext>
              </c:extLst>
            </c:dLbl>
            <c:dLbl>
              <c:idx val="5"/>
              <c:layout>
                <c:manualLayout>
                  <c:x val="-2.6595744680851064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3-A665-4A8E-84C5-9845189B7077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4-A665-4A8E-84C5-9845189B707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Sheet1!$A$3:$G$3</c:f>
              <c:numCache>
                <c:formatCode>General</c:formatCode>
                <c:ptCount val="7"/>
                <c:pt idx="0">
                  <c:v>3.0299999999999994</c:v>
                </c:pt>
                <c:pt idx="1">
                  <c:v>21.209999999999994</c:v>
                </c:pt>
                <c:pt idx="2">
                  <c:v>21.209999999999994</c:v>
                </c:pt>
                <c:pt idx="3">
                  <c:v>3.0299999999999994</c:v>
                </c:pt>
                <c:pt idx="4">
                  <c:v>9.0899999999999981</c:v>
                </c:pt>
                <c:pt idx="5">
                  <c:v>12.119999999999997</c:v>
                </c:pt>
                <c:pt idx="6">
                  <c:v>33.330000000000005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A665-4A8E-84C5-9845189B7077}"/>
            </c:ext>
          </c:extLst>
        </c:ser>
        <c:ser>
          <c:idx val="3"/>
          <c:order val="3"/>
          <c:spPr>
            <a:solidFill>
              <a:srgbClr val="FFFFFF"/>
            </a:solidFill>
            <a:ln w="9525" algn="ctr">
              <a:solidFill>
                <a:srgbClr val="B4B4B4"/>
              </a:solidFill>
              <a:prstDash val="solid"/>
            </a:ln>
          </c:spPr>
          <c:invertIfNegative val="0"/>
          <c:dPt>
            <c:idx val="6"/>
            <c:invertIfNegative val="0"/>
            <c:bubble3D val="0"/>
            <c:spPr>
              <a:solidFill>
                <a:srgbClr val="C0C0C0"/>
              </a:solidFill>
              <a:ln w="9525" algn="ctr">
                <a:solidFill>
                  <a:srgbClr val="C0C0C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6-A665-4A8E-84C5-9845189B7077}"/>
              </c:ext>
            </c:extLst>
          </c:dPt>
          <c:dLbls>
            <c:dLbl>
              <c:idx val="0"/>
              <c:layout>
                <c:manualLayout>
                  <c:x val="-2.6595744680851064E-4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7-A665-4A8E-84C5-9845189B7077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8-A665-4A8E-84C5-9845189B7077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9-A665-4A8E-84C5-9845189B7077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A-A665-4A8E-84C5-9845189B707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Sheet1!$A$4:$G$4</c:f>
              <c:numCache>
                <c:formatCode>General</c:formatCode>
                <c:ptCount val="7"/>
                <c:pt idx="0">
                  <c:v>18.179999999999996</c:v>
                </c:pt>
                <c:pt idx="3">
                  <c:v>18.179999999999996</c:v>
                </c:pt>
                <c:pt idx="4">
                  <c:v>21.209999999999994</c:v>
                </c:pt>
                <c:pt idx="5">
                  <c:v>21.210000000000008</c:v>
                </c:pt>
                <c:pt idx="6">
                  <c:v>3.0299999999999994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A665-4A8E-84C5-9845189B7077}"/>
            </c:ext>
          </c:extLst>
        </c:ser>
        <c:ser>
          <c:idx val="4"/>
          <c:order val="4"/>
          <c:spPr>
            <a:solidFill>
              <a:srgbClr val="FFFFFF"/>
            </a:solidFill>
            <a:ln w="9525" algn="ctr">
              <a:solidFill>
                <a:srgbClr val="B4B4B4"/>
              </a:solidFill>
              <a:prstDash val="solid"/>
            </a:ln>
          </c:spPr>
          <c:invertIfNegative val="0"/>
          <c:dLbls>
            <c:dLbl>
              <c:idx val="6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C-A665-4A8E-84C5-9845189B707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Sheet1!$A$5:$G$5</c:f>
              <c:numCache>
                <c:formatCode>General</c:formatCode>
                <c:ptCount val="7"/>
                <c:pt idx="6">
                  <c:v>21.209999999999994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A665-4A8E-84C5-9845189B70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227236736"/>
        <c:axId val="1"/>
      </c:barChart>
      <c:catAx>
        <c:axId val="1227236736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28575" algn="ctr">
            <a:solidFill>
              <a:schemeClr val="bg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22723673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986928104575161E-2"/>
          <c:y val="0.05"/>
          <c:w val="0.93202614379084958"/>
          <c:h val="0.9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9525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Sheet1!$A$1:$H$1</c:f>
              <c:numCache>
                <c:formatCode>General</c:formatCode>
                <c:ptCount val="8"/>
                <c:pt idx="0">
                  <c:v>51.519999999999996</c:v>
                </c:pt>
                <c:pt idx="1">
                  <c:v>24.240000000000002</c:v>
                </c:pt>
                <c:pt idx="2">
                  <c:v>9.09</c:v>
                </c:pt>
                <c:pt idx="3">
                  <c:v>3.0300000000000002</c:v>
                </c:pt>
                <c:pt idx="4">
                  <c:v>3.0300000000000002</c:v>
                </c:pt>
                <c:pt idx="5">
                  <c:v>3.0300000000000002</c:v>
                </c:pt>
                <c:pt idx="6">
                  <c:v>3.0300000000000002</c:v>
                </c:pt>
                <c:pt idx="7">
                  <c:v>3.0300000000000002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64-46A0-B5E1-C2C4F56259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573065232"/>
        <c:axId val="1"/>
      </c:barChart>
      <c:catAx>
        <c:axId val="1573065232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12700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1.519999999999996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57306523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857782197911485E-2"/>
          <c:y val="0.05"/>
          <c:w val="0.94828443560417697"/>
          <c:h val="0.9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9525" algn="ctr">
              <a:solidFill>
                <a:schemeClr val="accent1"/>
              </a:solidFill>
              <a:prstDash val="solid"/>
            </a:ln>
          </c:spPr>
          <c:invertIfNegative val="0"/>
          <c:val>
            <c:numRef>
              <c:f>Sheet1!$A$1:$N$1</c:f>
              <c:numCache>
                <c:formatCode>General</c:formatCode>
                <c:ptCount val="14"/>
                <c:pt idx="0">
                  <c:v>18.18</c:v>
                </c:pt>
                <c:pt idx="1">
                  <c:v>9.09</c:v>
                </c:pt>
                <c:pt idx="2">
                  <c:v>9.09</c:v>
                </c:pt>
                <c:pt idx="3">
                  <c:v>6.0600000000000005</c:v>
                </c:pt>
                <c:pt idx="4">
                  <c:v>6.0600000000000005</c:v>
                </c:pt>
                <c:pt idx="5">
                  <c:v>6.0600000000000005</c:v>
                </c:pt>
                <c:pt idx="6">
                  <c:v>6.0600000000000005</c:v>
                </c:pt>
                <c:pt idx="7">
                  <c:v>6.0600000000000005</c:v>
                </c:pt>
                <c:pt idx="8">
                  <c:v>6.0600000000000005</c:v>
                </c:pt>
                <c:pt idx="9">
                  <c:v>3.0300000000000002</c:v>
                </c:pt>
                <c:pt idx="10">
                  <c:v>3.0300000000000002</c:v>
                </c:pt>
                <c:pt idx="11">
                  <c:v>3.0300000000000002</c:v>
                </c:pt>
                <c:pt idx="12">
                  <c:v>3.0300000000000002</c:v>
                </c:pt>
                <c:pt idx="13">
                  <c:v>15.160000000000007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3F-4982-A896-AA23849D92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18476488"/>
        <c:axId val="1"/>
      </c:barChart>
      <c:catAx>
        <c:axId val="1118476488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12700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8.18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1847648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852546916890083E-2"/>
          <c:y val="5.1030421982335622E-2"/>
          <c:w val="0.84316353887399464"/>
          <c:h val="0.8979391560353287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9525" algn="ctr">
              <a:solidFill>
                <a:schemeClr val="accent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7.9088471849865949E-2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009-4610-AF2E-2F40A137CC35}"/>
                </c:ext>
              </c:extLst>
            </c:dLbl>
            <c:dLbl>
              <c:idx val="1"/>
              <c:layout>
                <c:manualLayout>
                  <c:x val="0.18900804289544235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5009-4610-AF2E-2F40A137CC35}"/>
                </c:ext>
              </c:extLst>
            </c:dLbl>
            <c:dLbl>
              <c:idx val="2"/>
              <c:layout>
                <c:manualLayout>
                  <c:x val="0.3512064343163539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5009-4610-AF2E-2F40A137CC35}"/>
                </c:ext>
              </c:extLst>
            </c:dLbl>
            <c:dLbl>
              <c:idx val="3"/>
              <c:layout>
                <c:manualLayout>
                  <c:x val="0.18900804289544235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5009-4610-AF2E-2F40A137CC35}"/>
                </c:ext>
              </c:extLst>
            </c:dLbl>
            <c:dLbl>
              <c:idx val="4"/>
              <c:layout>
                <c:manualLayout>
                  <c:x val="0.11193029490616623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5009-4610-AF2E-2F40A137CC35}"/>
                </c:ext>
              </c:extLst>
            </c:dLbl>
            <c:dLbl>
              <c:idx val="5"/>
              <c:layout>
                <c:manualLayout>
                  <c:x val="0.48056300268096513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5009-4610-AF2E-2F40A137CC3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3.0300000000000002</c:v>
                </c:pt>
                <c:pt idx="1">
                  <c:v>12.120000000000001</c:v>
                </c:pt>
                <c:pt idx="2">
                  <c:v>27.27</c:v>
                </c:pt>
                <c:pt idx="3">
                  <c:v>12.120000000000001</c:v>
                </c:pt>
                <c:pt idx="4">
                  <c:v>6.0600000000000005</c:v>
                </c:pt>
                <c:pt idx="5">
                  <c:v>39.39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009-4610-AF2E-2F40A137C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409382032"/>
        <c:axId val="1"/>
      </c:barChart>
      <c:catAx>
        <c:axId val="1409382032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12700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9.39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40938203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231127679403542E-2"/>
          <c:y val="4.8014773776546629E-2"/>
          <c:w val="0.88863000931966452"/>
          <c:h val="0.90397045244690666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9525" algn="ctr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.4874184529356943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EE6-452F-95F6-DA4A7CFC37C1}"/>
                </c:ext>
              </c:extLst>
            </c:dLbl>
            <c:dLbl>
              <c:idx val="1"/>
              <c:layout>
                <c:manualLayout>
                  <c:x val="0.1766076421248835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EE6-452F-95F6-DA4A7CFC37C1}"/>
                </c:ext>
              </c:extLst>
            </c:dLbl>
            <c:dLbl>
              <c:idx val="2"/>
              <c:layout>
                <c:manualLayout>
                  <c:x val="0.15796831314072693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EE6-452F-95F6-DA4A7CFC37C1}"/>
                </c:ext>
              </c:extLst>
            </c:dLbl>
            <c:dLbl>
              <c:idx val="3"/>
              <c:layout>
                <c:manualLayout>
                  <c:x val="0.1314072693383038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0EE6-452F-95F6-DA4A7CFC37C1}"/>
                </c:ext>
              </c:extLst>
            </c:dLbl>
            <c:dLbl>
              <c:idx val="4"/>
              <c:layout>
                <c:manualLayout>
                  <c:x val="9.366262814538677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0EE6-452F-95F6-DA4A7CFC37C1}"/>
                </c:ext>
              </c:extLst>
            </c:dLbl>
            <c:dLbl>
              <c:idx val="5"/>
              <c:layout>
                <c:manualLayout>
                  <c:x val="3.401677539608574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0EE6-452F-95F6-DA4A7CFC37C1}"/>
                </c:ext>
              </c:extLst>
            </c:dLbl>
            <c:dLbl>
              <c:idx val="6"/>
              <c:layout>
                <c:manualLayout>
                  <c:x val="3.0288909599254427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0EE6-452F-95F6-DA4A7CFC37C1}"/>
                </c:ext>
              </c:extLst>
            </c:dLbl>
            <c:dLbl>
              <c:idx val="7"/>
              <c:layout>
                <c:manualLayout>
                  <c:x val="3.0288909599254427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0EE6-452F-95F6-DA4A7CFC37C1}"/>
                </c:ext>
              </c:extLst>
            </c:dLbl>
            <c:dLbl>
              <c:idx val="8"/>
              <c:layout>
                <c:manualLayout>
                  <c:x val="5.2656104380242312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0EE6-452F-95F6-DA4A7CFC37C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Sheet1!$A$1:$I$1</c:f>
              <c:numCache>
                <c:formatCode>General</c:formatCode>
                <c:ptCount val="9"/>
                <c:pt idx="0">
                  <c:v>117</c:v>
                </c:pt>
                <c:pt idx="1">
                  <c:v>38</c:v>
                </c:pt>
                <c:pt idx="2">
                  <c:v>33</c:v>
                </c:pt>
                <c:pt idx="3">
                  <c:v>26</c:v>
                </c:pt>
                <c:pt idx="4">
                  <c:v>16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EE6-452F-95F6-DA4A7CFC3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057512920"/>
        <c:axId val="1"/>
      </c:barChart>
      <c:catAx>
        <c:axId val="1057512920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12700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17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05751292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921" y="-1669"/>
            <a:ext cx="3987357" cy="31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 sz="10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00123" y="-1669"/>
            <a:ext cx="3987357" cy="31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 sz="10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8921" y="6623252"/>
            <a:ext cx="3987357" cy="38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 sz="10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00123" y="6623252"/>
            <a:ext cx="3987357" cy="38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 sz="1000" i="1"/>
            </a:lvl1pPr>
          </a:lstStyle>
          <a:p>
            <a:pPr>
              <a:defRPr/>
            </a:pPr>
            <a:fld id="{48A9F4B7-7F6D-42A5-867E-19E7D19D25E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265082" y="6651619"/>
            <a:ext cx="766236" cy="2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de-DE" sz="1200"/>
              <a:t>Seite </a:t>
            </a:r>
            <a:fld id="{F0C48CCD-9A1D-46E3-8707-E8242D3CA25C}" type="slidenum">
              <a:rPr lang="de-DE" sz="1200"/>
              <a:pPr algn="ctr" defTabSz="762000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‹#›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480323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921" y="-1669"/>
            <a:ext cx="3987357" cy="31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>
              <a:spcBef>
                <a:spcPct val="0"/>
              </a:spcBef>
              <a:buClrTx/>
              <a:buSzTx/>
              <a:buFontTx/>
              <a:buNone/>
              <a:defRPr sz="1000" i="1"/>
            </a:lvl1pPr>
          </a:lstStyle>
          <a:p>
            <a:pPr>
              <a:defRPr/>
            </a:pPr>
            <a:endParaRPr lang="ro-RO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00123" y="-1669"/>
            <a:ext cx="3987357" cy="31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spcBef>
                <a:spcPct val="0"/>
              </a:spcBef>
              <a:buClrTx/>
              <a:buSzTx/>
              <a:buFontTx/>
              <a:buNone/>
              <a:defRPr sz="1000" i="1"/>
            </a:lvl1pPr>
          </a:lstStyle>
          <a:p>
            <a:pPr>
              <a:defRPr/>
            </a:pPr>
            <a:endParaRPr lang="ro-RO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921" y="6623252"/>
            <a:ext cx="3987357" cy="38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>
              <a:spcBef>
                <a:spcPct val="0"/>
              </a:spcBef>
              <a:buClrTx/>
              <a:buSzTx/>
              <a:buFontTx/>
              <a:buNone/>
              <a:defRPr sz="1000" i="1"/>
            </a:lvl1pPr>
          </a:lstStyle>
          <a:p>
            <a:pPr>
              <a:defRPr/>
            </a:pPr>
            <a:endParaRPr lang="ro-RO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00123" y="6623252"/>
            <a:ext cx="3987357" cy="38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spcBef>
                <a:spcPct val="0"/>
              </a:spcBef>
              <a:buClrTx/>
              <a:buSzTx/>
              <a:buFontTx/>
              <a:buNone/>
              <a:defRPr sz="1000" i="1"/>
            </a:lvl1pPr>
          </a:lstStyle>
          <a:p>
            <a:pPr>
              <a:defRPr/>
            </a:pPr>
            <a:fld id="{D1D61903-550F-4E0C-A315-555FF97B538F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917" y="3334154"/>
            <a:ext cx="6816567" cy="315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noProof="0" dirty="0" err="1"/>
              <a:t>Standardtextfeld</a:t>
            </a:r>
            <a:endParaRPr lang="ro-RO" noProof="0" dirty="0"/>
          </a:p>
          <a:p>
            <a:pPr lvl="1"/>
            <a:r>
              <a:rPr lang="ro-RO" noProof="0" dirty="0" err="1"/>
              <a:t>Erste</a:t>
            </a:r>
            <a:r>
              <a:rPr lang="ro-RO" noProof="0" dirty="0"/>
              <a:t> </a:t>
            </a:r>
            <a:r>
              <a:rPr lang="ro-RO" noProof="0" dirty="0" err="1"/>
              <a:t>Ebene</a:t>
            </a:r>
            <a:endParaRPr lang="ro-RO" noProof="0" dirty="0"/>
          </a:p>
          <a:p>
            <a:pPr lvl="2"/>
            <a:r>
              <a:rPr lang="ro-RO" noProof="0" dirty="0" err="1"/>
              <a:t>Zweite</a:t>
            </a:r>
            <a:r>
              <a:rPr lang="ro-RO" noProof="0" dirty="0"/>
              <a:t> </a:t>
            </a:r>
            <a:r>
              <a:rPr lang="ro-RO" noProof="0" dirty="0" err="1"/>
              <a:t>Ebene</a:t>
            </a:r>
            <a:endParaRPr lang="ro-RO" noProof="0" dirty="0"/>
          </a:p>
          <a:p>
            <a:pPr lvl="3"/>
            <a:r>
              <a:rPr lang="ro-RO" noProof="0" dirty="0" err="1"/>
              <a:t>Dritte</a:t>
            </a:r>
            <a:r>
              <a:rPr lang="ro-RO" noProof="0" dirty="0"/>
              <a:t> </a:t>
            </a:r>
            <a:r>
              <a:rPr lang="ro-RO" noProof="0" dirty="0" err="1"/>
              <a:t>Ebene</a:t>
            </a:r>
            <a:endParaRPr lang="ro-RO" noProof="0" dirty="0"/>
          </a:p>
          <a:p>
            <a:pPr lvl="4"/>
            <a:r>
              <a:rPr lang="ro-RO" noProof="0" dirty="0" err="1"/>
              <a:t>Vierte</a:t>
            </a:r>
            <a:r>
              <a:rPr lang="ro-RO" noProof="0" dirty="0"/>
              <a:t> </a:t>
            </a:r>
            <a:r>
              <a:rPr lang="ro-RO" noProof="0" dirty="0" err="1"/>
              <a:t>Ebene</a:t>
            </a:r>
            <a:endParaRPr lang="ro-RO" noProof="0" dirty="0"/>
          </a:p>
        </p:txBody>
      </p:sp>
      <p:sp>
        <p:nvSpPr>
          <p:cNvPr id="8199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49550" y="528638"/>
            <a:ext cx="3792538" cy="262572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4265083" y="6710026"/>
            <a:ext cx="766236" cy="2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o-RO" sz="1200" dirty="0" err="1"/>
              <a:t>Seite</a:t>
            </a:r>
            <a:r>
              <a:rPr lang="ro-RO" sz="1200" dirty="0"/>
              <a:t> </a:t>
            </a:r>
            <a:fld id="{ABE0EC9A-4766-4CFD-BD78-D9059DFB2C01}" type="slidenum">
              <a:rPr lang="ro-RO" sz="1200" smtClean="0"/>
              <a:pPr algn="ctr" defTabSz="762000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‹#›</a:t>
            </a:fld>
            <a:endParaRPr lang="ro-RO" sz="1200" dirty="0"/>
          </a:p>
        </p:txBody>
      </p:sp>
    </p:spTree>
    <p:extLst>
      <p:ext uri="{BB962C8B-B14F-4D97-AF65-F5344CB8AC3E}">
        <p14:creationId xmlns:p14="http://schemas.microsoft.com/office/powerpoint/2010/main" val="3040638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57250" rtl="0" eaLnBrk="0" fontAlgn="base" hangingPunct="0">
      <a:spcBef>
        <a:spcPct val="40000"/>
      </a:spcBef>
      <a:spcAft>
        <a:spcPct val="0"/>
      </a:spcAft>
      <a:buClr>
        <a:schemeClr val="accent1"/>
      </a:buClr>
      <a:buSzPct val="80000"/>
      <a:buFont typeface="Wingdings" pitchFamily="2" charset="2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88913" indent="-187325" algn="l" defTabSz="857250" rtl="0" eaLnBrk="0" fontAlgn="base" hangingPunct="0">
      <a:spcBef>
        <a:spcPct val="40000"/>
      </a:spcBef>
      <a:spcAft>
        <a:spcPct val="0"/>
      </a:spcAft>
      <a:buClr>
        <a:schemeClr val="accent1"/>
      </a:buClr>
      <a:buSzPct val="70000"/>
      <a:buFont typeface="Wingdings" pitchFamily="2" charset="2"/>
      <a:buChar char="n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379413" indent="-188913" algn="l" defTabSz="857250" rtl="0" eaLnBrk="0" fontAlgn="base" hangingPunct="0">
      <a:spcBef>
        <a:spcPct val="40000"/>
      </a:spcBef>
      <a:spcAft>
        <a:spcPct val="0"/>
      </a:spcAft>
      <a:buClr>
        <a:schemeClr val="accent1"/>
      </a:buClr>
      <a:buSzPct val="100000"/>
      <a:buFont typeface="Arial" panose="020B0604020202020204" pitchFamily="34" charset="0"/>
      <a:buChar char="–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571500" indent="-190500" algn="l" defTabSz="857250" rtl="0" eaLnBrk="0" fontAlgn="base" hangingPunct="0">
      <a:spcBef>
        <a:spcPct val="40000"/>
      </a:spcBef>
      <a:spcAft>
        <a:spcPct val="0"/>
      </a:spcAft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760413" indent="-187325" algn="l" defTabSz="857250" rtl="0" eaLnBrk="0" fontAlgn="base" hangingPunct="0">
      <a:spcBef>
        <a:spcPct val="40000"/>
      </a:spcBef>
      <a:spcAft>
        <a:spcPct val="0"/>
      </a:spcAft>
      <a:buClr>
        <a:schemeClr val="accent1"/>
      </a:buClr>
      <a:buFont typeface="Arial" panose="020B0604020202020204" pitchFamily="34" charset="0"/>
      <a:buChar char="–"/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254911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D61903-550F-4E0C-A315-555FF97B538F}" type="slidenum">
              <a:rPr lang="ro-RO" smtClean="0"/>
              <a:pPr>
                <a:defRPr/>
              </a:pPr>
              <a:t>12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097042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D61903-550F-4E0C-A315-555FF97B538F}" type="slidenum">
              <a:rPr lang="ro-RO" smtClean="0"/>
              <a:pPr>
                <a:defRPr/>
              </a:pPr>
              <a:t>13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752533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620789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D61903-550F-4E0C-A315-555FF97B538F}" type="slidenum">
              <a:rPr lang="ro-RO" smtClean="0"/>
              <a:pPr>
                <a:defRPr/>
              </a:pPr>
              <a:t>15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83198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D61903-550F-4E0C-A315-555FF97B538F}" type="slidenum">
              <a:rPr lang="ro-RO" smtClean="0"/>
              <a:pPr>
                <a:defRPr/>
              </a:pPr>
              <a:t>18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34109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D61903-550F-4E0C-A315-555FF97B538F}" type="slidenum">
              <a:rPr lang="ro-RO" smtClean="0"/>
              <a:pPr>
                <a:defRPr/>
              </a:pPr>
              <a:t>6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550727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D61903-550F-4E0C-A315-555FF97B538F}" type="slidenum">
              <a:rPr lang="ro-RO" smtClean="0"/>
              <a:pPr>
                <a:defRPr/>
              </a:pPr>
              <a:t>7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9766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72566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D61903-550F-4E0C-A315-555FF97B538F}" type="slidenum">
              <a:rPr lang="ro-RO" smtClean="0"/>
              <a:pPr>
                <a:defRPr/>
              </a:pPr>
              <a:t>10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845963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D61903-550F-4E0C-A315-555FF97B538F}" type="slidenum">
              <a:rPr lang="ro-RO" smtClean="0"/>
              <a:pPr>
                <a:defRPr/>
              </a:pPr>
              <a:t>11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55072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3.wmf"/><Relationship Id="rId2" Type="http://schemas.openxmlformats.org/officeDocument/2006/relationships/tags" Target="../tags/tag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8.emf"/><Relationship Id="rId2" Type="http://schemas.openxmlformats.org/officeDocument/2006/relationships/tags" Target="../tags/tag3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vmlDrawing" Target="../drawings/vmlDrawing12.v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10" Type="http://schemas.openxmlformats.org/officeDocument/2006/relationships/image" Target="../media/image8.emf"/><Relationship Id="rId4" Type="http://schemas.openxmlformats.org/officeDocument/2006/relationships/tags" Target="../tags/tag41.xml"/><Relationship Id="rId9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6.xml"/><Relationship Id="rId7" Type="http://schemas.openxmlformats.org/officeDocument/2006/relationships/oleObject" Target="../embeddings/oleObject13.bin"/><Relationship Id="rId2" Type="http://schemas.openxmlformats.org/officeDocument/2006/relationships/tags" Target="../tags/tag45.xml"/><Relationship Id="rId1" Type="http://schemas.openxmlformats.org/officeDocument/2006/relationships/vmlDrawing" Target="../drawings/vmlDrawing13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50.xml"/><Relationship Id="rId7" Type="http://schemas.openxmlformats.org/officeDocument/2006/relationships/oleObject" Target="../embeddings/oleObject14.bin"/><Relationship Id="rId2" Type="http://schemas.openxmlformats.org/officeDocument/2006/relationships/tags" Target="../tags/tag49.xml"/><Relationship Id="rId1" Type="http://schemas.openxmlformats.org/officeDocument/2006/relationships/vmlDrawing" Target="../drawings/vmlDrawing14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1.emf"/><Relationship Id="rId2" Type="http://schemas.openxmlformats.org/officeDocument/2006/relationships/tags" Target="../tags/tag53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image" Target="../media/image1.emf"/><Relationship Id="rId2" Type="http://schemas.openxmlformats.org/officeDocument/2006/relationships/tags" Target="../tags/tag5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9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0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wmf"/><Relationship Id="rId5" Type="http://schemas.openxmlformats.org/officeDocument/2006/relationships/image" Target="../media/image8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.wmf"/><Relationship Id="rId5" Type="http://schemas.openxmlformats.org/officeDocument/2006/relationships/image" Target="../media/image8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tags" Target="../tags/tag14.xml"/><Relationship Id="rId7" Type="http://schemas.openxmlformats.org/officeDocument/2006/relationships/image" Target="../media/image4.jpeg"/><Relationship Id="rId2" Type="http://schemas.openxmlformats.org/officeDocument/2006/relationships/tags" Target="../tags/tag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" Type="http://schemas.openxmlformats.org/officeDocument/2006/relationships/vmlDrawing" Target="../drawings/vmlDrawing21.vml"/><Relationship Id="rId6" Type="http://schemas.openxmlformats.org/officeDocument/2006/relationships/tags" Target="../tags/tag67.xml"/><Relationship Id="rId11" Type="http://schemas.openxmlformats.org/officeDocument/2006/relationships/image" Target="../media/image8.emf"/><Relationship Id="rId5" Type="http://schemas.openxmlformats.org/officeDocument/2006/relationships/tags" Target="../tags/tag66.xml"/><Relationship Id="rId10" Type="http://schemas.openxmlformats.org/officeDocument/2006/relationships/oleObject" Target="../embeddings/oleObject21.bin"/><Relationship Id="rId4" Type="http://schemas.openxmlformats.org/officeDocument/2006/relationships/tags" Target="../tags/tag65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tags" Target="../tags/tag16.xml"/><Relationship Id="rId7" Type="http://schemas.openxmlformats.org/officeDocument/2006/relationships/image" Target="../media/image5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3.wmf"/><Relationship Id="rId2" Type="http://schemas.openxmlformats.org/officeDocument/2006/relationships/tags" Target="../tags/tag1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7.emf"/><Relationship Id="rId2" Type="http://schemas.openxmlformats.org/officeDocument/2006/relationships/tags" Target="../tags/tag2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3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25.xml"/><Relationship Id="rId7" Type="http://schemas.openxmlformats.org/officeDocument/2006/relationships/oleObject" Target="../embeddings/oleObject8.bin"/><Relationship Id="rId2" Type="http://schemas.openxmlformats.org/officeDocument/2006/relationships/tags" Target="../tags/tag24.xml"/><Relationship Id="rId1" Type="http://schemas.openxmlformats.org/officeDocument/2006/relationships/vmlDrawing" Target="../drawings/vmlDrawing8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9.v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8.emf"/><Relationship Id="rId2" Type="http://schemas.openxmlformats.org/officeDocument/2006/relationships/tags" Target="../tags/tag3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83009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think-cell Slide" r:id="rId5" imgW="244" imgH="245" progId="TCLayout.ActiveDocument.1">
                  <p:embed/>
                </p:oleObj>
              </mc:Choice>
              <mc:Fallback>
                <p:oleObj name="think-cell Slide" r:id="rId5" imgW="244" imgH="245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F3D3F64-6710-43A6-9364-B9A2A56D9B5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Bildplatzhalter 3">
            <a:extLst>
              <a:ext uri="{FF2B5EF4-FFF2-40B4-BE49-F238E27FC236}">
                <a16:creationId xmlns:a16="http://schemas.microsoft.com/office/drawing/2014/main" id="{0E183FB7-3E2B-4423-AAC4-E5C4C5EE59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06000" y="0"/>
            <a:ext cx="0" cy="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 sz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on </a:t>
            </a:r>
            <a:r>
              <a:rPr lang="ro-RO" dirty="0" err="1"/>
              <a:t>symbol</a:t>
            </a:r>
            <a:r>
              <a:rPr lang="ro-RO" dirty="0"/>
              <a:t>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picture</a:t>
            </a:r>
            <a:endParaRPr lang="ro-RO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058" y="387003"/>
            <a:ext cx="3016146" cy="456186"/>
          </a:xfrm>
          <a:prstGeom prst="rect">
            <a:avLst/>
          </a:prstGeom>
        </p:spPr>
      </p:pic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A1DAB75-B522-48F8-981B-576D969E62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7643" y="5027458"/>
            <a:ext cx="2971800" cy="369332"/>
          </a:xfrm>
        </p:spPr>
        <p:txBody>
          <a:bodyPr anchor="t"/>
          <a:lstStyle>
            <a:lvl1pPr algn="l" defTabSz="857250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de-DE" sz="1200" b="1" kern="1200" baseline="0" dirty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ro-RO" dirty="0" err="1"/>
              <a:t>Author</a:t>
            </a:r>
            <a:r>
              <a:rPr lang="ro-RO" dirty="0"/>
              <a:t>/</a:t>
            </a:r>
            <a:r>
              <a:rPr lang="ro-RO" dirty="0" err="1"/>
              <a:t>Presenter</a:t>
            </a:r>
            <a:r>
              <a:rPr lang="ro-RO" dirty="0"/>
              <a:t/>
            </a:r>
            <a:br>
              <a:rPr lang="ro-RO" dirty="0"/>
            </a:br>
            <a:r>
              <a:rPr lang="ro-RO" dirty="0"/>
              <a:t>(</a:t>
            </a:r>
            <a:r>
              <a:rPr lang="ro-RO" dirty="0" err="1"/>
              <a:t>Title</a:t>
            </a:r>
            <a:r>
              <a:rPr lang="ro-RO" dirty="0"/>
              <a:t>) </a:t>
            </a:r>
            <a:r>
              <a:rPr lang="ro-RO" dirty="0" err="1"/>
              <a:t>First</a:t>
            </a:r>
            <a:r>
              <a:rPr lang="ro-RO" dirty="0"/>
              <a:t> </a:t>
            </a:r>
            <a:r>
              <a:rPr lang="ro-RO" dirty="0" err="1"/>
              <a:t>Name</a:t>
            </a:r>
            <a:r>
              <a:rPr lang="ro-RO" dirty="0"/>
              <a:t> </a:t>
            </a:r>
            <a:r>
              <a:rPr lang="ro-RO" dirty="0" err="1"/>
              <a:t>Last</a:t>
            </a:r>
            <a:r>
              <a:rPr lang="ro-RO" dirty="0"/>
              <a:t> </a:t>
            </a:r>
            <a:r>
              <a:rPr lang="ro-RO" dirty="0" err="1"/>
              <a:t>Name</a:t>
            </a:r>
            <a:endParaRPr lang="ro-RO" dirty="0"/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0886F824-3F89-4380-AFB8-5C5F1B43847E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37643" y="3617123"/>
            <a:ext cx="5686863" cy="71120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presentation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40" name="Parallelogramm 13">
            <a:extLst>
              <a:ext uri="{FF2B5EF4-FFF2-40B4-BE49-F238E27FC236}">
                <a16:creationId xmlns:a16="http://schemas.microsoft.com/office/drawing/2014/main" id="{EB258803-4B2A-406E-8476-9531C371D522}"/>
              </a:ext>
            </a:extLst>
          </p:cNvPr>
          <p:cNvSpPr/>
          <p:nvPr/>
        </p:nvSpPr>
        <p:spPr bwMode="auto">
          <a:xfrm>
            <a:off x="0" y="4504723"/>
            <a:ext cx="6010740" cy="360000"/>
          </a:xfrm>
          <a:custGeom>
            <a:avLst/>
            <a:gdLst>
              <a:gd name="connsiteX0" fmla="*/ 0 w 6103633"/>
              <a:gd name="connsiteY0" fmla="*/ 0 h 360000"/>
              <a:gd name="connsiteX1" fmla="*/ 6103633 w 6103633"/>
              <a:gd name="connsiteY1" fmla="*/ 0 h 360000"/>
              <a:gd name="connsiteX2" fmla="*/ 6103633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103633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103633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013875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013875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013875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33" h="360000">
                <a:moveTo>
                  <a:pt x="89758" y="0"/>
                </a:moveTo>
                <a:lnTo>
                  <a:pt x="6103633" y="0"/>
                </a:lnTo>
                <a:lnTo>
                  <a:pt x="6013875" y="360000"/>
                </a:lnTo>
                <a:lnTo>
                  <a:pt x="0" y="360000"/>
                </a:lnTo>
                <a:lnTo>
                  <a:pt x="0" y="0"/>
                </a:lnTo>
                <a:close/>
              </a:path>
            </a:pathLst>
          </a:custGeom>
          <a:solidFill>
            <a:srgbClr val="008C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E48A3371-6347-40D5-9856-CDDA38BD40C9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37642" y="4535239"/>
            <a:ext cx="5839493" cy="276999"/>
          </a:xfrm>
        </p:spPr>
        <p:txBody>
          <a:bodyPr wrap="none" anchor="ctr"/>
          <a:lstStyle>
            <a:lvl1pPr>
              <a:defRPr sz="1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additional</a:t>
            </a:r>
            <a:r>
              <a:rPr lang="ro-RO" dirty="0"/>
              <a:t> </a:t>
            </a:r>
            <a:r>
              <a:rPr lang="ro-RO" dirty="0" err="1"/>
              <a:t>key</a:t>
            </a:r>
            <a:r>
              <a:rPr lang="ro-RO" dirty="0"/>
              <a:t> </a:t>
            </a:r>
            <a:r>
              <a:rPr lang="ro-RO" dirty="0" err="1"/>
              <a:t>word</a:t>
            </a:r>
            <a:endParaRPr lang="ro-RO" dirty="0"/>
          </a:p>
        </p:txBody>
      </p:sp>
      <p:sp>
        <p:nvSpPr>
          <p:cNvPr id="42" name="Textplatzhalter 14">
            <a:extLst>
              <a:ext uri="{FF2B5EF4-FFF2-40B4-BE49-F238E27FC236}">
                <a16:creationId xmlns:a16="http://schemas.microsoft.com/office/drawing/2014/main" id="{666D0490-9105-43EB-B447-15C4967A47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7643" y="6119256"/>
            <a:ext cx="2968625" cy="184666"/>
          </a:xfrm>
        </p:spPr>
        <p:txBody>
          <a:bodyPr/>
          <a:lstStyle>
            <a:lvl1pPr algn="l" defTabSz="857250" rtl="0" eaLnBrk="0" fontAlgn="base" hangingPunct="0"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 lang="de-DE" sz="1200" kern="1200" baseline="0" dirty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ro-RO" dirty="0"/>
              <a:t>Location, Date [</a:t>
            </a:r>
            <a:r>
              <a:rPr lang="ro-RO" dirty="0" err="1"/>
              <a:t>Month</a:t>
            </a:r>
            <a:r>
              <a:rPr lang="ro-RO" dirty="0"/>
              <a:t> d, YYYY]</a:t>
            </a:r>
          </a:p>
        </p:txBody>
      </p:sp>
    </p:spTree>
    <p:extLst>
      <p:ext uri="{BB962C8B-B14F-4D97-AF65-F5344CB8AC3E}">
        <p14:creationId xmlns:p14="http://schemas.microsoft.com/office/powerpoint/2010/main" val="174864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.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BAB640C-11DB-49BA-9E21-1C32FD70E08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43295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3"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BAB640C-11DB-49BA-9E21-1C32FD70E0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A615C34-DAC7-4EB6-848D-61E908227085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157094" cy="1538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30188" y="230400"/>
            <a:ext cx="8433752" cy="215444"/>
          </a:xfrm>
        </p:spPr>
        <p:txBody>
          <a:bodyPr/>
          <a:lstStyle>
            <a:lvl1pPr>
              <a:defRPr sz="14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o-RO" dirty="0"/>
              <a:t>2. </a:t>
            </a:r>
            <a:r>
              <a:rPr lang="ro-RO" dirty="0" err="1"/>
              <a:t>Folientitel</a:t>
            </a:r>
            <a:r>
              <a:rPr lang="ro-RO" dirty="0"/>
              <a:t>/Topic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4E23D58-BDD3-431B-84D0-51243AE4FD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8600" y="457200"/>
            <a:ext cx="9448800" cy="762000"/>
          </a:xfrm>
        </p:spPr>
        <p:txBody>
          <a:bodyPr/>
          <a:lstStyle>
            <a:lvl1pPr>
              <a:defRPr baseline="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8" name="Rectangle 44">
            <a:extLst>
              <a:ext uri="{FF2B5EF4-FFF2-40B4-BE49-F238E27FC236}">
                <a16:creationId xmlns:a16="http://schemas.microsoft.com/office/drawing/2014/main" id="{1C5317B2-8134-4C97-8E1E-6F50272D5A12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690559" y="6624638"/>
            <a:ext cx="345928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r>
              <a:rPr lang="ro-RO"/>
              <a:t>Horváth &amp; Partners CxO - Priorități majore post-Corona / Redresare economică și fonduri europene  I Aprilie 2021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07110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98D4FA2-231C-42B7-902A-821F6659992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08087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7" name="think-cell Slide" r:id="rId9" imgW="473" imgH="473" progId="TCLayout.ActiveDocument.1">
                  <p:embed/>
                </p:oleObj>
              </mc:Choice>
              <mc:Fallback>
                <p:oleObj name="think-cell Slide" r:id="rId9" imgW="473" imgH="4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98D4FA2-231C-42B7-902A-821F665999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3FA551F-66EB-43F2-A9BC-D34CB41AAD45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gray">
          <a:xfrm>
            <a:off x="228600" y="1387475"/>
            <a:ext cx="9448800" cy="1828800"/>
          </a:xfrm>
        </p:spPr>
        <p:txBody>
          <a:bodyPr/>
          <a:lstStyle>
            <a:lvl1pPr>
              <a:defRPr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Add</a:t>
            </a:r>
            <a:r>
              <a:rPr lang="ro-RO" dirty="0"/>
              <a:t> text </a:t>
            </a:r>
            <a:r>
              <a:rPr lang="ro-RO" dirty="0" err="1"/>
              <a:t>here</a:t>
            </a:r>
            <a:endParaRPr lang="ro-RO" dirty="0"/>
          </a:p>
          <a:p>
            <a:pPr lvl="1"/>
            <a:r>
              <a:rPr lang="ro-RO" dirty="0" err="1"/>
              <a:t>First</a:t>
            </a:r>
            <a:r>
              <a:rPr lang="ro-RO" dirty="0"/>
              <a:t> level</a:t>
            </a:r>
          </a:p>
          <a:p>
            <a:pPr lvl="2"/>
            <a:r>
              <a:rPr lang="ro-RO" dirty="0" err="1"/>
              <a:t>Second</a:t>
            </a:r>
            <a:r>
              <a:rPr lang="ro-RO" dirty="0"/>
              <a:t> level</a:t>
            </a:r>
          </a:p>
          <a:p>
            <a:pPr lvl="3"/>
            <a:r>
              <a:rPr lang="ro-RO" dirty="0" err="1"/>
              <a:t>Third</a:t>
            </a:r>
            <a:r>
              <a:rPr lang="ro-RO" dirty="0"/>
              <a:t> level</a:t>
            </a:r>
          </a:p>
          <a:p>
            <a:pPr lvl="4"/>
            <a:r>
              <a:rPr lang="ro-RO" dirty="0" err="1"/>
              <a:t>Fourth</a:t>
            </a:r>
            <a:r>
              <a:rPr lang="ro-RO" dirty="0"/>
              <a:t> level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  <p:custDataLst>
              <p:tags r:id="rId5"/>
            </p:custDataLst>
          </p:nvPr>
        </p:nvSpPr>
        <p:spPr bwMode="gray">
          <a:xfrm>
            <a:off x="228600" y="5729079"/>
            <a:ext cx="9448800" cy="579646"/>
          </a:xfr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noAutofit/>
          </a:bodyPr>
          <a:lstStyle>
            <a:lvl1pPr algn="l" defTabSz="857250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tabLst>
                <a:tab pos="182563" algn="l"/>
              </a:tabLst>
              <a:defRPr lang="de-DE" sz="1000" kern="1200" baseline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0" indent="1588" algn="l" defTabSz="857250" rtl="0" eaLnBrk="0" fontAlgn="base" hangingPunct="0">
              <a:lnSpc>
                <a:spcPct val="90000"/>
              </a:lnSpc>
              <a:spcBef>
                <a:spcPts val="24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438150" algn="r"/>
                <a:tab pos="476250" algn="l"/>
              </a:tabLst>
              <a:defRPr lang="de-DE" sz="10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857250" rtl="0" eaLnBrk="0" fontAlgn="base" hangingPunct="0">
              <a:lnSpc>
                <a:spcPct val="90000"/>
              </a:lnSpc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tabLst>
                <a:tab pos="438150" algn="r"/>
                <a:tab pos="476250" algn="l"/>
              </a:tabLst>
              <a:defRPr lang="de-DE" sz="10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algn="l" defTabSz="857250" rtl="0" eaLnBrk="0" fontAlgn="base" hangingPunct="0">
              <a:lnSpc>
                <a:spcPct val="90000"/>
              </a:lnSpc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tabLst>
                <a:tab pos="438150" algn="r"/>
                <a:tab pos="476250" algn="l"/>
              </a:tabLst>
              <a:defRPr lang="de-DE" sz="10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algn="l" defTabSz="857250" rtl="0" eaLnBrk="0" fontAlgn="base" hangingPunct="0">
              <a:lnSpc>
                <a:spcPct val="90000"/>
              </a:lnSpc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tabLst>
                <a:tab pos="438150" algn="r"/>
                <a:tab pos="476250" algn="l"/>
              </a:tabLst>
              <a:defRPr lang="de-DE" sz="10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ro-RO" dirty="0"/>
              <a:t>Notes</a:t>
            </a:r>
          </a:p>
          <a:p>
            <a:pPr lvl="0"/>
            <a:r>
              <a:rPr lang="ro-RO" dirty="0"/>
              <a:t>1	</a:t>
            </a:r>
            <a:r>
              <a:rPr lang="ro-RO" dirty="0" err="1"/>
              <a:t>Footnote</a:t>
            </a:r>
            <a:r>
              <a:rPr lang="ro-RO" dirty="0"/>
              <a:t> 1</a:t>
            </a:r>
          </a:p>
          <a:p>
            <a:pPr lvl="0"/>
            <a:r>
              <a:rPr lang="ro-RO" dirty="0"/>
              <a:t>2	</a:t>
            </a:r>
            <a:r>
              <a:rPr lang="ro-RO" dirty="0" err="1"/>
              <a:t>Footnote</a:t>
            </a:r>
            <a:r>
              <a:rPr lang="ro-RO" dirty="0"/>
              <a:t> 2</a:t>
            </a:r>
            <a:br>
              <a:rPr lang="ro-RO" dirty="0"/>
            </a:br>
            <a:r>
              <a:rPr lang="ro-RO" dirty="0" err="1"/>
              <a:t>Source</a:t>
            </a:r>
            <a:r>
              <a:rPr lang="ro-RO" dirty="0"/>
              <a:t>: </a:t>
            </a:r>
            <a:r>
              <a:rPr lang="ro-RO" dirty="0" err="1"/>
              <a:t>Detailed</a:t>
            </a:r>
            <a:r>
              <a:rPr lang="ro-RO" dirty="0"/>
              <a:t> information for </a:t>
            </a:r>
            <a:r>
              <a:rPr lang="ro-RO" dirty="0" err="1"/>
              <a:t>sources</a:t>
            </a:r>
            <a:endParaRPr lang="ro-RO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1"/>
            <p:custDataLst>
              <p:tags r:id="rId6"/>
            </p:custDataLst>
          </p:nvPr>
        </p:nvSpPr>
        <p:spPr bwMode="gray">
          <a:xfrm>
            <a:off x="230400" y="6624638"/>
            <a:ext cx="157094" cy="153888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B548A702-67EE-4A9A-A2D6-4658F9491A81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30188" y="230400"/>
            <a:ext cx="8433752" cy="215444"/>
          </a:xfrm>
        </p:spPr>
        <p:txBody>
          <a:bodyPr/>
          <a:lstStyle>
            <a:lvl1pPr>
              <a:defRPr sz="14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o-RO" dirty="0"/>
              <a:t>2. </a:t>
            </a:r>
            <a:r>
              <a:rPr lang="ro-RO" dirty="0" err="1"/>
              <a:t>Folientitel</a:t>
            </a:r>
            <a:r>
              <a:rPr lang="ro-RO" dirty="0"/>
              <a:t>/Topic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7E99EFE0-247B-47FE-990C-BAB6F0B71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8600" y="457200"/>
            <a:ext cx="9448800" cy="762000"/>
          </a:xfrm>
        </p:spPr>
        <p:txBody>
          <a:bodyPr/>
          <a:lstStyle>
            <a:lvl1pPr>
              <a:defRPr baseline="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11" name="Rectangle 44">
            <a:extLst>
              <a:ext uri="{FF2B5EF4-FFF2-40B4-BE49-F238E27FC236}">
                <a16:creationId xmlns:a16="http://schemas.microsoft.com/office/drawing/2014/main" id="{010F110E-34E9-4959-A65A-9FE950A4BBE1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7"/>
            </p:custDataLst>
          </p:nvPr>
        </p:nvSpPr>
        <p:spPr bwMode="auto">
          <a:xfrm>
            <a:off x="690559" y="6624638"/>
            <a:ext cx="345928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r>
              <a:rPr lang="ro-RO"/>
              <a:t>Horváth &amp; Partners CxO - Priorități majore post-Corona / Redresare economică și fonduri europene  I Aprilie 2021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706277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y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36A5806-75FC-49D3-AE29-8CC772894B6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99044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1" name="think-cell Slide" r:id="rId7" imgW="353" imgH="353" progId="TCLayout.ActiveDocument.1">
                  <p:embed/>
                </p:oleObj>
              </mc:Choice>
              <mc:Fallback>
                <p:oleObj name="think-cell Slide" r:id="rId7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36A5806-75FC-49D3-AE29-8CC772894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E41011B-F1FE-4167-8B66-7DA8CCA2C000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46BDDA-CF9A-4421-9F54-B5C7E36158F8}"/>
              </a:ext>
            </a:extLst>
          </p:cNvPr>
          <p:cNvSpPr/>
          <p:nvPr/>
        </p:nvSpPr>
        <p:spPr bwMode="gray">
          <a:xfrm>
            <a:off x="0" y="0"/>
            <a:ext cx="8028000" cy="6858000"/>
          </a:xfrm>
          <a:custGeom>
            <a:avLst/>
            <a:gdLst>
              <a:gd name="connsiteX0" fmla="*/ 0 w 8028000"/>
              <a:gd name="connsiteY0" fmla="*/ 0 h 6858000"/>
              <a:gd name="connsiteX1" fmla="*/ 8028000 w 8028000"/>
              <a:gd name="connsiteY1" fmla="*/ 0 h 6858000"/>
              <a:gd name="connsiteX2" fmla="*/ 8028000 w 8028000"/>
              <a:gd name="connsiteY2" fmla="*/ 6858000 h 6858000"/>
              <a:gd name="connsiteX3" fmla="*/ 0 w 8028000"/>
              <a:gd name="connsiteY3" fmla="*/ 6858000 h 6858000"/>
              <a:gd name="connsiteX4" fmla="*/ 0 w 8028000"/>
              <a:gd name="connsiteY4" fmla="*/ 0 h 6858000"/>
              <a:gd name="connsiteX0" fmla="*/ 1709891 w 8028000"/>
              <a:gd name="connsiteY0" fmla="*/ 0 h 6858000"/>
              <a:gd name="connsiteX1" fmla="*/ 8028000 w 8028000"/>
              <a:gd name="connsiteY1" fmla="*/ 0 h 6858000"/>
              <a:gd name="connsiteX2" fmla="*/ 8028000 w 8028000"/>
              <a:gd name="connsiteY2" fmla="*/ 6858000 h 6858000"/>
              <a:gd name="connsiteX3" fmla="*/ 0 w 8028000"/>
              <a:gd name="connsiteY3" fmla="*/ 6858000 h 6858000"/>
              <a:gd name="connsiteX4" fmla="*/ 0 w 8028000"/>
              <a:gd name="connsiteY4" fmla="*/ 0 h 6858000"/>
              <a:gd name="connsiteX0" fmla="*/ 1709891 w 8028000"/>
              <a:gd name="connsiteY0" fmla="*/ 0 h 6858000"/>
              <a:gd name="connsiteX1" fmla="*/ 8028000 w 8028000"/>
              <a:gd name="connsiteY1" fmla="*/ 0 h 6858000"/>
              <a:gd name="connsiteX2" fmla="*/ 8028000 w 8028000"/>
              <a:gd name="connsiteY2" fmla="*/ 6858000 h 6858000"/>
              <a:gd name="connsiteX3" fmla="*/ 0 w 8028000"/>
              <a:gd name="connsiteY3" fmla="*/ 6858000 h 6858000"/>
              <a:gd name="connsiteX4" fmla="*/ 0 w 8028000"/>
              <a:gd name="connsiteY4" fmla="*/ 0 h 6858000"/>
              <a:gd name="connsiteX0" fmla="*/ 1709891 w 8028000"/>
              <a:gd name="connsiteY0" fmla="*/ 0 h 6858000"/>
              <a:gd name="connsiteX1" fmla="*/ 8028000 w 8028000"/>
              <a:gd name="connsiteY1" fmla="*/ 0 h 6858000"/>
              <a:gd name="connsiteX2" fmla="*/ 6318109 w 8028000"/>
              <a:gd name="connsiteY2" fmla="*/ 6858000 h 6858000"/>
              <a:gd name="connsiteX3" fmla="*/ 0 w 8028000"/>
              <a:gd name="connsiteY3" fmla="*/ 6858000 h 6858000"/>
              <a:gd name="connsiteX4" fmla="*/ 0 w 8028000"/>
              <a:gd name="connsiteY4" fmla="*/ 0 h 6858000"/>
              <a:gd name="connsiteX0" fmla="*/ 1709891 w 8028000"/>
              <a:gd name="connsiteY0" fmla="*/ 0 h 6858000"/>
              <a:gd name="connsiteX1" fmla="*/ 8028000 w 8028000"/>
              <a:gd name="connsiteY1" fmla="*/ 0 h 6858000"/>
              <a:gd name="connsiteX2" fmla="*/ 6318109 w 8028000"/>
              <a:gd name="connsiteY2" fmla="*/ 6858000 h 6858000"/>
              <a:gd name="connsiteX3" fmla="*/ 0 w 8028000"/>
              <a:gd name="connsiteY3" fmla="*/ 6858000 h 6858000"/>
              <a:gd name="connsiteX4" fmla="*/ 0 w 8028000"/>
              <a:gd name="connsiteY4" fmla="*/ 0 h 6858000"/>
              <a:gd name="connsiteX0" fmla="*/ 1709891 w 8028000"/>
              <a:gd name="connsiteY0" fmla="*/ 0 h 6858000"/>
              <a:gd name="connsiteX1" fmla="*/ 8028000 w 8028000"/>
              <a:gd name="connsiteY1" fmla="*/ 0 h 6858000"/>
              <a:gd name="connsiteX2" fmla="*/ 6318109 w 8028000"/>
              <a:gd name="connsiteY2" fmla="*/ 6858000 h 6858000"/>
              <a:gd name="connsiteX3" fmla="*/ 0 w 8028000"/>
              <a:gd name="connsiteY3" fmla="*/ 6858000 h 6858000"/>
              <a:gd name="connsiteX4" fmla="*/ 0 w 8028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8000" h="6858000">
                <a:moveTo>
                  <a:pt x="1709891" y="0"/>
                </a:moveTo>
                <a:lnTo>
                  <a:pt x="8028000" y="0"/>
                </a:lnTo>
                <a:lnTo>
                  <a:pt x="631810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0F0F0"/>
          </a:solidFill>
          <a:ln w="9525" cap="flat" cmpd="sng" algn="ctr">
            <a:solidFill>
              <a:srgbClr val="F0F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777EF6A6-4287-4777-9904-5B11448B510C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789985" y="6624638"/>
            <a:ext cx="189217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85725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o-RO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© Horváth &amp; Partners</a:t>
            </a:r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73618CA7-33FC-4B0B-8501-9FEFDCB892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157094" cy="1538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C306387B-33E1-4538-917F-DA5F366062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8600" y="457200"/>
            <a:ext cx="7344000" cy="762000"/>
          </a:xfrm>
        </p:spPr>
        <p:txBody>
          <a:bodyPr/>
          <a:lstStyle>
            <a:lvl1pPr>
              <a:defRPr baseline="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24" name="Rectangle 44">
            <a:extLst>
              <a:ext uri="{FF2B5EF4-FFF2-40B4-BE49-F238E27FC236}">
                <a16:creationId xmlns:a16="http://schemas.microsoft.com/office/drawing/2014/main" id="{F5AEC95A-614B-4EC4-8DE9-FA6462337951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690559" y="6624638"/>
            <a:ext cx="345928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ro-RO"/>
              <a:t>Horváth &amp; Partners CxO - Priorități majore post-Corona / Redresare economică și fonduri europene  I Aprilie 2021</a:t>
            </a:r>
            <a:endParaRPr lang="ro-RO" dirty="0"/>
          </a:p>
        </p:txBody>
      </p:sp>
      <p:cxnSp>
        <p:nvCxnSpPr>
          <p:cNvPr id="34" name="Gerader Verbinder 10">
            <a:extLst>
              <a:ext uri="{FF2B5EF4-FFF2-40B4-BE49-F238E27FC236}">
                <a16:creationId xmlns:a16="http://schemas.microsoft.com/office/drawing/2014/main" id="{629092D3-9A08-450B-AFBE-20A6B9DB828D}"/>
              </a:ext>
            </a:extLst>
          </p:cNvPr>
          <p:cNvCxnSpPr/>
          <p:nvPr/>
        </p:nvCxnSpPr>
        <p:spPr bwMode="gray">
          <a:xfrm>
            <a:off x="230188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Gerader Verbinder 11">
            <a:extLst>
              <a:ext uri="{FF2B5EF4-FFF2-40B4-BE49-F238E27FC236}">
                <a16:creationId xmlns:a16="http://schemas.microsoft.com/office/drawing/2014/main" id="{F2A1D5D3-04BC-4BC7-9041-BD9C2FD9CCC4}"/>
              </a:ext>
            </a:extLst>
          </p:cNvPr>
          <p:cNvCxnSpPr/>
          <p:nvPr/>
        </p:nvCxnSpPr>
        <p:spPr bwMode="gray">
          <a:xfrm>
            <a:off x="68220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Gerader Verbinder 12">
            <a:extLst>
              <a:ext uri="{FF2B5EF4-FFF2-40B4-BE49-F238E27FC236}">
                <a16:creationId xmlns:a16="http://schemas.microsoft.com/office/drawing/2014/main" id="{76984233-4A86-4CCA-855F-86ACEB8C3538}"/>
              </a:ext>
            </a:extLst>
          </p:cNvPr>
          <p:cNvCxnSpPr/>
          <p:nvPr/>
        </p:nvCxnSpPr>
        <p:spPr bwMode="gray">
          <a:xfrm>
            <a:off x="96768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Gerader Verbinder 15">
            <a:extLst>
              <a:ext uri="{FF2B5EF4-FFF2-40B4-BE49-F238E27FC236}">
                <a16:creationId xmlns:a16="http://schemas.microsoft.com/office/drawing/2014/main" id="{23705BCD-4496-4146-8DB8-ADEF81C986A6}"/>
              </a:ext>
            </a:extLst>
          </p:cNvPr>
          <p:cNvCxnSpPr/>
          <p:nvPr/>
        </p:nvCxnSpPr>
        <p:spPr bwMode="gray">
          <a:xfrm>
            <a:off x="7041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r Verbinder 16">
            <a:extLst>
              <a:ext uri="{FF2B5EF4-FFF2-40B4-BE49-F238E27FC236}">
                <a16:creationId xmlns:a16="http://schemas.microsoft.com/office/drawing/2014/main" id="{60E898BC-2839-4C10-B456-51EC37C0B614}"/>
              </a:ext>
            </a:extLst>
          </p:cNvPr>
          <p:cNvCxnSpPr/>
          <p:nvPr/>
        </p:nvCxnSpPr>
        <p:spPr bwMode="gray">
          <a:xfrm>
            <a:off x="-211340" y="13932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r Verbinder 8">
            <a:extLst>
              <a:ext uri="{FF2B5EF4-FFF2-40B4-BE49-F238E27FC236}">
                <a16:creationId xmlns:a16="http://schemas.microsoft.com/office/drawing/2014/main" id="{A0F70E45-8AD2-4C17-A21B-CFDFD8900BD6}"/>
              </a:ext>
            </a:extLst>
          </p:cNvPr>
          <p:cNvCxnSpPr/>
          <p:nvPr/>
        </p:nvCxnSpPr>
        <p:spPr bwMode="gray">
          <a:xfrm>
            <a:off x="-211340" y="1702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5996720-A5F6-41AF-8507-6FA09BC0CBE2}"/>
              </a:ext>
            </a:extLst>
          </p:cNvPr>
          <p:cNvCxnSpPr/>
          <p:nvPr/>
        </p:nvCxnSpPr>
        <p:spPr bwMode="gray">
          <a:xfrm>
            <a:off x="-211340" y="379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07C7620-CA2E-432D-B7A5-849ECD7ABA83}"/>
              </a:ext>
            </a:extLst>
          </p:cNvPr>
          <p:cNvCxnSpPr/>
          <p:nvPr/>
        </p:nvCxnSpPr>
        <p:spPr bwMode="gray">
          <a:xfrm>
            <a:off x="-211340" y="631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Gerader Verbinder 11">
            <a:extLst>
              <a:ext uri="{FF2B5EF4-FFF2-40B4-BE49-F238E27FC236}">
                <a16:creationId xmlns:a16="http://schemas.microsoft.com/office/drawing/2014/main" id="{E31535A2-9893-4A36-B2D3-C4111264EBB2}"/>
              </a:ext>
            </a:extLst>
          </p:cNvPr>
          <p:cNvCxnSpPr/>
          <p:nvPr/>
        </p:nvCxnSpPr>
        <p:spPr bwMode="gray">
          <a:xfrm>
            <a:off x="4953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7346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hite/ Gray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36A5806-75FC-49D3-AE29-8CC772894B6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91445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5" name="think-cell Slide" r:id="rId7" imgW="353" imgH="353" progId="TCLayout.ActiveDocument.1">
                  <p:embed/>
                </p:oleObj>
              </mc:Choice>
              <mc:Fallback>
                <p:oleObj name="think-cell Slide" r:id="rId7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36A5806-75FC-49D3-AE29-8CC772894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B4CEDCA-AF62-4B04-9050-4B40BEA6312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CD5992C9-989F-4F27-AAD6-109ADF5F0319}"/>
              </a:ext>
            </a:extLst>
          </p:cNvPr>
          <p:cNvSpPr/>
          <p:nvPr/>
        </p:nvSpPr>
        <p:spPr bwMode="gray">
          <a:xfrm>
            <a:off x="6905624" y="0"/>
            <a:ext cx="3000375" cy="6858000"/>
          </a:xfrm>
          <a:prstGeom prst="rect">
            <a:avLst/>
          </a:prstGeom>
          <a:solidFill>
            <a:srgbClr val="F0F0F0"/>
          </a:solidFill>
          <a:ln w="9525" cap="flat" cmpd="sng" algn="ctr">
            <a:solidFill>
              <a:srgbClr val="F0F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C212D6F2-4331-4168-9E74-84AB17C0D1F4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789985" y="6624638"/>
            <a:ext cx="189217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85725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o-RO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© Horváth &amp; Partners</a:t>
            </a:r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D691AE01-3F77-4B5E-A221-B6CAE29AFC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157094" cy="15388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US" smtClean="0">
                <a:cs typeface="+mn-cs"/>
              </a:defRPr>
            </a:lvl1pPr>
          </a:lstStyle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4DEA230A-FF0A-466A-94FB-AB03DD381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8600" y="457200"/>
            <a:ext cx="6588000" cy="762000"/>
          </a:xfrm>
        </p:spPr>
        <p:txBody>
          <a:bodyPr/>
          <a:lstStyle>
            <a:lvl1pPr>
              <a:defRPr baseline="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30" name="Rectangle 44">
            <a:extLst>
              <a:ext uri="{FF2B5EF4-FFF2-40B4-BE49-F238E27FC236}">
                <a16:creationId xmlns:a16="http://schemas.microsoft.com/office/drawing/2014/main" id="{AB60E5D0-54AF-4F64-B12F-E16B1A1B41A5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690559" y="6624638"/>
            <a:ext cx="345928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r>
              <a:rPr lang="ro-RO"/>
              <a:t>Horváth &amp; Partners CxO - Priorități majore post-Corona / Redresare economică și fonduri europene  I Aprilie 2021</a:t>
            </a:r>
            <a:endParaRPr lang="ro-RO" dirty="0"/>
          </a:p>
        </p:txBody>
      </p:sp>
      <p:cxnSp>
        <p:nvCxnSpPr>
          <p:cNvPr id="34" name="Gerader Verbinder 10">
            <a:extLst>
              <a:ext uri="{FF2B5EF4-FFF2-40B4-BE49-F238E27FC236}">
                <a16:creationId xmlns:a16="http://schemas.microsoft.com/office/drawing/2014/main" id="{09EEEFD4-9C91-4041-AA3E-8C780582A3CB}"/>
              </a:ext>
            </a:extLst>
          </p:cNvPr>
          <p:cNvCxnSpPr/>
          <p:nvPr/>
        </p:nvCxnSpPr>
        <p:spPr bwMode="gray">
          <a:xfrm>
            <a:off x="230188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Gerader Verbinder 11">
            <a:extLst>
              <a:ext uri="{FF2B5EF4-FFF2-40B4-BE49-F238E27FC236}">
                <a16:creationId xmlns:a16="http://schemas.microsoft.com/office/drawing/2014/main" id="{151DA2FE-CE40-4CAA-949B-C64AC04B4939}"/>
              </a:ext>
            </a:extLst>
          </p:cNvPr>
          <p:cNvCxnSpPr/>
          <p:nvPr/>
        </p:nvCxnSpPr>
        <p:spPr bwMode="gray">
          <a:xfrm>
            <a:off x="68220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Gerader Verbinder 12">
            <a:extLst>
              <a:ext uri="{FF2B5EF4-FFF2-40B4-BE49-F238E27FC236}">
                <a16:creationId xmlns:a16="http://schemas.microsoft.com/office/drawing/2014/main" id="{965DA05A-51B5-485A-91B5-5E4053FA5908}"/>
              </a:ext>
            </a:extLst>
          </p:cNvPr>
          <p:cNvCxnSpPr/>
          <p:nvPr/>
        </p:nvCxnSpPr>
        <p:spPr bwMode="gray">
          <a:xfrm>
            <a:off x="96768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Gerader Verbinder 15">
            <a:extLst>
              <a:ext uri="{FF2B5EF4-FFF2-40B4-BE49-F238E27FC236}">
                <a16:creationId xmlns:a16="http://schemas.microsoft.com/office/drawing/2014/main" id="{9E7B024F-018B-4340-9279-8A81A1F89DE4}"/>
              </a:ext>
            </a:extLst>
          </p:cNvPr>
          <p:cNvCxnSpPr/>
          <p:nvPr/>
        </p:nvCxnSpPr>
        <p:spPr bwMode="gray">
          <a:xfrm>
            <a:off x="7041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r Verbinder 16">
            <a:extLst>
              <a:ext uri="{FF2B5EF4-FFF2-40B4-BE49-F238E27FC236}">
                <a16:creationId xmlns:a16="http://schemas.microsoft.com/office/drawing/2014/main" id="{0825EE99-ABEC-4CAC-9F66-1AE74F35AE5B}"/>
              </a:ext>
            </a:extLst>
          </p:cNvPr>
          <p:cNvCxnSpPr/>
          <p:nvPr/>
        </p:nvCxnSpPr>
        <p:spPr bwMode="gray">
          <a:xfrm>
            <a:off x="-211340" y="13932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r Verbinder 8">
            <a:extLst>
              <a:ext uri="{FF2B5EF4-FFF2-40B4-BE49-F238E27FC236}">
                <a16:creationId xmlns:a16="http://schemas.microsoft.com/office/drawing/2014/main" id="{B578C646-B2CD-4B4A-87B5-789F28AB0683}"/>
              </a:ext>
            </a:extLst>
          </p:cNvPr>
          <p:cNvCxnSpPr/>
          <p:nvPr/>
        </p:nvCxnSpPr>
        <p:spPr bwMode="gray">
          <a:xfrm>
            <a:off x="-211340" y="1702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00C83F-2027-4212-8777-389C720FF9CF}"/>
              </a:ext>
            </a:extLst>
          </p:cNvPr>
          <p:cNvCxnSpPr/>
          <p:nvPr/>
        </p:nvCxnSpPr>
        <p:spPr bwMode="gray">
          <a:xfrm>
            <a:off x="-211340" y="379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761161D-37F9-4EBD-8030-F6D32813E8FE}"/>
              </a:ext>
            </a:extLst>
          </p:cNvPr>
          <p:cNvCxnSpPr/>
          <p:nvPr/>
        </p:nvCxnSpPr>
        <p:spPr bwMode="gray">
          <a:xfrm>
            <a:off x="-211340" y="631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Gerader Verbinder 11">
            <a:extLst>
              <a:ext uri="{FF2B5EF4-FFF2-40B4-BE49-F238E27FC236}">
                <a16:creationId xmlns:a16="http://schemas.microsoft.com/office/drawing/2014/main" id="{18E08508-557C-4228-8DE4-3B158873C533}"/>
              </a:ext>
            </a:extLst>
          </p:cNvPr>
          <p:cNvCxnSpPr/>
          <p:nvPr/>
        </p:nvCxnSpPr>
        <p:spPr bwMode="gray">
          <a:xfrm>
            <a:off x="4953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39725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hite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36A5806-75FC-49D3-AE29-8CC772894B6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1346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9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36A5806-75FC-49D3-AE29-8CC772894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2F9A84-45DD-415D-A391-562F294439B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1A4E8842-F5B5-4AC6-852D-B1BB48C8E9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323347" y="0"/>
            <a:ext cx="3583178" cy="6862762"/>
          </a:xfrm>
          <a:custGeom>
            <a:avLst/>
            <a:gdLst>
              <a:gd name="connsiteX0" fmla="*/ 0 w 3614400"/>
              <a:gd name="connsiteY0" fmla="*/ 6858000 h 6858000"/>
              <a:gd name="connsiteX1" fmla="*/ 903600 w 3614400"/>
              <a:gd name="connsiteY1" fmla="*/ 0 h 6858000"/>
              <a:gd name="connsiteX2" fmla="*/ 3614400 w 3614400"/>
              <a:gd name="connsiteY2" fmla="*/ 0 h 6858000"/>
              <a:gd name="connsiteX3" fmla="*/ 2710800 w 3614400"/>
              <a:gd name="connsiteY3" fmla="*/ 6858000 h 6858000"/>
              <a:gd name="connsiteX4" fmla="*/ 0 w 3614400"/>
              <a:gd name="connsiteY4" fmla="*/ 6858000 h 6858000"/>
              <a:gd name="connsiteX0" fmla="*/ 0 w 3639714"/>
              <a:gd name="connsiteY0" fmla="*/ 6858000 h 6872514"/>
              <a:gd name="connsiteX1" fmla="*/ 903600 w 3639714"/>
              <a:gd name="connsiteY1" fmla="*/ 0 h 6872514"/>
              <a:gd name="connsiteX2" fmla="*/ 3614400 w 3639714"/>
              <a:gd name="connsiteY2" fmla="*/ 0 h 6872514"/>
              <a:gd name="connsiteX3" fmla="*/ 3639714 w 3639714"/>
              <a:gd name="connsiteY3" fmla="*/ 6872514 h 6872514"/>
              <a:gd name="connsiteX4" fmla="*/ 0 w 3639714"/>
              <a:gd name="connsiteY4" fmla="*/ 6858000 h 6872514"/>
              <a:gd name="connsiteX0" fmla="*/ 0 w 3639714"/>
              <a:gd name="connsiteY0" fmla="*/ 6858000 h 6872514"/>
              <a:gd name="connsiteX1" fmla="*/ 903600 w 3639714"/>
              <a:gd name="connsiteY1" fmla="*/ 0 h 6872514"/>
              <a:gd name="connsiteX2" fmla="*/ 3623925 w 3639714"/>
              <a:gd name="connsiteY2" fmla="*/ 0 h 6872514"/>
              <a:gd name="connsiteX3" fmla="*/ 3639714 w 3639714"/>
              <a:gd name="connsiteY3" fmla="*/ 6872514 h 6872514"/>
              <a:gd name="connsiteX4" fmla="*/ 0 w 3639714"/>
              <a:gd name="connsiteY4" fmla="*/ 6858000 h 6872514"/>
              <a:gd name="connsiteX0" fmla="*/ 0 w 3639714"/>
              <a:gd name="connsiteY0" fmla="*/ 6858000 h 6872514"/>
              <a:gd name="connsiteX1" fmla="*/ 1437000 w 3639714"/>
              <a:gd name="connsiteY1" fmla="*/ 0 h 6872514"/>
              <a:gd name="connsiteX2" fmla="*/ 3623925 w 3639714"/>
              <a:gd name="connsiteY2" fmla="*/ 0 h 6872514"/>
              <a:gd name="connsiteX3" fmla="*/ 3639714 w 3639714"/>
              <a:gd name="connsiteY3" fmla="*/ 6872514 h 6872514"/>
              <a:gd name="connsiteX4" fmla="*/ 0 w 3639714"/>
              <a:gd name="connsiteY4" fmla="*/ 6858000 h 6872514"/>
              <a:gd name="connsiteX0" fmla="*/ 0 w 3639714"/>
              <a:gd name="connsiteY0" fmla="*/ 6858000 h 6872514"/>
              <a:gd name="connsiteX1" fmla="*/ 1713225 w 3639714"/>
              <a:gd name="connsiteY1" fmla="*/ 19090 h 6872514"/>
              <a:gd name="connsiteX2" fmla="*/ 3623925 w 3639714"/>
              <a:gd name="connsiteY2" fmla="*/ 0 h 6872514"/>
              <a:gd name="connsiteX3" fmla="*/ 3639714 w 3639714"/>
              <a:gd name="connsiteY3" fmla="*/ 6872514 h 6872514"/>
              <a:gd name="connsiteX4" fmla="*/ 0 w 3639714"/>
              <a:gd name="connsiteY4" fmla="*/ 6858000 h 6872514"/>
              <a:gd name="connsiteX0" fmla="*/ 0 w 3639714"/>
              <a:gd name="connsiteY0" fmla="*/ 6858000 h 6872514"/>
              <a:gd name="connsiteX1" fmla="*/ 2018025 w 3639714"/>
              <a:gd name="connsiteY1" fmla="*/ 28635 h 6872514"/>
              <a:gd name="connsiteX2" fmla="*/ 3623925 w 3639714"/>
              <a:gd name="connsiteY2" fmla="*/ 0 h 6872514"/>
              <a:gd name="connsiteX3" fmla="*/ 3639714 w 3639714"/>
              <a:gd name="connsiteY3" fmla="*/ 6872514 h 6872514"/>
              <a:gd name="connsiteX4" fmla="*/ 0 w 3639714"/>
              <a:gd name="connsiteY4" fmla="*/ 6858000 h 6872514"/>
              <a:gd name="connsiteX0" fmla="*/ 0 w 3639714"/>
              <a:gd name="connsiteY0" fmla="*/ 6858000 h 6872514"/>
              <a:gd name="connsiteX1" fmla="*/ 1779900 w 3639714"/>
              <a:gd name="connsiteY1" fmla="*/ 0 h 6872514"/>
              <a:gd name="connsiteX2" fmla="*/ 3623925 w 3639714"/>
              <a:gd name="connsiteY2" fmla="*/ 0 h 6872514"/>
              <a:gd name="connsiteX3" fmla="*/ 3639714 w 3639714"/>
              <a:gd name="connsiteY3" fmla="*/ 6872514 h 6872514"/>
              <a:gd name="connsiteX4" fmla="*/ 0 w 3639714"/>
              <a:gd name="connsiteY4" fmla="*/ 6858000 h 6872514"/>
              <a:gd name="connsiteX0" fmla="*/ 0 w 3639714"/>
              <a:gd name="connsiteY0" fmla="*/ 6858000 h 6872514"/>
              <a:gd name="connsiteX1" fmla="*/ 1764660 w 3639714"/>
              <a:gd name="connsiteY1" fmla="*/ 7636 h 6872514"/>
              <a:gd name="connsiteX2" fmla="*/ 3623925 w 3639714"/>
              <a:gd name="connsiteY2" fmla="*/ 0 h 6872514"/>
              <a:gd name="connsiteX3" fmla="*/ 3639714 w 3639714"/>
              <a:gd name="connsiteY3" fmla="*/ 6872514 h 6872514"/>
              <a:gd name="connsiteX4" fmla="*/ 0 w 3639714"/>
              <a:gd name="connsiteY4" fmla="*/ 6858000 h 6872514"/>
              <a:gd name="connsiteX0" fmla="*/ 0 w 3593994"/>
              <a:gd name="connsiteY0" fmla="*/ 6865636 h 6872514"/>
              <a:gd name="connsiteX1" fmla="*/ 1718940 w 3593994"/>
              <a:gd name="connsiteY1" fmla="*/ 7636 h 6872514"/>
              <a:gd name="connsiteX2" fmla="*/ 3578205 w 3593994"/>
              <a:gd name="connsiteY2" fmla="*/ 0 h 6872514"/>
              <a:gd name="connsiteX3" fmla="*/ 3593994 w 3593994"/>
              <a:gd name="connsiteY3" fmla="*/ 6872514 h 6872514"/>
              <a:gd name="connsiteX4" fmla="*/ 0 w 3593994"/>
              <a:gd name="connsiteY4" fmla="*/ 6865636 h 6872514"/>
              <a:gd name="connsiteX0" fmla="*/ 0 w 3597255"/>
              <a:gd name="connsiteY0" fmla="*/ 6865636 h 6872514"/>
              <a:gd name="connsiteX1" fmla="*/ 1718940 w 3597255"/>
              <a:gd name="connsiteY1" fmla="*/ 7636 h 6872514"/>
              <a:gd name="connsiteX2" fmla="*/ 3597255 w 3597255"/>
              <a:gd name="connsiteY2" fmla="*/ 0 h 6872514"/>
              <a:gd name="connsiteX3" fmla="*/ 3593994 w 3597255"/>
              <a:gd name="connsiteY3" fmla="*/ 6872514 h 6872514"/>
              <a:gd name="connsiteX4" fmla="*/ 0 w 3597255"/>
              <a:gd name="connsiteY4" fmla="*/ 6865636 h 6872514"/>
              <a:gd name="connsiteX0" fmla="*/ 0 w 3597255"/>
              <a:gd name="connsiteY0" fmla="*/ 6865636 h 6872514"/>
              <a:gd name="connsiteX1" fmla="*/ 1723703 w 3597255"/>
              <a:gd name="connsiteY1" fmla="*/ 7636 h 6872514"/>
              <a:gd name="connsiteX2" fmla="*/ 3597255 w 3597255"/>
              <a:gd name="connsiteY2" fmla="*/ 0 h 6872514"/>
              <a:gd name="connsiteX3" fmla="*/ 3593994 w 3597255"/>
              <a:gd name="connsiteY3" fmla="*/ 6872514 h 6872514"/>
              <a:gd name="connsiteX4" fmla="*/ 0 w 3597255"/>
              <a:gd name="connsiteY4" fmla="*/ 6865636 h 6872514"/>
              <a:gd name="connsiteX0" fmla="*/ 0 w 3597255"/>
              <a:gd name="connsiteY0" fmla="*/ 6877090 h 6883968"/>
              <a:gd name="connsiteX1" fmla="*/ 1733228 w 3597255"/>
              <a:gd name="connsiteY1" fmla="*/ 0 h 6883968"/>
              <a:gd name="connsiteX2" fmla="*/ 3597255 w 3597255"/>
              <a:gd name="connsiteY2" fmla="*/ 11454 h 6883968"/>
              <a:gd name="connsiteX3" fmla="*/ 3593994 w 3597255"/>
              <a:gd name="connsiteY3" fmla="*/ 6883968 h 6883968"/>
              <a:gd name="connsiteX4" fmla="*/ 0 w 3597255"/>
              <a:gd name="connsiteY4" fmla="*/ 6877090 h 6883968"/>
              <a:gd name="connsiteX0" fmla="*/ 0 w 3593994"/>
              <a:gd name="connsiteY0" fmla="*/ 6877090 h 6883968"/>
              <a:gd name="connsiteX1" fmla="*/ 1733228 w 3593994"/>
              <a:gd name="connsiteY1" fmla="*/ 0 h 6883968"/>
              <a:gd name="connsiteX2" fmla="*/ 3592492 w 3593994"/>
              <a:gd name="connsiteY2" fmla="*/ 1908 h 6883968"/>
              <a:gd name="connsiteX3" fmla="*/ 3593994 w 3593994"/>
              <a:gd name="connsiteY3" fmla="*/ 6883968 h 6883968"/>
              <a:gd name="connsiteX4" fmla="*/ 0 w 3593994"/>
              <a:gd name="connsiteY4" fmla="*/ 6877090 h 6883968"/>
              <a:gd name="connsiteX0" fmla="*/ 0 w 3593994"/>
              <a:gd name="connsiteY0" fmla="*/ 6875182 h 6882060"/>
              <a:gd name="connsiteX1" fmla="*/ 1704936 w 3593994"/>
              <a:gd name="connsiteY1" fmla="*/ 7653 h 6882060"/>
              <a:gd name="connsiteX2" fmla="*/ 3592492 w 3593994"/>
              <a:gd name="connsiteY2" fmla="*/ 0 h 6882060"/>
              <a:gd name="connsiteX3" fmla="*/ 3593994 w 3593994"/>
              <a:gd name="connsiteY3" fmla="*/ 6882060 h 6882060"/>
              <a:gd name="connsiteX4" fmla="*/ 0 w 3593994"/>
              <a:gd name="connsiteY4" fmla="*/ 6875182 h 6882060"/>
              <a:gd name="connsiteX0" fmla="*/ 0 w 3593994"/>
              <a:gd name="connsiteY0" fmla="*/ 6877090 h 6883968"/>
              <a:gd name="connsiteX1" fmla="*/ 1700221 w 3593994"/>
              <a:gd name="connsiteY1" fmla="*/ 0 h 6883968"/>
              <a:gd name="connsiteX2" fmla="*/ 3592492 w 3593994"/>
              <a:gd name="connsiteY2" fmla="*/ 1908 h 6883968"/>
              <a:gd name="connsiteX3" fmla="*/ 3593994 w 3593994"/>
              <a:gd name="connsiteY3" fmla="*/ 6883968 h 6883968"/>
              <a:gd name="connsiteX4" fmla="*/ 0 w 3593994"/>
              <a:gd name="connsiteY4" fmla="*/ 6877090 h 6883968"/>
              <a:gd name="connsiteX0" fmla="*/ 0 w 3593994"/>
              <a:gd name="connsiteY0" fmla="*/ 6881870 h 6888748"/>
              <a:gd name="connsiteX1" fmla="*/ 1690790 w 3593994"/>
              <a:gd name="connsiteY1" fmla="*/ 0 h 6888748"/>
              <a:gd name="connsiteX2" fmla="*/ 3592492 w 3593994"/>
              <a:gd name="connsiteY2" fmla="*/ 6688 h 6888748"/>
              <a:gd name="connsiteX3" fmla="*/ 3593994 w 3593994"/>
              <a:gd name="connsiteY3" fmla="*/ 6888748 h 6888748"/>
              <a:gd name="connsiteX4" fmla="*/ 0 w 3593994"/>
              <a:gd name="connsiteY4" fmla="*/ 6881870 h 6888748"/>
              <a:gd name="connsiteX0" fmla="*/ 0 w 3597138"/>
              <a:gd name="connsiteY0" fmla="*/ 6885057 h 6888748"/>
              <a:gd name="connsiteX1" fmla="*/ 1693934 w 3597138"/>
              <a:gd name="connsiteY1" fmla="*/ 0 h 6888748"/>
              <a:gd name="connsiteX2" fmla="*/ 3595636 w 3597138"/>
              <a:gd name="connsiteY2" fmla="*/ 6688 h 6888748"/>
              <a:gd name="connsiteX3" fmla="*/ 3597138 w 3597138"/>
              <a:gd name="connsiteY3" fmla="*/ 6888748 h 6888748"/>
              <a:gd name="connsiteX4" fmla="*/ 0 w 3597138"/>
              <a:gd name="connsiteY4" fmla="*/ 6885057 h 6888748"/>
              <a:gd name="connsiteX0" fmla="*/ 0 w 3597138"/>
              <a:gd name="connsiteY0" fmla="*/ 6888244 h 6888748"/>
              <a:gd name="connsiteX1" fmla="*/ 1693934 w 3597138"/>
              <a:gd name="connsiteY1" fmla="*/ 0 h 6888748"/>
              <a:gd name="connsiteX2" fmla="*/ 3595636 w 3597138"/>
              <a:gd name="connsiteY2" fmla="*/ 6688 h 6888748"/>
              <a:gd name="connsiteX3" fmla="*/ 3597138 w 3597138"/>
              <a:gd name="connsiteY3" fmla="*/ 6888748 h 6888748"/>
              <a:gd name="connsiteX4" fmla="*/ 0 w 3597138"/>
              <a:gd name="connsiteY4" fmla="*/ 6888244 h 6888748"/>
              <a:gd name="connsiteX0" fmla="*/ 0 w 3597658"/>
              <a:gd name="connsiteY0" fmla="*/ 6888244 h 6888748"/>
              <a:gd name="connsiteX1" fmla="*/ 1693934 w 3597658"/>
              <a:gd name="connsiteY1" fmla="*/ 0 h 6888748"/>
              <a:gd name="connsiteX2" fmla="*/ 3597549 w 3597658"/>
              <a:gd name="connsiteY2" fmla="*/ 4776 h 6888748"/>
              <a:gd name="connsiteX3" fmla="*/ 3597138 w 3597658"/>
              <a:gd name="connsiteY3" fmla="*/ 6888748 h 6888748"/>
              <a:gd name="connsiteX4" fmla="*/ 0 w 3597658"/>
              <a:gd name="connsiteY4" fmla="*/ 6888244 h 6888748"/>
              <a:gd name="connsiteX0" fmla="*/ 0 w 3597659"/>
              <a:gd name="connsiteY0" fmla="*/ 6888244 h 6888748"/>
              <a:gd name="connsiteX1" fmla="*/ 1693934 w 3597659"/>
              <a:gd name="connsiteY1" fmla="*/ 0 h 6888748"/>
              <a:gd name="connsiteX2" fmla="*/ 3597550 w 3597659"/>
              <a:gd name="connsiteY2" fmla="*/ 2864 h 6888748"/>
              <a:gd name="connsiteX3" fmla="*/ 3597138 w 3597659"/>
              <a:gd name="connsiteY3" fmla="*/ 6888748 h 6888748"/>
              <a:gd name="connsiteX4" fmla="*/ 0 w 3597659"/>
              <a:gd name="connsiteY4" fmla="*/ 6888244 h 6888748"/>
              <a:gd name="connsiteX0" fmla="*/ 0 w 3597660"/>
              <a:gd name="connsiteY0" fmla="*/ 6891117 h 6891621"/>
              <a:gd name="connsiteX1" fmla="*/ 1693934 w 3597660"/>
              <a:gd name="connsiteY1" fmla="*/ 2873 h 6891621"/>
              <a:gd name="connsiteX2" fmla="*/ 3597551 w 3597660"/>
              <a:gd name="connsiteY2" fmla="*/ 0 h 6891621"/>
              <a:gd name="connsiteX3" fmla="*/ 3597138 w 3597660"/>
              <a:gd name="connsiteY3" fmla="*/ 6891621 h 6891621"/>
              <a:gd name="connsiteX4" fmla="*/ 0 w 3597660"/>
              <a:gd name="connsiteY4" fmla="*/ 6891117 h 6891621"/>
              <a:gd name="connsiteX0" fmla="*/ 0 w 3597661"/>
              <a:gd name="connsiteY0" fmla="*/ 6888244 h 6888748"/>
              <a:gd name="connsiteX1" fmla="*/ 1693934 w 3597661"/>
              <a:gd name="connsiteY1" fmla="*/ 0 h 6888748"/>
              <a:gd name="connsiteX2" fmla="*/ 3597552 w 3597661"/>
              <a:gd name="connsiteY2" fmla="*/ 2864 h 6888748"/>
              <a:gd name="connsiteX3" fmla="*/ 3597138 w 3597661"/>
              <a:gd name="connsiteY3" fmla="*/ 6888748 h 6888748"/>
              <a:gd name="connsiteX4" fmla="*/ 0 w 3597661"/>
              <a:gd name="connsiteY4" fmla="*/ 6888244 h 6888748"/>
              <a:gd name="connsiteX0" fmla="*/ 0 w 3597662"/>
              <a:gd name="connsiteY0" fmla="*/ 6888244 h 6888748"/>
              <a:gd name="connsiteX1" fmla="*/ 1693934 w 3597662"/>
              <a:gd name="connsiteY1" fmla="*/ 0 h 6888748"/>
              <a:gd name="connsiteX2" fmla="*/ 3597553 w 3597662"/>
              <a:gd name="connsiteY2" fmla="*/ 952 h 6888748"/>
              <a:gd name="connsiteX3" fmla="*/ 3597138 w 3597662"/>
              <a:gd name="connsiteY3" fmla="*/ 6888748 h 6888748"/>
              <a:gd name="connsiteX4" fmla="*/ 0 w 3597662"/>
              <a:gd name="connsiteY4" fmla="*/ 6888244 h 688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7662" h="6888748">
                <a:moveTo>
                  <a:pt x="0" y="6888244"/>
                </a:moveTo>
                <a:lnTo>
                  <a:pt x="1693934" y="0"/>
                </a:lnTo>
                <a:lnTo>
                  <a:pt x="3597553" y="952"/>
                </a:lnTo>
                <a:cubicBezTo>
                  <a:pt x="3598054" y="2294972"/>
                  <a:pt x="3596637" y="4594728"/>
                  <a:pt x="3597138" y="6888748"/>
                </a:cubicBezTo>
                <a:lnTo>
                  <a:pt x="0" y="6888244"/>
                </a:lnTo>
                <a:close/>
              </a:path>
            </a:pathLst>
          </a:cu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b"/>
          <a:lstStyle>
            <a:lvl1pPr algn="ctr">
              <a:defRPr/>
            </a:lvl1pPr>
          </a:lstStyle>
          <a:p>
            <a:r>
              <a:rPr lang="ro-RO" dirty="0"/>
              <a:t>Click </a:t>
            </a:r>
            <a:r>
              <a:rPr lang="ro-RO" dirty="0" err="1"/>
              <a:t>icon</a:t>
            </a:r>
            <a:r>
              <a:rPr lang="ro-RO" dirty="0"/>
              <a:t>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picture</a:t>
            </a:r>
            <a:endParaRPr lang="ro-RO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73618CA7-33FC-4B0B-8501-9FEFDCB892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157094" cy="1538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C306387B-33E1-4538-917F-DA5F366062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8600" y="457200"/>
            <a:ext cx="7344000" cy="762000"/>
          </a:xfrm>
        </p:spPr>
        <p:txBody>
          <a:bodyPr/>
          <a:lstStyle>
            <a:lvl1pPr>
              <a:defRPr baseline="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24" name="Rectangle 44">
            <a:extLst>
              <a:ext uri="{FF2B5EF4-FFF2-40B4-BE49-F238E27FC236}">
                <a16:creationId xmlns:a16="http://schemas.microsoft.com/office/drawing/2014/main" id="{2F9C339A-DD2B-49CA-A751-68C8D27BA49D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690559" y="6624638"/>
            <a:ext cx="345928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r>
              <a:rPr lang="ro-RO"/>
              <a:t>Horváth &amp; Partners CxO - Priorități majore post-Corona / Redresare economică și fonduri europene  I Aprilie 2021</a:t>
            </a:r>
            <a:endParaRPr lang="ro-RO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C4A34E-243B-4C9D-9D9B-929BEFCF6E21}"/>
              </a:ext>
            </a:extLst>
          </p:cNvPr>
          <p:cNvSpPr/>
          <p:nvPr/>
        </p:nvSpPr>
        <p:spPr bwMode="gray">
          <a:xfrm>
            <a:off x="0" y="-1066801"/>
            <a:ext cx="9906000" cy="888981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ro-RO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How to insert </a:t>
            </a:r>
            <a:r>
              <a:rPr lang="ro-RO" sz="1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your</a:t>
            </a:r>
            <a:r>
              <a:rPr lang="ro-RO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own</a:t>
            </a:r>
            <a:r>
              <a:rPr lang="ro-RO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image</a:t>
            </a:r>
            <a:r>
              <a:rPr lang="ro-RO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  <a:p>
            <a:pPr marL="171450" indent="-17145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</a:pP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“Click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icon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to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add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” and insert a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from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your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files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please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consider file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size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and/ or</a:t>
            </a:r>
            <a:r>
              <a:rPr lang="ro-RO" sz="10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use the </a:t>
            </a:r>
            <a:r>
              <a:rPr lang="ro-RO" sz="1000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Weight</a:t>
            </a:r>
            <a:r>
              <a:rPr lang="ro-RO" sz="10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Watcher</a:t>
            </a:r>
            <a:r>
              <a:rPr lang="ro-RO" sz="10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via </a:t>
            </a:r>
            <a:r>
              <a:rPr lang="ro-RO" sz="1000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QuickSlide</a:t>
            </a:r>
            <a:r>
              <a:rPr lang="ro-RO" sz="10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/ </a:t>
            </a:r>
            <a:r>
              <a:rPr lang="ro-RO" sz="1000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Check</a:t>
            </a:r>
            <a:r>
              <a:rPr lang="ro-RO" sz="10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ro-RO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Resize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the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within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the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beveled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box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ro-RO" sz="1000" dirty="0"/>
              <a:t>Left mouse click on the </a:t>
            </a:r>
            <a:r>
              <a:rPr lang="ro-RO" sz="1000" dirty="0" err="1"/>
              <a:t>picture</a:t>
            </a:r>
            <a:r>
              <a:rPr lang="ro-RO" sz="1000" dirty="0"/>
              <a:t>, </a:t>
            </a:r>
            <a:r>
              <a:rPr lang="ro-RO" sz="1000" dirty="0" err="1"/>
              <a:t>then</a:t>
            </a:r>
            <a:r>
              <a:rPr lang="ro-RO" sz="1000" dirty="0"/>
              <a:t> select 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“Crop” and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position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or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resize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the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aseline="0" dirty="0"/>
              <a:t>with </a:t>
            </a:r>
            <a:r>
              <a:rPr lang="ro-RO" sz="1000" dirty="0" err="1"/>
              <a:t>your</a:t>
            </a:r>
            <a:r>
              <a:rPr lang="ro-RO" sz="1000" dirty="0"/>
              <a:t> mouse at the </a:t>
            </a:r>
            <a:r>
              <a:rPr lang="ro-RO" sz="1000" dirty="0" err="1"/>
              <a:t>round</a:t>
            </a:r>
            <a:r>
              <a:rPr lang="ro-RO" sz="1000" dirty="0"/>
              <a:t> corner marker</a:t>
            </a:r>
            <a:endParaRPr lang="ro-RO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tabLst/>
            </a:pP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Further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images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can </a:t>
            </a:r>
            <a:r>
              <a:rPr lang="ro-RO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be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found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 the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Pictures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database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QuickSlide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tab). The folder ‘01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Admin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provides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links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to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external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databases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b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please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file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“Overview </a:t>
            </a:r>
            <a:r>
              <a:rPr lang="ro-RO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databases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”</a:t>
            </a:r>
            <a:endParaRPr lang="ro-RO" sz="1000" dirty="0">
              <a:solidFill>
                <a:schemeClr val="tx2"/>
              </a:solidFill>
            </a:endParaRPr>
          </a:p>
        </p:txBody>
      </p:sp>
      <p:cxnSp>
        <p:nvCxnSpPr>
          <p:cNvPr id="35" name="Gerader Verbinder 10">
            <a:extLst>
              <a:ext uri="{FF2B5EF4-FFF2-40B4-BE49-F238E27FC236}">
                <a16:creationId xmlns:a16="http://schemas.microsoft.com/office/drawing/2014/main" id="{B355F4E7-042E-43DF-B8C9-3BDD925A150B}"/>
              </a:ext>
            </a:extLst>
          </p:cNvPr>
          <p:cNvCxnSpPr/>
          <p:nvPr/>
        </p:nvCxnSpPr>
        <p:spPr bwMode="gray">
          <a:xfrm>
            <a:off x="230188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Gerader Verbinder 11">
            <a:extLst>
              <a:ext uri="{FF2B5EF4-FFF2-40B4-BE49-F238E27FC236}">
                <a16:creationId xmlns:a16="http://schemas.microsoft.com/office/drawing/2014/main" id="{609C1935-0ED5-46F4-A609-AC37E514291F}"/>
              </a:ext>
            </a:extLst>
          </p:cNvPr>
          <p:cNvCxnSpPr/>
          <p:nvPr/>
        </p:nvCxnSpPr>
        <p:spPr bwMode="gray">
          <a:xfrm>
            <a:off x="68220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Gerader Verbinder 12">
            <a:extLst>
              <a:ext uri="{FF2B5EF4-FFF2-40B4-BE49-F238E27FC236}">
                <a16:creationId xmlns:a16="http://schemas.microsoft.com/office/drawing/2014/main" id="{250B265C-CAC8-45C4-8077-8F9959A37A10}"/>
              </a:ext>
            </a:extLst>
          </p:cNvPr>
          <p:cNvCxnSpPr/>
          <p:nvPr/>
        </p:nvCxnSpPr>
        <p:spPr bwMode="gray">
          <a:xfrm>
            <a:off x="96768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r Verbinder 15">
            <a:extLst>
              <a:ext uri="{FF2B5EF4-FFF2-40B4-BE49-F238E27FC236}">
                <a16:creationId xmlns:a16="http://schemas.microsoft.com/office/drawing/2014/main" id="{D447C179-EE08-421D-AF2E-5E6B3C052D8B}"/>
              </a:ext>
            </a:extLst>
          </p:cNvPr>
          <p:cNvCxnSpPr/>
          <p:nvPr/>
        </p:nvCxnSpPr>
        <p:spPr bwMode="gray">
          <a:xfrm>
            <a:off x="7041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r Verbinder 16">
            <a:extLst>
              <a:ext uri="{FF2B5EF4-FFF2-40B4-BE49-F238E27FC236}">
                <a16:creationId xmlns:a16="http://schemas.microsoft.com/office/drawing/2014/main" id="{0B15A21D-C4A1-44AC-B51D-548D9A57294C}"/>
              </a:ext>
            </a:extLst>
          </p:cNvPr>
          <p:cNvCxnSpPr/>
          <p:nvPr/>
        </p:nvCxnSpPr>
        <p:spPr bwMode="gray">
          <a:xfrm>
            <a:off x="-211340" y="13932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Gerader Verbinder 8">
            <a:extLst>
              <a:ext uri="{FF2B5EF4-FFF2-40B4-BE49-F238E27FC236}">
                <a16:creationId xmlns:a16="http://schemas.microsoft.com/office/drawing/2014/main" id="{6586CDD7-8604-405F-967D-537031F8D37A}"/>
              </a:ext>
            </a:extLst>
          </p:cNvPr>
          <p:cNvCxnSpPr/>
          <p:nvPr/>
        </p:nvCxnSpPr>
        <p:spPr bwMode="gray">
          <a:xfrm>
            <a:off x="-211340" y="1702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1D5A2DC-4D98-413B-8B5E-0A5095B630BF}"/>
              </a:ext>
            </a:extLst>
          </p:cNvPr>
          <p:cNvCxnSpPr/>
          <p:nvPr/>
        </p:nvCxnSpPr>
        <p:spPr bwMode="gray">
          <a:xfrm>
            <a:off x="-211340" y="379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8FA71B6-B0CB-43AD-B844-FD7D8F1D10C6}"/>
              </a:ext>
            </a:extLst>
          </p:cNvPr>
          <p:cNvCxnSpPr/>
          <p:nvPr/>
        </p:nvCxnSpPr>
        <p:spPr bwMode="gray">
          <a:xfrm>
            <a:off x="-211340" y="631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Gerader Verbinder 11">
            <a:extLst>
              <a:ext uri="{FF2B5EF4-FFF2-40B4-BE49-F238E27FC236}">
                <a16:creationId xmlns:a16="http://schemas.microsoft.com/office/drawing/2014/main" id="{2CCA2052-76C1-45C6-8CC4-F8342CAEC9AF}"/>
              </a:ext>
            </a:extLst>
          </p:cNvPr>
          <p:cNvCxnSpPr/>
          <p:nvPr/>
        </p:nvCxnSpPr>
        <p:spPr bwMode="gray">
          <a:xfrm>
            <a:off x="4953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46308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hite/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36A5806-75FC-49D3-AE29-8CC772894B6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275235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3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36A5806-75FC-49D3-AE29-8CC772894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2F9A84-45DD-415D-A391-562F294439B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1A4E8842-F5B5-4AC6-852D-B1BB48C8E9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905623" y="0"/>
            <a:ext cx="3000375" cy="686276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b"/>
          <a:lstStyle>
            <a:lvl1pPr algn="ctr">
              <a:defRPr/>
            </a:lvl1pPr>
          </a:lstStyle>
          <a:p>
            <a:r>
              <a:rPr lang="ro-RO" dirty="0"/>
              <a:t>Click </a:t>
            </a:r>
            <a:r>
              <a:rPr lang="ro-RO" dirty="0" err="1"/>
              <a:t>icon</a:t>
            </a:r>
            <a:r>
              <a:rPr lang="ro-RO" dirty="0"/>
              <a:t>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picture</a:t>
            </a:r>
            <a:endParaRPr lang="ro-RO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73618CA7-33FC-4B0B-8501-9FEFDCB892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157094" cy="1538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C306387B-33E1-4538-917F-DA5F366062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8600" y="457200"/>
            <a:ext cx="6588000" cy="762000"/>
          </a:xfrm>
        </p:spPr>
        <p:txBody>
          <a:bodyPr/>
          <a:lstStyle>
            <a:lvl1pPr>
              <a:defRPr baseline="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24" name="Rectangle 44">
            <a:extLst>
              <a:ext uri="{FF2B5EF4-FFF2-40B4-BE49-F238E27FC236}">
                <a16:creationId xmlns:a16="http://schemas.microsoft.com/office/drawing/2014/main" id="{C1E02C96-235F-4677-8386-C1D8D13C21C6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690559" y="6624638"/>
            <a:ext cx="345928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r>
              <a:rPr lang="ro-RO"/>
              <a:t>Horváth &amp; Partners CxO - Priorități majore post-Corona / Redresare economică și fonduri europene  I Aprilie 2021</a:t>
            </a:r>
            <a:endParaRPr lang="ro-RO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3218ED-40E3-4F8E-B28B-2F97EA892ED4}"/>
              </a:ext>
            </a:extLst>
          </p:cNvPr>
          <p:cNvSpPr/>
          <p:nvPr/>
        </p:nvSpPr>
        <p:spPr bwMode="gray">
          <a:xfrm>
            <a:off x="0" y="-1066801"/>
            <a:ext cx="9906000" cy="888981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ro-RO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How to insert </a:t>
            </a:r>
            <a:r>
              <a:rPr lang="ro-RO" sz="1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your</a:t>
            </a:r>
            <a:r>
              <a:rPr lang="ro-RO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own</a:t>
            </a:r>
            <a:r>
              <a:rPr lang="ro-RO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image</a:t>
            </a:r>
            <a:r>
              <a:rPr lang="ro-RO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  <a:p>
            <a:pPr marL="171450" indent="-17145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</a:pP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“Click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icon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to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add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” and insert a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from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your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files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please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consider file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size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and/ or</a:t>
            </a:r>
            <a:r>
              <a:rPr lang="ro-RO" sz="10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use the </a:t>
            </a:r>
            <a:r>
              <a:rPr lang="ro-RO" sz="1000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Weight</a:t>
            </a:r>
            <a:r>
              <a:rPr lang="ro-RO" sz="10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Watcher</a:t>
            </a:r>
            <a:r>
              <a:rPr lang="ro-RO" sz="10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via </a:t>
            </a:r>
            <a:r>
              <a:rPr lang="ro-RO" sz="1000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QuickSlide</a:t>
            </a:r>
            <a:r>
              <a:rPr lang="ro-RO" sz="10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/ </a:t>
            </a:r>
            <a:r>
              <a:rPr lang="ro-RO" sz="1000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Check</a:t>
            </a:r>
            <a:r>
              <a:rPr lang="ro-RO" sz="10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ro-RO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Resize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the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within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the </a:t>
            </a:r>
            <a:r>
              <a:rPr lang="ro-RO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beveled</a:t>
            </a:r>
            <a:r>
              <a:rPr lang="ro-R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box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ro-RO" sz="1000" dirty="0"/>
              <a:t>Left mouse click on the </a:t>
            </a:r>
            <a:r>
              <a:rPr lang="ro-RO" sz="1000" dirty="0" err="1"/>
              <a:t>picture</a:t>
            </a:r>
            <a:r>
              <a:rPr lang="ro-RO" sz="1000" dirty="0"/>
              <a:t>, </a:t>
            </a:r>
            <a:r>
              <a:rPr lang="ro-RO" sz="1000" dirty="0" err="1"/>
              <a:t>then</a:t>
            </a:r>
            <a:r>
              <a:rPr lang="ro-RO" sz="1000" dirty="0"/>
              <a:t> select 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“Crop” and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position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or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resize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the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aseline="0" dirty="0"/>
              <a:t>with </a:t>
            </a:r>
            <a:r>
              <a:rPr lang="ro-RO" sz="1000" dirty="0" err="1"/>
              <a:t>your</a:t>
            </a:r>
            <a:r>
              <a:rPr lang="ro-RO" sz="1000" dirty="0"/>
              <a:t> mouse at the </a:t>
            </a:r>
            <a:r>
              <a:rPr lang="ro-RO" sz="1000" dirty="0" err="1"/>
              <a:t>round</a:t>
            </a:r>
            <a:r>
              <a:rPr lang="ro-RO" sz="1000" dirty="0"/>
              <a:t> corner marker</a:t>
            </a:r>
            <a:endParaRPr lang="ro-RO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tabLst/>
            </a:pP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Further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images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can </a:t>
            </a:r>
            <a:r>
              <a:rPr lang="ro-RO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be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found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 the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Pictures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database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QuickSlide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tab). The folder ‘01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Admin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provides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links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to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external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databases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b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please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see</a:t>
            </a:r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file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“Overview </a:t>
            </a:r>
            <a:r>
              <a:rPr lang="ro-RO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o-RO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databases</a:t>
            </a:r>
            <a:r>
              <a:rPr lang="ro-RO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”</a:t>
            </a:r>
            <a:endParaRPr lang="ro-RO" sz="1000" dirty="0">
              <a:solidFill>
                <a:schemeClr val="tx2"/>
              </a:solidFill>
            </a:endParaRPr>
          </a:p>
        </p:txBody>
      </p:sp>
      <p:cxnSp>
        <p:nvCxnSpPr>
          <p:cNvPr id="35" name="Gerader Verbinder 10">
            <a:extLst>
              <a:ext uri="{FF2B5EF4-FFF2-40B4-BE49-F238E27FC236}">
                <a16:creationId xmlns:a16="http://schemas.microsoft.com/office/drawing/2014/main" id="{353866D3-9E0A-4A8A-82D1-98638C442936}"/>
              </a:ext>
            </a:extLst>
          </p:cNvPr>
          <p:cNvCxnSpPr/>
          <p:nvPr/>
        </p:nvCxnSpPr>
        <p:spPr bwMode="gray">
          <a:xfrm>
            <a:off x="230188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Gerader Verbinder 11">
            <a:extLst>
              <a:ext uri="{FF2B5EF4-FFF2-40B4-BE49-F238E27FC236}">
                <a16:creationId xmlns:a16="http://schemas.microsoft.com/office/drawing/2014/main" id="{388BC5AB-D947-49E7-8019-160AE2B9FF4C}"/>
              </a:ext>
            </a:extLst>
          </p:cNvPr>
          <p:cNvCxnSpPr/>
          <p:nvPr/>
        </p:nvCxnSpPr>
        <p:spPr bwMode="gray">
          <a:xfrm>
            <a:off x="68220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Gerader Verbinder 12">
            <a:extLst>
              <a:ext uri="{FF2B5EF4-FFF2-40B4-BE49-F238E27FC236}">
                <a16:creationId xmlns:a16="http://schemas.microsoft.com/office/drawing/2014/main" id="{EB29FF25-7F69-42A1-8BB5-80851FEEA5FE}"/>
              </a:ext>
            </a:extLst>
          </p:cNvPr>
          <p:cNvCxnSpPr/>
          <p:nvPr/>
        </p:nvCxnSpPr>
        <p:spPr bwMode="gray">
          <a:xfrm>
            <a:off x="96768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r Verbinder 15">
            <a:extLst>
              <a:ext uri="{FF2B5EF4-FFF2-40B4-BE49-F238E27FC236}">
                <a16:creationId xmlns:a16="http://schemas.microsoft.com/office/drawing/2014/main" id="{A291953E-E14F-42C9-A322-87CE13752FE3}"/>
              </a:ext>
            </a:extLst>
          </p:cNvPr>
          <p:cNvCxnSpPr/>
          <p:nvPr/>
        </p:nvCxnSpPr>
        <p:spPr bwMode="gray">
          <a:xfrm>
            <a:off x="7041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r Verbinder 16">
            <a:extLst>
              <a:ext uri="{FF2B5EF4-FFF2-40B4-BE49-F238E27FC236}">
                <a16:creationId xmlns:a16="http://schemas.microsoft.com/office/drawing/2014/main" id="{C0D02C27-2409-4F16-834C-59C40AEFA809}"/>
              </a:ext>
            </a:extLst>
          </p:cNvPr>
          <p:cNvCxnSpPr/>
          <p:nvPr/>
        </p:nvCxnSpPr>
        <p:spPr bwMode="gray">
          <a:xfrm>
            <a:off x="-211340" y="13932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Gerader Verbinder 8">
            <a:extLst>
              <a:ext uri="{FF2B5EF4-FFF2-40B4-BE49-F238E27FC236}">
                <a16:creationId xmlns:a16="http://schemas.microsoft.com/office/drawing/2014/main" id="{4C474B76-51E9-4730-AA39-9EF78B2C34EB}"/>
              </a:ext>
            </a:extLst>
          </p:cNvPr>
          <p:cNvCxnSpPr/>
          <p:nvPr/>
        </p:nvCxnSpPr>
        <p:spPr bwMode="gray">
          <a:xfrm>
            <a:off x="-211340" y="1702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3AD4072-B0B1-44FF-A143-905187670F45}"/>
              </a:ext>
            </a:extLst>
          </p:cNvPr>
          <p:cNvCxnSpPr/>
          <p:nvPr/>
        </p:nvCxnSpPr>
        <p:spPr bwMode="gray">
          <a:xfrm>
            <a:off x="-211340" y="379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3A023F4-32DF-449D-B240-9AF183480233}"/>
              </a:ext>
            </a:extLst>
          </p:cNvPr>
          <p:cNvCxnSpPr/>
          <p:nvPr/>
        </p:nvCxnSpPr>
        <p:spPr bwMode="gray">
          <a:xfrm>
            <a:off x="-211340" y="631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Gerader Verbinder 11">
            <a:extLst>
              <a:ext uri="{FF2B5EF4-FFF2-40B4-BE49-F238E27FC236}">
                <a16:creationId xmlns:a16="http://schemas.microsoft.com/office/drawing/2014/main" id="{3953D8BD-25A0-4B22-B0E4-CEA01A1BCE3C}"/>
              </a:ext>
            </a:extLst>
          </p:cNvPr>
          <p:cNvCxnSpPr/>
          <p:nvPr/>
        </p:nvCxnSpPr>
        <p:spPr bwMode="gray">
          <a:xfrm>
            <a:off x="4953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1702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blue 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70E4A55-4881-47A2-9281-C78C4648658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61625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7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70E4A55-4881-47A2-9281-C78C464865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1">
            <a:extLst>
              <a:ext uri="{FF2B5EF4-FFF2-40B4-BE49-F238E27FC236}">
                <a16:creationId xmlns:a16="http://schemas.microsoft.com/office/drawing/2014/main" id="{452C55E9-0640-4BF4-AB5D-AAC34EC54736}"/>
              </a:ext>
            </a:extLst>
          </p:cNvPr>
          <p:cNvSpPr/>
          <p:nvPr/>
        </p:nvSpPr>
        <p:spPr bwMode="gray">
          <a:xfrm>
            <a:off x="0" y="0"/>
            <a:ext cx="9906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A5D637-B88D-464D-871A-6B92D9C0F0E1}"/>
              </a:ext>
            </a:extLst>
          </p:cNvPr>
          <p:cNvGrpSpPr/>
          <p:nvPr/>
        </p:nvGrpSpPr>
        <p:grpSpPr>
          <a:xfrm>
            <a:off x="6747516" y="-982979"/>
            <a:ext cx="256519" cy="147824"/>
            <a:chOff x="6690366" y="-848867"/>
            <a:chExt cx="256519" cy="147824"/>
          </a:xfrm>
        </p:grpSpPr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106B54D1-004D-4A97-9520-817258A178D3}"/>
                </a:ext>
              </a:extLst>
            </p:cNvPr>
            <p:cNvSpPr/>
            <p:nvPr userDrawn="1"/>
          </p:nvSpPr>
          <p:spPr bwMode="auto">
            <a:xfrm>
              <a:off x="6690366" y="-848867"/>
              <a:ext cx="256519" cy="147824"/>
            </a:xfrm>
            <a:custGeom>
              <a:avLst/>
              <a:gdLst>
                <a:gd name="connsiteX0" fmla="*/ 0 w 449580"/>
                <a:gd name="connsiteY0" fmla="*/ 0 h 259080"/>
                <a:gd name="connsiteX1" fmla="*/ 449580 w 449580"/>
                <a:gd name="connsiteY1" fmla="*/ 0 h 259080"/>
                <a:gd name="connsiteX2" fmla="*/ 449580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449580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449580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384984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384984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384984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580" h="259080">
                  <a:moveTo>
                    <a:pt x="64596" y="0"/>
                  </a:moveTo>
                  <a:lnTo>
                    <a:pt x="449580" y="0"/>
                  </a:lnTo>
                  <a:lnTo>
                    <a:pt x="384984" y="259080"/>
                  </a:lnTo>
                  <a:lnTo>
                    <a:pt x="0" y="259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l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kumimoji="0" lang="ro-R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C84A558-DA03-48AC-B70B-AAC496B47AF6}"/>
                </a:ext>
              </a:extLst>
            </p:cNvPr>
            <p:cNvSpPr/>
            <p:nvPr userDrawn="1"/>
          </p:nvSpPr>
          <p:spPr bwMode="auto">
            <a:xfrm>
              <a:off x="6843988" y="-848867"/>
              <a:ext cx="102897" cy="73912"/>
            </a:xfrm>
            <a:custGeom>
              <a:avLst/>
              <a:gdLst>
                <a:gd name="connsiteX0" fmla="*/ 2160 w 180340"/>
                <a:gd name="connsiteY0" fmla="*/ 0 h 129540"/>
                <a:gd name="connsiteX1" fmla="*/ 180340 w 180340"/>
                <a:gd name="connsiteY1" fmla="*/ 0 h 129540"/>
                <a:gd name="connsiteX2" fmla="*/ 149162 w 180340"/>
                <a:gd name="connsiteY2" fmla="*/ 125048 h 129540"/>
                <a:gd name="connsiteX3" fmla="*/ 125730 w 180340"/>
                <a:gd name="connsiteY3" fmla="*/ 129540 h 129540"/>
                <a:gd name="connsiteX4" fmla="*/ 0 w 180340"/>
                <a:gd name="connsiteY4" fmla="*/ 1016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40" h="129540">
                  <a:moveTo>
                    <a:pt x="2160" y="0"/>
                  </a:moveTo>
                  <a:lnTo>
                    <a:pt x="180340" y="0"/>
                  </a:lnTo>
                  <a:lnTo>
                    <a:pt x="149162" y="125048"/>
                  </a:lnTo>
                  <a:lnTo>
                    <a:pt x="125730" y="129540"/>
                  </a:lnTo>
                  <a:cubicBezTo>
                    <a:pt x="56291" y="129540"/>
                    <a:pt x="0" y="76092"/>
                    <a:pt x="0" y="1016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rgbClr val="00B4B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l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kumimoji="0" lang="ro-R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A8A660-9F53-4CFD-8355-8B33C943AB44}"/>
              </a:ext>
            </a:extLst>
          </p:cNvPr>
          <p:cNvGrpSpPr/>
          <p:nvPr/>
        </p:nvGrpSpPr>
        <p:grpSpPr>
          <a:xfrm>
            <a:off x="6392725" y="-982979"/>
            <a:ext cx="257063" cy="147827"/>
            <a:chOff x="6392725" y="-848867"/>
            <a:chExt cx="257063" cy="147827"/>
          </a:xfrm>
        </p:grpSpPr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4E3867D6-0CAF-48E5-81E5-4734C0EA8BF2}"/>
                </a:ext>
              </a:extLst>
            </p:cNvPr>
            <p:cNvSpPr/>
            <p:nvPr userDrawn="1"/>
          </p:nvSpPr>
          <p:spPr bwMode="auto">
            <a:xfrm>
              <a:off x="6393269" y="-848867"/>
              <a:ext cx="256519" cy="147824"/>
            </a:xfrm>
            <a:custGeom>
              <a:avLst/>
              <a:gdLst>
                <a:gd name="connsiteX0" fmla="*/ 0 w 449580"/>
                <a:gd name="connsiteY0" fmla="*/ 0 h 259080"/>
                <a:gd name="connsiteX1" fmla="*/ 449580 w 449580"/>
                <a:gd name="connsiteY1" fmla="*/ 0 h 259080"/>
                <a:gd name="connsiteX2" fmla="*/ 449580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449580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449580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384984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384984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384984 w 449580"/>
                <a:gd name="connsiteY2" fmla="*/ 259080 h 259080"/>
                <a:gd name="connsiteX3" fmla="*/ 0 w 449580"/>
                <a:gd name="connsiteY3" fmla="*/ 259080 h 259080"/>
                <a:gd name="connsiteX4" fmla="*/ 64596 w 449580"/>
                <a:gd name="connsiteY4" fmla="*/ 0 h 2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580" h="259080">
                  <a:moveTo>
                    <a:pt x="64596" y="0"/>
                  </a:moveTo>
                  <a:lnTo>
                    <a:pt x="449580" y="0"/>
                  </a:lnTo>
                  <a:lnTo>
                    <a:pt x="384984" y="259080"/>
                  </a:lnTo>
                  <a:lnTo>
                    <a:pt x="0" y="259080"/>
                  </a:lnTo>
                  <a:lnTo>
                    <a:pt x="64596" y="0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l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kumimoji="0" lang="ro-R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85E7456-FDB7-4FB9-B563-175C475686BC}"/>
                </a:ext>
              </a:extLst>
            </p:cNvPr>
            <p:cNvSpPr/>
            <p:nvPr userDrawn="1"/>
          </p:nvSpPr>
          <p:spPr bwMode="auto">
            <a:xfrm>
              <a:off x="6392725" y="-770610"/>
              <a:ext cx="102897" cy="69570"/>
            </a:xfrm>
            <a:custGeom>
              <a:avLst/>
              <a:gdLst>
                <a:gd name="connsiteX0" fmla="*/ 54610 w 180340"/>
                <a:gd name="connsiteY0" fmla="*/ 0 h 121930"/>
                <a:gd name="connsiteX1" fmla="*/ 180340 w 180340"/>
                <a:gd name="connsiteY1" fmla="*/ 119380 h 121930"/>
                <a:gd name="connsiteX2" fmla="*/ 179798 w 180340"/>
                <a:gd name="connsiteY2" fmla="*/ 121930 h 121930"/>
                <a:gd name="connsiteX3" fmla="*/ 0 w 180340"/>
                <a:gd name="connsiteY3" fmla="*/ 121930 h 121930"/>
                <a:gd name="connsiteX4" fmla="*/ 29186 w 180340"/>
                <a:gd name="connsiteY4" fmla="*/ 4873 h 121930"/>
                <a:gd name="connsiteX5" fmla="*/ 54610 w 180340"/>
                <a:gd name="connsiteY5" fmla="*/ 0 h 12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340" h="121930">
                  <a:moveTo>
                    <a:pt x="54610" y="0"/>
                  </a:moveTo>
                  <a:cubicBezTo>
                    <a:pt x="124049" y="0"/>
                    <a:pt x="180340" y="53448"/>
                    <a:pt x="180340" y="119380"/>
                  </a:cubicBezTo>
                  <a:lnTo>
                    <a:pt x="179798" y="121930"/>
                  </a:lnTo>
                  <a:lnTo>
                    <a:pt x="0" y="121930"/>
                  </a:lnTo>
                  <a:lnTo>
                    <a:pt x="29186" y="4873"/>
                  </a:lnTo>
                  <a:lnTo>
                    <a:pt x="5461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rgbClr val="00B4B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l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kumimoji="0" lang="ro-R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cxnSp>
        <p:nvCxnSpPr>
          <p:cNvPr id="35" name="Gerader Verbinder 10">
            <a:extLst>
              <a:ext uri="{FF2B5EF4-FFF2-40B4-BE49-F238E27FC236}">
                <a16:creationId xmlns:a16="http://schemas.microsoft.com/office/drawing/2014/main" id="{EBF945AE-7669-4C6F-A9D1-F3FC91208081}"/>
              </a:ext>
            </a:extLst>
          </p:cNvPr>
          <p:cNvCxnSpPr/>
          <p:nvPr/>
        </p:nvCxnSpPr>
        <p:spPr bwMode="gray">
          <a:xfrm>
            <a:off x="230188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Gerader Verbinder 11">
            <a:extLst>
              <a:ext uri="{FF2B5EF4-FFF2-40B4-BE49-F238E27FC236}">
                <a16:creationId xmlns:a16="http://schemas.microsoft.com/office/drawing/2014/main" id="{B1F9F861-E546-44F7-908D-22F922D2F42A}"/>
              </a:ext>
            </a:extLst>
          </p:cNvPr>
          <p:cNvCxnSpPr/>
          <p:nvPr/>
        </p:nvCxnSpPr>
        <p:spPr bwMode="gray">
          <a:xfrm>
            <a:off x="68220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Gerader Verbinder 12">
            <a:extLst>
              <a:ext uri="{FF2B5EF4-FFF2-40B4-BE49-F238E27FC236}">
                <a16:creationId xmlns:a16="http://schemas.microsoft.com/office/drawing/2014/main" id="{0900C21B-E42B-4C05-9DC0-ED06CEA72BDB}"/>
              </a:ext>
            </a:extLst>
          </p:cNvPr>
          <p:cNvCxnSpPr/>
          <p:nvPr/>
        </p:nvCxnSpPr>
        <p:spPr bwMode="gray">
          <a:xfrm>
            <a:off x="96768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r Verbinder 15">
            <a:extLst>
              <a:ext uri="{FF2B5EF4-FFF2-40B4-BE49-F238E27FC236}">
                <a16:creationId xmlns:a16="http://schemas.microsoft.com/office/drawing/2014/main" id="{639F3A40-7B56-4F7F-9F92-9A96404528D9}"/>
              </a:ext>
            </a:extLst>
          </p:cNvPr>
          <p:cNvCxnSpPr/>
          <p:nvPr/>
        </p:nvCxnSpPr>
        <p:spPr bwMode="gray">
          <a:xfrm>
            <a:off x="7041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r Verbinder 16">
            <a:extLst>
              <a:ext uri="{FF2B5EF4-FFF2-40B4-BE49-F238E27FC236}">
                <a16:creationId xmlns:a16="http://schemas.microsoft.com/office/drawing/2014/main" id="{932B57DF-9426-4F09-A2EB-60C61A55B0FB}"/>
              </a:ext>
            </a:extLst>
          </p:cNvPr>
          <p:cNvCxnSpPr/>
          <p:nvPr/>
        </p:nvCxnSpPr>
        <p:spPr bwMode="gray">
          <a:xfrm>
            <a:off x="-211340" y="13932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Gerader Verbinder 8">
            <a:extLst>
              <a:ext uri="{FF2B5EF4-FFF2-40B4-BE49-F238E27FC236}">
                <a16:creationId xmlns:a16="http://schemas.microsoft.com/office/drawing/2014/main" id="{0E32C9AF-8B73-4BC1-A035-05E675CBE4C8}"/>
              </a:ext>
            </a:extLst>
          </p:cNvPr>
          <p:cNvCxnSpPr/>
          <p:nvPr/>
        </p:nvCxnSpPr>
        <p:spPr bwMode="gray">
          <a:xfrm>
            <a:off x="-211340" y="1702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1F2A7E-4CA5-41E4-A7A7-3C018AC2E5C1}"/>
              </a:ext>
            </a:extLst>
          </p:cNvPr>
          <p:cNvCxnSpPr/>
          <p:nvPr/>
        </p:nvCxnSpPr>
        <p:spPr bwMode="gray">
          <a:xfrm>
            <a:off x="-211340" y="379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C2DE847-CCC0-4794-AD36-23A556C94F76}"/>
              </a:ext>
            </a:extLst>
          </p:cNvPr>
          <p:cNvCxnSpPr/>
          <p:nvPr/>
        </p:nvCxnSpPr>
        <p:spPr bwMode="gray">
          <a:xfrm>
            <a:off x="-211340" y="631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Gerader Verbinder 11">
            <a:extLst>
              <a:ext uri="{FF2B5EF4-FFF2-40B4-BE49-F238E27FC236}">
                <a16:creationId xmlns:a16="http://schemas.microsoft.com/office/drawing/2014/main" id="{35A516C8-652A-45A3-8DC3-9129E4792D79}"/>
              </a:ext>
            </a:extLst>
          </p:cNvPr>
          <p:cNvCxnSpPr/>
          <p:nvPr/>
        </p:nvCxnSpPr>
        <p:spPr bwMode="gray">
          <a:xfrm>
            <a:off x="4953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42951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70E4A55-4881-47A2-9281-C78C4648658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131627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1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70E4A55-4881-47A2-9281-C78C464865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 hidden="1">
            <a:extLst>
              <a:ext uri="{FF2B5EF4-FFF2-40B4-BE49-F238E27FC236}">
                <a16:creationId xmlns:a16="http://schemas.microsoft.com/office/drawing/2014/main" id="{4F821225-A38D-4DB6-B3FA-82B21EF24A67}"/>
              </a:ext>
            </a:extLst>
          </p:cNvPr>
          <p:cNvGrpSpPr/>
          <p:nvPr/>
        </p:nvGrpSpPr>
        <p:grpSpPr bwMode="gray">
          <a:xfrm>
            <a:off x="-447560" y="570240"/>
            <a:ext cx="10837164" cy="6747152"/>
            <a:chOff x="-447560" y="570240"/>
            <a:chExt cx="10837164" cy="6747152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4E7C194-98DE-474F-8828-45CD3A84C13B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777763" y="7137392"/>
              <a:ext cx="360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r Verbinder 10">
              <a:extLst>
                <a:ext uri="{FF2B5EF4-FFF2-40B4-BE49-F238E27FC236}">
                  <a16:creationId xmlns:a16="http://schemas.microsoft.com/office/drawing/2014/main" id="{72C4C3D9-41DE-46B4-80C6-826EE43F74AD}"/>
                </a:ext>
              </a:extLst>
            </p:cNvPr>
            <p:cNvCxnSpPr/>
            <p:nvPr userDrawn="1"/>
          </p:nvCxnSpPr>
          <p:spPr bwMode="gray">
            <a:xfrm>
              <a:off x="230188" y="6957391"/>
              <a:ext cx="0" cy="36000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r Verbinder 11">
              <a:extLst>
                <a:ext uri="{FF2B5EF4-FFF2-40B4-BE49-F238E27FC236}">
                  <a16:creationId xmlns:a16="http://schemas.microsoft.com/office/drawing/2014/main" id="{3FE2AA68-6F7C-4A1D-87EB-DE2C2C0BBB34}"/>
                </a:ext>
              </a:extLst>
            </p:cNvPr>
            <p:cNvCxnSpPr/>
            <p:nvPr userDrawn="1"/>
          </p:nvCxnSpPr>
          <p:spPr bwMode="gray">
            <a:xfrm>
              <a:off x="6824663" y="6957391"/>
              <a:ext cx="0" cy="36000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r Verbinder 12">
              <a:extLst>
                <a:ext uri="{FF2B5EF4-FFF2-40B4-BE49-F238E27FC236}">
                  <a16:creationId xmlns:a16="http://schemas.microsoft.com/office/drawing/2014/main" id="{A99887B0-BCF0-466E-8905-E0EDABB62C39}"/>
                </a:ext>
              </a:extLst>
            </p:cNvPr>
            <p:cNvCxnSpPr/>
            <p:nvPr userDrawn="1"/>
          </p:nvCxnSpPr>
          <p:spPr bwMode="gray">
            <a:xfrm>
              <a:off x="9669463" y="6957391"/>
              <a:ext cx="0" cy="36000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Gerader Verbinder 15">
              <a:extLst>
                <a:ext uri="{FF2B5EF4-FFF2-40B4-BE49-F238E27FC236}">
                  <a16:creationId xmlns:a16="http://schemas.microsoft.com/office/drawing/2014/main" id="{6787924B-F655-4DF6-AD37-BC26A4E84A01}"/>
                </a:ext>
              </a:extLst>
            </p:cNvPr>
            <p:cNvCxnSpPr/>
            <p:nvPr userDrawn="1"/>
          </p:nvCxnSpPr>
          <p:spPr bwMode="gray">
            <a:xfrm>
              <a:off x="7028772" y="6957391"/>
              <a:ext cx="0" cy="36000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r Verbinder 16">
              <a:extLst>
                <a:ext uri="{FF2B5EF4-FFF2-40B4-BE49-F238E27FC236}">
                  <a16:creationId xmlns:a16="http://schemas.microsoft.com/office/drawing/2014/main" id="{D0D5FDB2-F44D-4887-BFFA-8A620EB2D117}"/>
                </a:ext>
              </a:extLst>
            </p:cNvPr>
            <p:cNvCxnSpPr/>
            <p:nvPr userDrawn="1"/>
          </p:nvCxnSpPr>
          <p:spPr bwMode="gray">
            <a:xfrm>
              <a:off x="-447560" y="1393200"/>
              <a:ext cx="360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r Verbinder 16">
              <a:extLst>
                <a:ext uri="{FF2B5EF4-FFF2-40B4-BE49-F238E27FC236}">
                  <a16:creationId xmlns:a16="http://schemas.microsoft.com/office/drawing/2014/main" id="{D5F77CBB-D232-4DF8-94F9-09469613856A}"/>
                </a:ext>
              </a:extLst>
            </p:cNvPr>
            <p:cNvCxnSpPr/>
            <p:nvPr userDrawn="1"/>
          </p:nvCxnSpPr>
          <p:spPr bwMode="gray">
            <a:xfrm>
              <a:off x="10029604" y="1393200"/>
              <a:ext cx="360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r Verbinder 8">
              <a:extLst>
                <a:ext uri="{FF2B5EF4-FFF2-40B4-BE49-F238E27FC236}">
                  <a16:creationId xmlns:a16="http://schemas.microsoft.com/office/drawing/2014/main" id="{4A608B79-43BF-493C-B618-86AD4B31FC8B}"/>
                </a:ext>
              </a:extLst>
            </p:cNvPr>
            <p:cNvCxnSpPr/>
            <p:nvPr userDrawn="1"/>
          </p:nvCxnSpPr>
          <p:spPr bwMode="gray">
            <a:xfrm>
              <a:off x="-447560" y="1700214"/>
              <a:ext cx="360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r Verbinder 8">
              <a:extLst>
                <a:ext uri="{FF2B5EF4-FFF2-40B4-BE49-F238E27FC236}">
                  <a16:creationId xmlns:a16="http://schemas.microsoft.com/office/drawing/2014/main" id="{B178F002-12C6-46E9-919D-BBA0B44546D9}"/>
                </a:ext>
              </a:extLst>
            </p:cNvPr>
            <p:cNvCxnSpPr/>
            <p:nvPr userDrawn="1"/>
          </p:nvCxnSpPr>
          <p:spPr bwMode="gray">
            <a:xfrm>
              <a:off x="10029604" y="1700214"/>
              <a:ext cx="360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C4972A1-5C04-4472-B1B8-8691DC96E7D9}"/>
                </a:ext>
              </a:extLst>
            </p:cNvPr>
            <p:cNvCxnSpPr/>
            <p:nvPr userDrawn="1"/>
          </p:nvCxnSpPr>
          <p:spPr bwMode="gray">
            <a:xfrm>
              <a:off x="-447560" y="3789040"/>
              <a:ext cx="360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2D5AF70-5CEC-476A-90AD-7AE88370C839}"/>
                </a:ext>
              </a:extLst>
            </p:cNvPr>
            <p:cNvCxnSpPr/>
            <p:nvPr userDrawn="1"/>
          </p:nvCxnSpPr>
          <p:spPr bwMode="gray">
            <a:xfrm>
              <a:off x="10029604" y="3789040"/>
              <a:ext cx="360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28B652F-3B9A-4E4C-A95A-6E90D2B3D5B5}"/>
                </a:ext>
              </a:extLst>
            </p:cNvPr>
            <p:cNvCxnSpPr/>
            <p:nvPr userDrawn="1"/>
          </p:nvCxnSpPr>
          <p:spPr bwMode="gray">
            <a:xfrm>
              <a:off x="-447560" y="6310800"/>
              <a:ext cx="360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077D872-CE04-4234-8855-6F73CE08BC32}"/>
                </a:ext>
              </a:extLst>
            </p:cNvPr>
            <p:cNvCxnSpPr/>
            <p:nvPr userDrawn="1"/>
          </p:nvCxnSpPr>
          <p:spPr bwMode="gray">
            <a:xfrm>
              <a:off x="10029604" y="6310800"/>
              <a:ext cx="360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Gerader Verbinder 16">
              <a:extLst>
                <a:ext uri="{FF2B5EF4-FFF2-40B4-BE49-F238E27FC236}">
                  <a16:creationId xmlns:a16="http://schemas.microsoft.com/office/drawing/2014/main" id="{005DD599-FCF0-4F4F-AC38-7CA34C82207B}"/>
                </a:ext>
              </a:extLst>
            </p:cNvPr>
            <p:cNvCxnSpPr/>
            <p:nvPr userDrawn="1"/>
          </p:nvCxnSpPr>
          <p:spPr bwMode="gray">
            <a:xfrm>
              <a:off x="-447560" y="570240"/>
              <a:ext cx="360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Gerader Verbinder 16">
              <a:extLst>
                <a:ext uri="{FF2B5EF4-FFF2-40B4-BE49-F238E27FC236}">
                  <a16:creationId xmlns:a16="http://schemas.microsoft.com/office/drawing/2014/main" id="{1F5C0D4B-8E51-4226-B8F2-0C5476B40AB2}"/>
                </a:ext>
              </a:extLst>
            </p:cNvPr>
            <p:cNvCxnSpPr/>
            <p:nvPr userDrawn="1"/>
          </p:nvCxnSpPr>
          <p:spPr bwMode="gray">
            <a:xfrm>
              <a:off x="10029604" y="570240"/>
              <a:ext cx="360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29715CB3-99C6-4B18-B40B-DEDF0FA213CC}"/>
              </a:ext>
            </a:extLst>
          </p:cNvPr>
          <p:cNvSpPr/>
          <p:nvPr/>
        </p:nvSpPr>
        <p:spPr bwMode="gray">
          <a:xfrm>
            <a:off x="0" y="-1066801"/>
            <a:ext cx="9906000" cy="8892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8CC8"/>
              </a:buClr>
              <a:buSzPct val="70000"/>
              <a:buFontTx/>
              <a:buNone/>
              <a:tabLst/>
              <a:defRPr/>
            </a:pPr>
            <a:r>
              <a:rPr kumimoji="0" lang="ro-R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How to format </a:t>
            </a:r>
            <a:r>
              <a:rPr kumimoji="0" lang="ro-R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parallelograms</a:t>
            </a:r>
            <a:r>
              <a:rPr kumimoji="0" lang="ro-R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ia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Quickslide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feature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: Edit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Extended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/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Modify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/ Set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parallelogram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or Set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bevel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8CC8"/>
              </a:buClr>
              <a:buSzPct val="70000"/>
              <a:buFontTx/>
              <a:buNone/>
              <a:tabLst/>
              <a:defRPr/>
            </a:pPr>
            <a:endParaRPr kumimoji="0" lang="ro-RO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8CC8"/>
              </a:buClr>
              <a:buSzPct val="70000"/>
              <a:buFontTx/>
              <a:buNone/>
              <a:tabLst/>
              <a:defRPr/>
            </a:pPr>
            <a:r>
              <a:rPr kumimoji="0" lang="ro-R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Images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can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be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found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in the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Pictures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database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see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QuickSlide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tab). The folder ‘01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Admin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’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provides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links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to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external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databases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b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please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see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file “Overview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picture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ro-RO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databases</a:t>
            </a:r>
            <a:r>
              <a:rPr kumimoji="0" lang="ro-R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rPr>
              <a:t>”</a:t>
            </a:r>
            <a:endParaRPr kumimoji="0" lang="ro-RO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788BE58-E11D-4FE0-9729-DFC401816431}"/>
              </a:ext>
            </a:extLst>
          </p:cNvPr>
          <p:cNvGrpSpPr/>
          <p:nvPr/>
        </p:nvGrpSpPr>
        <p:grpSpPr>
          <a:xfrm>
            <a:off x="6747516" y="-982979"/>
            <a:ext cx="256519" cy="147824"/>
            <a:chOff x="6690366" y="-848867"/>
            <a:chExt cx="256519" cy="147824"/>
          </a:xfrm>
        </p:grpSpPr>
        <p:sp>
          <p:nvSpPr>
            <p:cNvPr id="81" name="Rectangle 4">
              <a:extLst>
                <a:ext uri="{FF2B5EF4-FFF2-40B4-BE49-F238E27FC236}">
                  <a16:creationId xmlns:a16="http://schemas.microsoft.com/office/drawing/2014/main" id="{32899768-ED98-4AB7-B052-CA063911E3F5}"/>
                </a:ext>
              </a:extLst>
            </p:cNvPr>
            <p:cNvSpPr/>
            <p:nvPr userDrawn="1"/>
          </p:nvSpPr>
          <p:spPr bwMode="auto">
            <a:xfrm>
              <a:off x="6690366" y="-848867"/>
              <a:ext cx="256519" cy="147824"/>
            </a:xfrm>
            <a:custGeom>
              <a:avLst/>
              <a:gdLst>
                <a:gd name="connsiteX0" fmla="*/ 0 w 449580"/>
                <a:gd name="connsiteY0" fmla="*/ 0 h 259080"/>
                <a:gd name="connsiteX1" fmla="*/ 449580 w 449580"/>
                <a:gd name="connsiteY1" fmla="*/ 0 h 259080"/>
                <a:gd name="connsiteX2" fmla="*/ 449580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449580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449580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384984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384984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384984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580" h="259080">
                  <a:moveTo>
                    <a:pt x="64596" y="0"/>
                  </a:moveTo>
                  <a:lnTo>
                    <a:pt x="449580" y="0"/>
                  </a:lnTo>
                  <a:lnTo>
                    <a:pt x="384984" y="259080"/>
                  </a:lnTo>
                  <a:lnTo>
                    <a:pt x="0" y="259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7878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8CC8"/>
                </a:buClr>
                <a:buSzPct val="80000"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930C7F1-475F-41F0-87C2-01DF2C23B803}"/>
                </a:ext>
              </a:extLst>
            </p:cNvPr>
            <p:cNvSpPr/>
            <p:nvPr userDrawn="1"/>
          </p:nvSpPr>
          <p:spPr bwMode="auto">
            <a:xfrm>
              <a:off x="6843988" y="-848867"/>
              <a:ext cx="102897" cy="73912"/>
            </a:xfrm>
            <a:custGeom>
              <a:avLst/>
              <a:gdLst>
                <a:gd name="connsiteX0" fmla="*/ 2160 w 180340"/>
                <a:gd name="connsiteY0" fmla="*/ 0 h 129540"/>
                <a:gd name="connsiteX1" fmla="*/ 180340 w 180340"/>
                <a:gd name="connsiteY1" fmla="*/ 0 h 129540"/>
                <a:gd name="connsiteX2" fmla="*/ 149162 w 180340"/>
                <a:gd name="connsiteY2" fmla="*/ 125048 h 129540"/>
                <a:gd name="connsiteX3" fmla="*/ 125730 w 180340"/>
                <a:gd name="connsiteY3" fmla="*/ 129540 h 129540"/>
                <a:gd name="connsiteX4" fmla="*/ 0 w 180340"/>
                <a:gd name="connsiteY4" fmla="*/ 1016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40" h="129540">
                  <a:moveTo>
                    <a:pt x="2160" y="0"/>
                  </a:moveTo>
                  <a:lnTo>
                    <a:pt x="180340" y="0"/>
                  </a:lnTo>
                  <a:lnTo>
                    <a:pt x="149162" y="125048"/>
                  </a:lnTo>
                  <a:lnTo>
                    <a:pt x="125730" y="129540"/>
                  </a:lnTo>
                  <a:cubicBezTo>
                    <a:pt x="56291" y="129540"/>
                    <a:pt x="0" y="76092"/>
                    <a:pt x="0" y="1016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rgbClr val="00B4B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8CC8"/>
                </a:buClr>
                <a:buSzPct val="80000"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73724C3-00BA-41AD-B5CD-A50A28E056EC}"/>
              </a:ext>
            </a:extLst>
          </p:cNvPr>
          <p:cNvGrpSpPr/>
          <p:nvPr/>
        </p:nvGrpSpPr>
        <p:grpSpPr>
          <a:xfrm>
            <a:off x="6392725" y="-982979"/>
            <a:ext cx="257063" cy="147827"/>
            <a:chOff x="6392725" y="-848867"/>
            <a:chExt cx="257063" cy="147827"/>
          </a:xfrm>
        </p:grpSpPr>
        <p:sp>
          <p:nvSpPr>
            <p:cNvPr id="84" name="Rectangle 4">
              <a:extLst>
                <a:ext uri="{FF2B5EF4-FFF2-40B4-BE49-F238E27FC236}">
                  <a16:creationId xmlns:a16="http://schemas.microsoft.com/office/drawing/2014/main" id="{55179953-E023-4B93-805F-DB20445B7E03}"/>
                </a:ext>
              </a:extLst>
            </p:cNvPr>
            <p:cNvSpPr/>
            <p:nvPr userDrawn="1"/>
          </p:nvSpPr>
          <p:spPr bwMode="auto">
            <a:xfrm>
              <a:off x="6393269" y="-848867"/>
              <a:ext cx="256519" cy="147824"/>
            </a:xfrm>
            <a:custGeom>
              <a:avLst/>
              <a:gdLst>
                <a:gd name="connsiteX0" fmla="*/ 0 w 449580"/>
                <a:gd name="connsiteY0" fmla="*/ 0 h 259080"/>
                <a:gd name="connsiteX1" fmla="*/ 449580 w 449580"/>
                <a:gd name="connsiteY1" fmla="*/ 0 h 259080"/>
                <a:gd name="connsiteX2" fmla="*/ 449580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449580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449580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384984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384984 w 449580"/>
                <a:gd name="connsiteY2" fmla="*/ 259080 h 259080"/>
                <a:gd name="connsiteX3" fmla="*/ 0 w 449580"/>
                <a:gd name="connsiteY3" fmla="*/ 259080 h 259080"/>
                <a:gd name="connsiteX4" fmla="*/ 0 w 449580"/>
                <a:gd name="connsiteY4" fmla="*/ 0 h 259080"/>
                <a:gd name="connsiteX0" fmla="*/ 64596 w 449580"/>
                <a:gd name="connsiteY0" fmla="*/ 0 h 259080"/>
                <a:gd name="connsiteX1" fmla="*/ 449580 w 449580"/>
                <a:gd name="connsiteY1" fmla="*/ 0 h 259080"/>
                <a:gd name="connsiteX2" fmla="*/ 384984 w 449580"/>
                <a:gd name="connsiteY2" fmla="*/ 259080 h 259080"/>
                <a:gd name="connsiteX3" fmla="*/ 0 w 449580"/>
                <a:gd name="connsiteY3" fmla="*/ 259080 h 259080"/>
                <a:gd name="connsiteX4" fmla="*/ 64596 w 449580"/>
                <a:gd name="connsiteY4" fmla="*/ 0 h 2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580" h="259080">
                  <a:moveTo>
                    <a:pt x="64596" y="0"/>
                  </a:moveTo>
                  <a:lnTo>
                    <a:pt x="449580" y="0"/>
                  </a:lnTo>
                  <a:lnTo>
                    <a:pt x="384984" y="259080"/>
                  </a:lnTo>
                  <a:lnTo>
                    <a:pt x="0" y="259080"/>
                  </a:lnTo>
                  <a:lnTo>
                    <a:pt x="64596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7878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8CC8"/>
                </a:buClr>
                <a:buSzPct val="80000"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930818-54C7-4731-99AD-607748EFE7AE}"/>
                </a:ext>
              </a:extLst>
            </p:cNvPr>
            <p:cNvSpPr/>
            <p:nvPr userDrawn="1"/>
          </p:nvSpPr>
          <p:spPr bwMode="auto">
            <a:xfrm>
              <a:off x="6392725" y="-770610"/>
              <a:ext cx="102897" cy="69570"/>
            </a:xfrm>
            <a:custGeom>
              <a:avLst/>
              <a:gdLst>
                <a:gd name="connsiteX0" fmla="*/ 54610 w 180340"/>
                <a:gd name="connsiteY0" fmla="*/ 0 h 121930"/>
                <a:gd name="connsiteX1" fmla="*/ 180340 w 180340"/>
                <a:gd name="connsiteY1" fmla="*/ 119380 h 121930"/>
                <a:gd name="connsiteX2" fmla="*/ 179798 w 180340"/>
                <a:gd name="connsiteY2" fmla="*/ 121930 h 121930"/>
                <a:gd name="connsiteX3" fmla="*/ 0 w 180340"/>
                <a:gd name="connsiteY3" fmla="*/ 121930 h 121930"/>
                <a:gd name="connsiteX4" fmla="*/ 29186 w 180340"/>
                <a:gd name="connsiteY4" fmla="*/ 4873 h 121930"/>
                <a:gd name="connsiteX5" fmla="*/ 54610 w 180340"/>
                <a:gd name="connsiteY5" fmla="*/ 0 h 12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340" h="121930">
                  <a:moveTo>
                    <a:pt x="54610" y="0"/>
                  </a:moveTo>
                  <a:cubicBezTo>
                    <a:pt x="124049" y="0"/>
                    <a:pt x="180340" y="53448"/>
                    <a:pt x="180340" y="119380"/>
                  </a:cubicBezTo>
                  <a:lnTo>
                    <a:pt x="179798" y="121930"/>
                  </a:lnTo>
                  <a:lnTo>
                    <a:pt x="0" y="121930"/>
                  </a:lnTo>
                  <a:lnTo>
                    <a:pt x="29186" y="4873"/>
                  </a:lnTo>
                  <a:lnTo>
                    <a:pt x="5461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rgbClr val="00B4B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8CC8"/>
                </a:buClr>
                <a:buSzPct val="80000"/>
                <a:buFontTx/>
                <a:buNone/>
                <a:tabLst/>
                <a:defRPr/>
              </a:pPr>
              <a:endParaRPr kumimoji="0" lang="ro-RO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45" name="Gerader Verbinder 10">
            <a:extLst>
              <a:ext uri="{FF2B5EF4-FFF2-40B4-BE49-F238E27FC236}">
                <a16:creationId xmlns:a16="http://schemas.microsoft.com/office/drawing/2014/main" id="{6A67410D-357C-48D3-93A4-F09C679D28B0}"/>
              </a:ext>
            </a:extLst>
          </p:cNvPr>
          <p:cNvCxnSpPr/>
          <p:nvPr/>
        </p:nvCxnSpPr>
        <p:spPr bwMode="gray">
          <a:xfrm>
            <a:off x="230188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Gerader Verbinder 11">
            <a:extLst>
              <a:ext uri="{FF2B5EF4-FFF2-40B4-BE49-F238E27FC236}">
                <a16:creationId xmlns:a16="http://schemas.microsoft.com/office/drawing/2014/main" id="{7348C326-A5E7-4DB5-A95B-2EF1DAB33A3B}"/>
              </a:ext>
            </a:extLst>
          </p:cNvPr>
          <p:cNvCxnSpPr/>
          <p:nvPr/>
        </p:nvCxnSpPr>
        <p:spPr bwMode="gray">
          <a:xfrm>
            <a:off x="68220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Gerader Verbinder 12">
            <a:extLst>
              <a:ext uri="{FF2B5EF4-FFF2-40B4-BE49-F238E27FC236}">
                <a16:creationId xmlns:a16="http://schemas.microsoft.com/office/drawing/2014/main" id="{992233B9-D866-4EFA-97CE-A93CBCE2D3ED}"/>
              </a:ext>
            </a:extLst>
          </p:cNvPr>
          <p:cNvCxnSpPr/>
          <p:nvPr/>
        </p:nvCxnSpPr>
        <p:spPr bwMode="gray">
          <a:xfrm>
            <a:off x="96768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Gerader Verbinder 15">
            <a:extLst>
              <a:ext uri="{FF2B5EF4-FFF2-40B4-BE49-F238E27FC236}">
                <a16:creationId xmlns:a16="http://schemas.microsoft.com/office/drawing/2014/main" id="{3B4A0B93-652A-4CEA-9AB6-7A136745A6A3}"/>
              </a:ext>
            </a:extLst>
          </p:cNvPr>
          <p:cNvCxnSpPr/>
          <p:nvPr/>
        </p:nvCxnSpPr>
        <p:spPr bwMode="gray">
          <a:xfrm>
            <a:off x="7041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Gerader Verbinder 16">
            <a:extLst>
              <a:ext uri="{FF2B5EF4-FFF2-40B4-BE49-F238E27FC236}">
                <a16:creationId xmlns:a16="http://schemas.microsoft.com/office/drawing/2014/main" id="{A2C3F402-74E6-4566-9EDA-B7845EDBEDA2}"/>
              </a:ext>
            </a:extLst>
          </p:cNvPr>
          <p:cNvCxnSpPr/>
          <p:nvPr/>
        </p:nvCxnSpPr>
        <p:spPr bwMode="gray">
          <a:xfrm>
            <a:off x="-211340" y="13932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Gerader Verbinder 8">
            <a:extLst>
              <a:ext uri="{FF2B5EF4-FFF2-40B4-BE49-F238E27FC236}">
                <a16:creationId xmlns:a16="http://schemas.microsoft.com/office/drawing/2014/main" id="{3374C1B7-3194-4438-97E4-0A9520D06A39}"/>
              </a:ext>
            </a:extLst>
          </p:cNvPr>
          <p:cNvCxnSpPr/>
          <p:nvPr/>
        </p:nvCxnSpPr>
        <p:spPr bwMode="gray">
          <a:xfrm>
            <a:off x="-211340" y="1702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079A82B-CE8F-4291-AED4-BCDCDFCC109E}"/>
              </a:ext>
            </a:extLst>
          </p:cNvPr>
          <p:cNvCxnSpPr/>
          <p:nvPr/>
        </p:nvCxnSpPr>
        <p:spPr bwMode="gray">
          <a:xfrm>
            <a:off x="-211340" y="379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3B48D35-81B5-49B3-92BE-1A08BB2B69D3}"/>
              </a:ext>
            </a:extLst>
          </p:cNvPr>
          <p:cNvCxnSpPr/>
          <p:nvPr/>
        </p:nvCxnSpPr>
        <p:spPr bwMode="gray">
          <a:xfrm>
            <a:off x="-211340" y="631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Gerader Verbinder 11">
            <a:extLst>
              <a:ext uri="{FF2B5EF4-FFF2-40B4-BE49-F238E27FC236}">
                <a16:creationId xmlns:a16="http://schemas.microsoft.com/office/drawing/2014/main" id="{CBD64206-32E2-441F-A73C-C2D4671F2583}"/>
              </a:ext>
            </a:extLst>
          </p:cNvPr>
          <p:cNvCxnSpPr/>
          <p:nvPr/>
        </p:nvCxnSpPr>
        <p:spPr bwMode="gray">
          <a:xfrm>
            <a:off x="4953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31763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B0BAD1C-4183-49D3-95AE-9EF399F9E3E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15005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7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B0BAD1C-4183-49D3-95AE-9EF399F9E3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468476" y="3049873"/>
            <a:ext cx="5013310" cy="7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03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FA9BC61-46CC-42E3-928B-6A3B19F7703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96506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1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FA9BC61-46CC-42E3-928B-6A3B19F770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956560" y="2685288"/>
            <a:ext cx="3992880" cy="14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6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67080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think-cell Slide" r:id="rId5" imgW="244" imgH="245" progId="TCLayout.ActiveDocument.1">
                  <p:embed/>
                </p:oleObj>
              </mc:Choice>
              <mc:Fallback>
                <p:oleObj name="think-cell Slide" r:id="rId5" imgW="244" imgH="245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41560B-20FF-478D-8AE9-F1F33CE5B36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02765D-52D2-4F81-8C7D-3D5D0346ED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6483" b="7503"/>
          <a:stretch/>
        </p:blipFill>
        <p:spPr>
          <a:xfrm rot="10800000" flipV="1">
            <a:off x="-1" y="1393370"/>
            <a:ext cx="7692571" cy="4412343"/>
          </a:xfrm>
          <a:custGeom>
            <a:avLst/>
            <a:gdLst>
              <a:gd name="connsiteX0" fmla="*/ 7692571 w 7692571"/>
              <a:gd name="connsiteY0" fmla="*/ 0 h 4412343"/>
              <a:gd name="connsiteX1" fmla="*/ 6592450 w 7692571"/>
              <a:gd name="connsiteY1" fmla="*/ 0 h 4412343"/>
              <a:gd name="connsiteX2" fmla="*/ 0 w 7692571"/>
              <a:gd name="connsiteY2" fmla="*/ 0 h 4412343"/>
              <a:gd name="connsiteX3" fmla="*/ 1100121 w 7692571"/>
              <a:gd name="connsiteY3" fmla="*/ 4412343 h 4412343"/>
              <a:gd name="connsiteX4" fmla="*/ 7692571 w 7692571"/>
              <a:gd name="connsiteY4" fmla="*/ 4412343 h 441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2571" h="4412343">
                <a:moveTo>
                  <a:pt x="7692571" y="0"/>
                </a:moveTo>
                <a:lnTo>
                  <a:pt x="6592450" y="0"/>
                </a:lnTo>
                <a:lnTo>
                  <a:pt x="0" y="0"/>
                </a:lnTo>
                <a:lnTo>
                  <a:pt x="1100121" y="4412343"/>
                </a:lnTo>
                <a:lnTo>
                  <a:pt x="7692571" y="4412343"/>
                </a:lnTo>
                <a:close/>
              </a:path>
            </a:pathLst>
          </a:custGeom>
          <a:ln>
            <a:noFill/>
          </a:ln>
        </p:spPr>
      </p:pic>
      <p:sp>
        <p:nvSpPr>
          <p:cNvPr id="10" name="Parallelogramm 13">
            <a:extLst>
              <a:ext uri="{FF2B5EF4-FFF2-40B4-BE49-F238E27FC236}">
                <a16:creationId xmlns:a16="http://schemas.microsoft.com/office/drawing/2014/main" id="{62066C5C-D243-40DB-87B5-43B7034B194E}"/>
              </a:ext>
            </a:extLst>
          </p:cNvPr>
          <p:cNvSpPr/>
          <p:nvPr/>
        </p:nvSpPr>
        <p:spPr bwMode="gray">
          <a:xfrm>
            <a:off x="0" y="4504723"/>
            <a:ext cx="6010740" cy="360000"/>
          </a:xfrm>
          <a:custGeom>
            <a:avLst/>
            <a:gdLst>
              <a:gd name="connsiteX0" fmla="*/ 0 w 6103633"/>
              <a:gd name="connsiteY0" fmla="*/ 0 h 360000"/>
              <a:gd name="connsiteX1" fmla="*/ 6103633 w 6103633"/>
              <a:gd name="connsiteY1" fmla="*/ 0 h 360000"/>
              <a:gd name="connsiteX2" fmla="*/ 6103633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103633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103633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013875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013875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013875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33" h="360000">
                <a:moveTo>
                  <a:pt x="89758" y="0"/>
                </a:moveTo>
                <a:lnTo>
                  <a:pt x="6103633" y="0"/>
                </a:lnTo>
                <a:lnTo>
                  <a:pt x="6013875" y="360000"/>
                </a:lnTo>
                <a:lnTo>
                  <a:pt x="0" y="360000"/>
                </a:lnTo>
                <a:lnTo>
                  <a:pt x="0" y="0"/>
                </a:lnTo>
                <a:close/>
              </a:path>
            </a:pathLst>
          </a:custGeom>
          <a:solidFill>
            <a:srgbClr val="008C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467058" y="387003"/>
            <a:ext cx="3016146" cy="456186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37643" y="5027458"/>
            <a:ext cx="2971800" cy="369332"/>
          </a:xfrm>
        </p:spPr>
        <p:txBody>
          <a:bodyPr anchor="t"/>
          <a:lstStyle>
            <a:lvl1pPr algn="l" defTabSz="857250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de-DE" sz="1200" b="1" kern="1200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ro-RO" dirty="0" err="1"/>
              <a:t>Author</a:t>
            </a:r>
            <a:r>
              <a:rPr lang="ro-RO" dirty="0"/>
              <a:t>/</a:t>
            </a:r>
            <a:r>
              <a:rPr lang="ro-RO" dirty="0" err="1"/>
              <a:t>Presenter</a:t>
            </a:r>
            <a:r>
              <a:rPr lang="ro-RO" dirty="0"/>
              <a:t/>
            </a:r>
            <a:br>
              <a:rPr lang="ro-RO" dirty="0"/>
            </a:br>
            <a:r>
              <a:rPr lang="ro-RO" dirty="0"/>
              <a:t>(</a:t>
            </a:r>
            <a:r>
              <a:rPr lang="ro-RO" dirty="0" err="1"/>
              <a:t>Title</a:t>
            </a:r>
            <a:r>
              <a:rPr lang="ro-RO" dirty="0"/>
              <a:t>) </a:t>
            </a:r>
            <a:r>
              <a:rPr lang="ro-RO" dirty="0" err="1"/>
              <a:t>First</a:t>
            </a:r>
            <a:r>
              <a:rPr lang="ro-RO" dirty="0"/>
              <a:t> </a:t>
            </a:r>
            <a:r>
              <a:rPr lang="ro-RO" dirty="0" err="1"/>
              <a:t>Name</a:t>
            </a:r>
            <a:r>
              <a:rPr lang="ro-RO" dirty="0"/>
              <a:t> </a:t>
            </a:r>
            <a:r>
              <a:rPr lang="ro-RO" dirty="0" err="1"/>
              <a:t>Last</a:t>
            </a:r>
            <a:r>
              <a:rPr lang="ro-RO" dirty="0"/>
              <a:t> </a:t>
            </a:r>
            <a:r>
              <a:rPr lang="ro-RO" dirty="0" err="1"/>
              <a:t>Name</a:t>
            </a:r>
            <a:endParaRPr lang="ro-RO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sz="quarter" hasCustomPrompt="1"/>
          </p:nvPr>
        </p:nvSpPr>
        <p:spPr bwMode="gray">
          <a:xfrm>
            <a:off x="337643" y="3617123"/>
            <a:ext cx="5686863" cy="711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presentation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 hasCustomPrompt="1"/>
          </p:nvPr>
        </p:nvSpPr>
        <p:spPr bwMode="gray">
          <a:xfrm>
            <a:off x="337642" y="4535239"/>
            <a:ext cx="5839493" cy="276999"/>
          </a:xfrm>
        </p:spPr>
        <p:txBody>
          <a:bodyPr wrap="none" anchor="ctr"/>
          <a:lstStyle>
            <a:lvl1pPr>
              <a:defRPr sz="18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additional</a:t>
            </a:r>
            <a:r>
              <a:rPr lang="ro-RO" dirty="0"/>
              <a:t> </a:t>
            </a:r>
            <a:r>
              <a:rPr lang="ro-RO" dirty="0" err="1"/>
              <a:t>key</a:t>
            </a:r>
            <a:r>
              <a:rPr lang="ro-RO" dirty="0"/>
              <a:t> </a:t>
            </a:r>
            <a:r>
              <a:rPr lang="ro-RO" dirty="0" err="1"/>
              <a:t>word</a:t>
            </a:r>
            <a:endParaRPr lang="ro-RO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7643" y="6119256"/>
            <a:ext cx="2968625" cy="184666"/>
          </a:xfrm>
        </p:spPr>
        <p:txBody>
          <a:bodyPr/>
          <a:lstStyle>
            <a:lvl1pPr algn="l" defTabSz="857250" rtl="0" eaLnBrk="0" fontAlgn="base" hangingPunct="0"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 lang="de-DE" sz="1200" kern="1200" baseline="0" dirty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ro-RO" dirty="0"/>
              <a:t>Location, Date [</a:t>
            </a:r>
            <a:r>
              <a:rPr lang="ro-RO" dirty="0" err="1"/>
              <a:t>Month</a:t>
            </a:r>
            <a:r>
              <a:rPr lang="ro-RO" dirty="0"/>
              <a:t> d, YYYY]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CDD5F3-E853-475B-89B7-09A00D0F70D2}"/>
              </a:ext>
            </a:extLst>
          </p:cNvPr>
          <p:cNvSpPr/>
          <p:nvPr/>
        </p:nvSpPr>
        <p:spPr bwMode="auto">
          <a:xfrm rot="16200000">
            <a:off x="-2360709" y="3446754"/>
            <a:ext cx="4383769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r>
              <a:rPr kumimoji="0" lang="ro-RO" sz="1000" b="0" i="0" u="none" strike="noStrike" cap="none" normalizeH="0" baseline="0" dirty="0" err="1">
                <a:ln>
                  <a:noFill/>
                </a:ln>
                <a:solidFill>
                  <a:schemeClr val="accent4"/>
                </a:solidFill>
                <a:effectLst/>
                <a:latin typeface="+mn-lt"/>
              </a:rPr>
              <a:t>Image</a:t>
            </a:r>
            <a:r>
              <a:rPr kumimoji="0" lang="ro-RO" sz="10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+mn-lt"/>
              </a:rPr>
              <a:t>: Horváth &amp; Partners General</a:t>
            </a:r>
          </a:p>
        </p:txBody>
      </p:sp>
    </p:spTree>
    <p:extLst>
      <p:ext uri="{BB962C8B-B14F-4D97-AF65-F5344CB8AC3E}">
        <p14:creationId xmlns:p14="http://schemas.microsoft.com/office/powerpoint/2010/main" val="945018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1671A38-8313-4371-9D31-7BEF77ED9D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02550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3" name="think-cell Slide" r:id="rId10" imgW="395" imgH="394" progId="TCLayout.ActiveDocument.1">
                  <p:embed/>
                </p:oleObj>
              </mc:Choice>
              <mc:Fallback>
                <p:oleObj name="think-cell Slide" r:id="rId10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1671A38-8313-4371-9D31-7BEF77ED9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1E59D52-A6C5-41D0-8C69-228C072E747E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lvl="0" indent="0"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228600" y="457200"/>
            <a:ext cx="9448800" cy="762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6" name="Bildplatzhalter 21"/>
          <p:cNvSpPr>
            <a:spLocks noGrp="1"/>
          </p:cNvSpPr>
          <p:nvPr>
            <p:ph type="pic" sz="quarter" idx="12" hasCustomPrompt="1"/>
            <p:custDataLst>
              <p:tags r:id="rId5"/>
            </p:custDataLst>
          </p:nvPr>
        </p:nvSpPr>
        <p:spPr>
          <a:xfrm>
            <a:off x="228601" y="1387475"/>
            <a:ext cx="4641574" cy="476010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ro-RO" noProof="0" dirty="0"/>
              <a:t>Click to </a:t>
            </a:r>
            <a:r>
              <a:rPr lang="ro-RO" noProof="0" dirty="0" err="1"/>
              <a:t>add</a:t>
            </a:r>
            <a:r>
              <a:rPr lang="ro-RO" noProof="0" dirty="0"/>
              <a:t> </a:t>
            </a:r>
            <a:r>
              <a:rPr lang="ro-RO" noProof="0" dirty="0" err="1"/>
              <a:t>title</a:t>
            </a:r>
            <a:endParaRPr lang="ro-RO" noProof="0" dirty="0"/>
          </a:p>
        </p:txBody>
      </p:sp>
      <p:sp>
        <p:nvSpPr>
          <p:cNvPr id="8" name="Textplatzhalter 20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5049079" y="1387475"/>
            <a:ext cx="4628322" cy="1828193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 baseline="0"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text </a:t>
            </a:r>
            <a:r>
              <a:rPr lang="ro-RO" dirty="0" err="1"/>
              <a:t>here</a:t>
            </a:r>
            <a:endParaRPr lang="ro-RO" dirty="0"/>
          </a:p>
          <a:p>
            <a:pPr lvl="1"/>
            <a:r>
              <a:rPr lang="ro-RO" dirty="0" err="1"/>
              <a:t>First</a:t>
            </a:r>
            <a:r>
              <a:rPr lang="ro-RO" dirty="0"/>
              <a:t> level</a:t>
            </a:r>
          </a:p>
          <a:p>
            <a:pPr lvl="2"/>
            <a:r>
              <a:rPr lang="ro-RO" dirty="0" err="1"/>
              <a:t>Second</a:t>
            </a:r>
            <a:r>
              <a:rPr lang="ro-RO" dirty="0"/>
              <a:t> level</a:t>
            </a:r>
          </a:p>
          <a:p>
            <a:pPr lvl="3"/>
            <a:r>
              <a:rPr lang="ro-RO" dirty="0" err="1"/>
              <a:t>Third</a:t>
            </a:r>
            <a:r>
              <a:rPr lang="ro-RO" dirty="0"/>
              <a:t> level</a:t>
            </a:r>
          </a:p>
          <a:p>
            <a:pPr lvl="4"/>
            <a:r>
              <a:rPr lang="ro-RO" dirty="0" err="1"/>
              <a:t>Fourth</a:t>
            </a:r>
            <a:r>
              <a:rPr lang="ro-RO" dirty="0"/>
              <a:t> level</a:t>
            </a: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5"/>
            <p:custDataLst>
              <p:tags r:id="rId7"/>
            </p:custDataLst>
          </p:nvPr>
        </p:nvSpPr>
        <p:spPr>
          <a:xfrm>
            <a:off x="223838" y="6624638"/>
            <a:ext cx="157094" cy="15388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AA327-D66F-4C6F-92B6-F31C39A06245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30188" y="230400"/>
            <a:ext cx="8433752" cy="215444"/>
          </a:xfrm>
        </p:spPr>
        <p:txBody>
          <a:bodyPr/>
          <a:lstStyle>
            <a:lvl1pPr marL="0" marR="0" indent="0" algn="l" defTabSz="85725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 sz="14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l" defTabSz="85725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ro-RO" dirty="0" err="1"/>
              <a:t>Second</a:t>
            </a:r>
            <a:r>
              <a:rPr lang="ro-RO" dirty="0"/>
              <a:t> </a:t>
            </a:r>
            <a:r>
              <a:rPr lang="ro-RO" dirty="0" err="1"/>
              <a:t>heading</a:t>
            </a:r>
            <a:r>
              <a:rPr lang="ro-RO" dirty="0"/>
              <a:t>/Topic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9" name="Rectangle 44"/>
          <p:cNvSpPr>
            <a:spLocks noGrp="1" noChangeArrowheads="1"/>
          </p:cNvSpPr>
          <p:nvPr>
            <p:ph type="ftr" sz="quarter" idx="3"/>
            <p:custDataLst>
              <p:tags r:id="rId8"/>
            </p:custDataLst>
          </p:nvPr>
        </p:nvSpPr>
        <p:spPr bwMode="auto">
          <a:xfrm>
            <a:off x="690559" y="6624638"/>
            <a:ext cx="345928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r>
              <a:rPr lang="ro-RO"/>
              <a:t>Horváth &amp; Partners CxO - Priorități majore post-Corona / Redresare economică și fonduri europene  I Aprilie 2021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02268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565476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5" name="think-cell Slide" r:id="rId5" imgW="244" imgH="245" progId="TCLayout.ActiveDocument.1">
                  <p:embed/>
                </p:oleObj>
              </mc:Choice>
              <mc:Fallback>
                <p:oleObj name="think-cell Slide" r:id="rId5" imgW="244" imgH="245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2C87116-B8F4-4022-B4CB-DC79716AFFC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3903E5-EBDE-41CD-9C8D-7F45EB8B048B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28"/>
          <a:stretch>
            <a:fillRect/>
          </a:stretch>
        </p:blipFill>
        <p:spPr>
          <a:xfrm>
            <a:off x="0" y="1393371"/>
            <a:ext cx="7692571" cy="4412343"/>
          </a:xfrm>
          <a:custGeom>
            <a:avLst/>
            <a:gdLst>
              <a:gd name="connsiteX0" fmla="*/ 0 w 7692571"/>
              <a:gd name="connsiteY0" fmla="*/ 0 h 4412343"/>
              <a:gd name="connsiteX1" fmla="*/ 1100121 w 7692571"/>
              <a:gd name="connsiteY1" fmla="*/ 0 h 4412343"/>
              <a:gd name="connsiteX2" fmla="*/ 1100209 w 7692571"/>
              <a:gd name="connsiteY2" fmla="*/ 0 h 4412343"/>
              <a:gd name="connsiteX3" fmla="*/ 7692571 w 7692571"/>
              <a:gd name="connsiteY3" fmla="*/ 0 h 4412343"/>
              <a:gd name="connsiteX4" fmla="*/ 6592450 w 7692571"/>
              <a:gd name="connsiteY4" fmla="*/ 4412343 h 4412343"/>
              <a:gd name="connsiteX5" fmla="*/ 0 w 7692571"/>
              <a:gd name="connsiteY5" fmla="*/ 4412343 h 441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1" h="4412343">
                <a:moveTo>
                  <a:pt x="0" y="0"/>
                </a:moveTo>
                <a:lnTo>
                  <a:pt x="1100121" y="0"/>
                </a:lnTo>
                <a:lnTo>
                  <a:pt x="1100209" y="0"/>
                </a:lnTo>
                <a:lnTo>
                  <a:pt x="7692571" y="0"/>
                </a:lnTo>
                <a:lnTo>
                  <a:pt x="6592450" y="4412343"/>
                </a:lnTo>
                <a:lnTo>
                  <a:pt x="0" y="4412343"/>
                </a:lnTo>
                <a:close/>
              </a:path>
            </a:pathLst>
          </a:custGeom>
          <a:ln>
            <a:noFill/>
          </a:ln>
        </p:spPr>
      </p:pic>
      <p:sp>
        <p:nvSpPr>
          <p:cNvPr id="11" name="Parallelogramm 13">
            <a:extLst>
              <a:ext uri="{FF2B5EF4-FFF2-40B4-BE49-F238E27FC236}">
                <a16:creationId xmlns:a16="http://schemas.microsoft.com/office/drawing/2014/main" id="{D668110E-D69B-476C-A41E-05A28A13EE9B}"/>
              </a:ext>
            </a:extLst>
          </p:cNvPr>
          <p:cNvSpPr/>
          <p:nvPr/>
        </p:nvSpPr>
        <p:spPr bwMode="gray">
          <a:xfrm>
            <a:off x="0" y="4504723"/>
            <a:ext cx="6010740" cy="360000"/>
          </a:xfrm>
          <a:custGeom>
            <a:avLst/>
            <a:gdLst>
              <a:gd name="connsiteX0" fmla="*/ 0 w 6103633"/>
              <a:gd name="connsiteY0" fmla="*/ 0 h 360000"/>
              <a:gd name="connsiteX1" fmla="*/ 6103633 w 6103633"/>
              <a:gd name="connsiteY1" fmla="*/ 0 h 360000"/>
              <a:gd name="connsiteX2" fmla="*/ 6103633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103633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103633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013875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013875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013875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33" h="360000">
                <a:moveTo>
                  <a:pt x="89758" y="0"/>
                </a:moveTo>
                <a:lnTo>
                  <a:pt x="6103633" y="0"/>
                </a:lnTo>
                <a:lnTo>
                  <a:pt x="6013875" y="360000"/>
                </a:lnTo>
                <a:lnTo>
                  <a:pt x="0" y="360000"/>
                </a:lnTo>
                <a:lnTo>
                  <a:pt x="0" y="0"/>
                </a:lnTo>
                <a:close/>
              </a:path>
            </a:pathLst>
          </a:custGeom>
          <a:solidFill>
            <a:srgbClr val="008C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467058" y="387003"/>
            <a:ext cx="3016146" cy="456186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37643" y="5027458"/>
            <a:ext cx="2971800" cy="369332"/>
          </a:xfrm>
        </p:spPr>
        <p:txBody>
          <a:bodyPr anchor="t"/>
          <a:lstStyle>
            <a:lvl1pPr algn="l" defTabSz="857250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de-DE" sz="1200" b="1" kern="1200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ro-RO" dirty="0" err="1"/>
              <a:t>Author</a:t>
            </a:r>
            <a:r>
              <a:rPr lang="ro-RO" dirty="0"/>
              <a:t>/</a:t>
            </a:r>
            <a:r>
              <a:rPr lang="ro-RO" dirty="0" err="1"/>
              <a:t>Presenter</a:t>
            </a:r>
            <a:r>
              <a:rPr lang="ro-RO" dirty="0"/>
              <a:t/>
            </a:r>
            <a:br>
              <a:rPr lang="ro-RO" dirty="0"/>
            </a:br>
            <a:r>
              <a:rPr lang="ro-RO" dirty="0"/>
              <a:t>(</a:t>
            </a:r>
            <a:r>
              <a:rPr lang="ro-RO" dirty="0" err="1"/>
              <a:t>Title</a:t>
            </a:r>
            <a:r>
              <a:rPr lang="ro-RO" dirty="0"/>
              <a:t>) </a:t>
            </a:r>
            <a:r>
              <a:rPr lang="ro-RO" dirty="0" err="1"/>
              <a:t>First</a:t>
            </a:r>
            <a:r>
              <a:rPr lang="ro-RO" dirty="0"/>
              <a:t> </a:t>
            </a:r>
            <a:r>
              <a:rPr lang="ro-RO" dirty="0" err="1"/>
              <a:t>Name</a:t>
            </a:r>
            <a:r>
              <a:rPr lang="ro-RO" dirty="0"/>
              <a:t> </a:t>
            </a:r>
            <a:r>
              <a:rPr lang="ro-RO" dirty="0" err="1"/>
              <a:t>Last</a:t>
            </a:r>
            <a:r>
              <a:rPr lang="ro-RO" dirty="0"/>
              <a:t> </a:t>
            </a:r>
            <a:r>
              <a:rPr lang="ro-RO" dirty="0" err="1"/>
              <a:t>Name</a:t>
            </a:r>
            <a:endParaRPr lang="ro-RO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sz="quarter" hasCustomPrompt="1"/>
          </p:nvPr>
        </p:nvSpPr>
        <p:spPr bwMode="gray">
          <a:xfrm>
            <a:off x="337643" y="3617123"/>
            <a:ext cx="5686863" cy="711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presentation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 hasCustomPrompt="1"/>
          </p:nvPr>
        </p:nvSpPr>
        <p:spPr bwMode="gray">
          <a:xfrm>
            <a:off x="337642" y="4535239"/>
            <a:ext cx="5839493" cy="276999"/>
          </a:xfrm>
        </p:spPr>
        <p:txBody>
          <a:bodyPr wrap="none" anchor="ctr"/>
          <a:lstStyle>
            <a:lvl1pPr>
              <a:defRPr sz="18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additional</a:t>
            </a:r>
            <a:r>
              <a:rPr lang="ro-RO" dirty="0"/>
              <a:t> </a:t>
            </a:r>
            <a:r>
              <a:rPr lang="ro-RO" dirty="0" err="1"/>
              <a:t>key</a:t>
            </a:r>
            <a:r>
              <a:rPr lang="ro-RO" dirty="0"/>
              <a:t> </a:t>
            </a:r>
            <a:r>
              <a:rPr lang="ro-RO" dirty="0" err="1"/>
              <a:t>word</a:t>
            </a:r>
            <a:endParaRPr lang="ro-RO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7643" y="6119256"/>
            <a:ext cx="2968625" cy="184666"/>
          </a:xfrm>
        </p:spPr>
        <p:txBody>
          <a:bodyPr/>
          <a:lstStyle>
            <a:lvl1pPr algn="l" defTabSz="857250" rtl="0" eaLnBrk="0" fontAlgn="base" hangingPunct="0"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 lang="de-DE" sz="1200" kern="1200" baseline="0" dirty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ro-RO" dirty="0"/>
              <a:t>Location, Date [</a:t>
            </a:r>
            <a:r>
              <a:rPr lang="ro-RO" dirty="0" err="1"/>
              <a:t>Month</a:t>
            </a:r>
            <a:r>
              <a:rPr lang="ro-RO" dirty="0"/>
              <a:t> d, YYYY]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8B3107-CC76-43DF-996D-8D6BBF4F41A0}"/>
              </a:ext>
            </a:extLst>
          </p:cNvPr>
          <p:cNvSpPr/>
          <p:nvPr/>
        </p:nvSpPr>
        <p:spPr bwMode="auto">
          <a:xfrm rot="16200000">
            <a:off x="-2360709" y="3446754"/>
            <a:ext cx="4383769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r>
              <a:rPr kumimoji="0" lang="ro-RO" sz="1000" b="0" i="0" u="none" strike="noStrike" cap="none" normalizeH="0" baseline="0" dirty="0" err="1">
                <a:ln>
                  <a:noFill/>
                </a:ln>
                <a:solidFill>
                  <a:schemeClr val="accent4"/>
                </a:solidFill>
                <a:effectLst/>
                <a:latin typeface="+mn-lt"/>
              </a:rPr>
              <a:t>Image</a:t>
            </a:r>
            <a:r>
              <a:rPr kumimoji="0" lang="ro-RO" sz="10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+mn-lt"/>
              </a:rPr>
              <a:t>: </a:t>
            </a:r>
            <a:r>
              <a:rPr kumimoji="0" lang="ro-RO" sz="1000" b="0" i="0" u="none" strike="noStrike" cap="none" normalizeH="0" baseline="0" dirty="0" err="1">
                <a:ln>
                  <a:noFill/>
                </a:ln>
                <a:solidFill>
                  <a:schemeClr val="accent4"/>
                </a:solidFill>
                <a:effectLst/>
                <a:latin typeface="+mn-lt"/>
              </a:rPr>
              <a:t>Digitalization</a:t>
            </a:r>
            <a:r>
              <a:rPr kumimoji="0" lang="ro-RO" sz="10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720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467151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think-cell Slide" r:id="rId5" imgW="244" imgH="245" progId="TCLayout.ActiveDocument.1">
                  <p:embed/>
                </p:oleObj>
              </mc:Choice>
              <mc:Fallback>
                <p:oleObj name="think-cell Slide" r:id="rId5" imgW="244" imgH="245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68085EE-A373-4A43-9CA0-67F6B47860C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3A6FD8-3547-4CA9-ABCD-D686525F5C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268760"/>
            <a:ext cx="7761312" cy="4401489"/>
          </a:xfrm>
          <a:prstGeom prst="parallelogram">
            <a:avLst>
              <a:gd name="adj" fmla="val 0"/>
            </a:avLst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71BB0E-DAF7-4113-A8CC-A7879D0B2956}"/>
              </a:ext>
            </a:extLst>
          </p:cNvPr>
          <p:cNvSpPr/>
          <p:nvPr userDrawn="1"/>
        </p:nvSpPr>
        <p:spPr bwMode="auto">
          <a:xfrm flipH="1">
            <a:off x="-447600" y="1052736"/>
            <a:ext cx="9145016" cy="4968552"/>
          </a:xfrm>
          <a:prstGeom prst="rect">
            <a:avLst/>
          </a:prstGeom>
          <a:solidFill>
            <a:schemeClr val="bg1"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Parallelogramm 13">
            <a:extLst>
              <a:ext uri="{FF2B5EF4-FFF2-40B4-BE49-F238E27FC236}">
                <a16:creationId xmlns:a16="http://schemas.microsoft.com/office/drawing/2014/main" id="{0EFDA52B-DF01-49C0-AF88-C2FB69696A94}"/>
              </a:ext>
            </a:extLst>
          </p:cNvPr>
          <p:cNvSpPr/>
          <p:nvPr/>
        </p:nvSpPr>
        <p:spPr bwMode="gray">
          <a:xfrm>
            <a:off x="0" y="4504723"/>
            <a:ext cx="6010740" cy="360000"/>
          </a:xfrm>
          <a:custGeom>
            <a:avLst/>
            <a:gdLst>
              <a:gd name="connsiteX0" fmla="*/ 0 w 6103633"/>
              <a:gd name="connsiteY0" fmla="*/ 0 h 360000"/>
              <a:gd name="connsiteX1" fmla="*/ 6103633 w 6103633"/>
              <a:gd name="connsiteY1" fmla="*/ 0 h 360000"/>
              <a:gd name="connsiteX2" fmla="*/ 6103633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103633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103633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013875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013875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  <a:gd name="connsiteX0" fmla="*/ 89758 w 6103633"/>
              <a:gd name="connsiteY0" fmla="*/ 0 h 360000"/>
              <a:gd name="connsiteX1" fmla="*/ 6103633 w 6103633"/>
              <a:gd name="connsiteY1" fmla="*/ 0 h 360000"/>
              <a:gd name="connsiteX2" fmla="*/ 6013875 w 6103633"/>
              <a:gd name="connsiteY2" fmla="*/ 360000 h 360000"/>
              <a:gd name="connsiteX3" fmla="*/ 0 w 6103633"/>
              <a:gd name="connsiteY3" fmla="*/ 360000 h 360000"/>
              <a:gd name="connsiteX4" fmla="*/ 0 w 6103633"/>
              <a:gd name="connsiteY4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33" h="360000">
                <a:moveTo>
                  <a:pt x="89758" y="0"/>
                </a:moveTo>
                <a:lnTo>
                  <a:pt x="6103633" y="0"/>
                </a:lnTo>
                <a:lnTo>
                  <a:pt x="6013875" y="360000"/>
                </a:lnTo>
                <a:lnTo>
                  <a:pt x="0" y="360000"/>
                </a:lnTo>
                <a:lnTo>
                  <a:pt x="0" y="0"/>
                </a:lnTo>
                <a:close/>
              </a:path>
            </a:pathLst>
          </a:custGeom>
          <a:solidFill>
            <a:srgbClr val="008C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467058" y="387003"/>
            <a:ext cx="3016146" cy="456186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37643" y="5027458"/>
            <a:ext cx="2971800" cy="369332"/>
          </a:xfrm>
        </p:spPr>
        <p:txBody>
          <a:bodyPr anchor="t"/>
          <a:lstStyle>
            <a:lvl1pPr algn="l" defTabSz="857250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de-DE" sz="1200" b="1" kern="1200" baseline="0" dirty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ro-RO" dirty="0" err="1"/>
              <a:t>Author</a:t>
            </a:r>
            <a:r>
              <a:rPr lang="ro-RO" dirty="0"/>
              <a:t>/</a:t>
            </a:r>
            <a:r>
              <a:rPr lang="ro-RO" dirty="0" err="1"/>
              <a:t>Presenter</a:t>
            </a:r>
            <a:r>
              <a:rPr lang="ro-RO" dirty="0"/>
              <a:t/>
            </a:r>
            <a:br>
              <a:rPr lang="ro-RO" dirty="0"/>
            </a:br>
            <a:r>
              <a:rPr lang="ro-RO" dirty="0"/>
              <a:t>(</a:t>
            </a:r>
            <a:r>
              <a:rPr lang="ro-RO" dirty="0" err="1"/>
              <a:t>Title</a:t>
            </a:r>
            <a:r>
              <a:rPr lang="ro-RO" dirty="0"/>
              <a:t>) </a:t>
            </a:r>
            <a:r>
              <a:rPr lang="ro-RO" dirty="0" err="1"/>
              <a:t>First</a:t>
            </a:r>
            <a:r>
              <a:rPr lang="ro-RO" dirty="0"/>
              <a:t> </a:t>
            </a:r>
            <a:r>
              <a:rPr lang="ro-RO" dirty="0" err="1"/>
              <a:t>Name</a:t>
            </a:r>
            <a:r>
              <a:rPr lang="ro-RO" dirty="0"/>
              <a:t> </a:t>
            </a:r>
            <a:r>
              <a:rPr lang="ro-RO" dirty="0" err="1"/>
              <a:t>Last</a:t>
            </a:r>
            <a:r>
              <a:rPr lang="ro-RO" dirty="0"/>
              <a:t> </a:t>
            </a:r>
            <a:r>
              <a:rPr lang="ro-RO" dirty="0" err="1"/>
              <a:t>Name</a:t>
            </a:r>
            <a:endParaRPr lang="ro-RO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sz="quarter" hasCustomPrompt="1"/>
          </p:nvPr>
        </p:nvSpPr>
        <p:spPr bwMode="gray">
          <a:xfrm>
            <a:off x="337643" y="3617123"/>
            <a:ext cx="5686863" cy="711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presentation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 hasCustomPrompt="1"/>
          </p:nvPr>
        </p:nvSpPr>
        <p:spPr bwMode="gray">
          <a:xfrm>
            <a:off x="337642" y="4535239"/>
            <a:ext cx="5839493" cy="276999"/>
          </a:xfrm>
        </p:spPr>
        <p:txBody>
          <a:bodyPr wrap="none" anchor="ctr"/>
          <a:lstStyle>
            <a:lvl1pPr>
              <a:defRPr sz="18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additional</a:t>
            </a:r>
            <a:r>
              <a:rPr lang="ro-RO" dirty="0"/>
              <a:t> </a:t>
            </a:r>
            <a:r>
              <a:rPr lang="ro-RO" dirty="0" err="1"/>
              <a:t>key</a:t>
            </a:r>
            <a:r>
              <a:rPr lang="ro-RO" dirty="0"/>
              <a:t> </a:t>
            </a:r>
            <a:r>
              <a:rPr lang="ro-RO" dirty="0" err="1"/>
              <a:t>word</a:t>
            </a:r>
            <a:endParaRPr lang="ro-RO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7643" y="6119256"/>
            <a:ext cx="2968625" cy="184666"/>
          </a:xfrm>
        </p:spPr>
        <p:txBody>
          <a:bodyPr/>
          <a:lstStyle>
            <a:lvl1pPr algn="l" defTabSz="857250" rtl="0" eaLnBrk="0" fontAlgn="base" hangingPunct="0"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 lang="de-DE" sz="1200" kern="1200" baseline="0" dirty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ro-RO" dirty="0"/>
              <a:t>Location, Date [</a:t>
            </a:r>
            <a:r>
              <a:rPr lang="ro-RO" dirty="0" err="1"/>
              <a:t>Month</a:t>
            </a:r>
            <a:r>
              <a:rPr lang="ro-RO" dirty="0"/>
              <a:t> d, YYYY]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CAC301-9A74-4889-9C72-049D52792A66}"/>
              </a:ext>
            </a:extLst>
          </p:cNvPr>
          <p:cNvSpPr/>
          <p:nvPr/>
        </p:nvSpPr>
        <p:spPr bwMode="auto">
          <a:xfrm rot="16200000">
            <a:off x="-2360709" y="3446754"/>
            <a:ext cx="4383769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r>
              <a:rPr kumimoji="0" lang="ro-RO" sz="1000" b="0" i="0" u="none" strike="noStrike" cap="none" normalizeH="0" baseline="0" dirty="0" err="1">
                <a:ln>
                  <a:noFill/>
                </a:ln>
                <a:solidFill>
                  <a:schemeClr val="accent4"/>
                </a:solidFill>
                <a:effectLst/>
                <a:latin typeface="+mn-lt"/>
              </a:rPr>
              <a:t>Image</a:t>
            </a:r>
            <a:r>
              <a:rPr kumimoji="0" lang="ro-RO" sz="10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+mn-lt"/>
              </a:rPr>
              <a:t>: People/ Move to </a:t>
            </a:r>
            <a:r>
              <a:rPr kumimoji="0" lang="ro-RO" sz="1000" b="0" i="0" u="none" strike="noStrike" cap="none" normalizeH="0" baseline="0" dirty="0" err="1">
                <a:ln>
                  <a:noFill/>
                </a:ln>
                <a:solidFill>
                  <a:schemeClr val="accent4"/>
                </a:solidFill>
                <a:effectLst/>
                <a:latin typeface="+mn-lt"/>
              </a:rPr>
              <a:t>Success</a:t>
            </a:r>
            <a:endParaRPr kumimoji="0" lang="ro-RO" sz="10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+mn-lt"/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5C7D1AE-7B95-4D70-A0CF-5357AC0E7D43}"/>
              </a:ext>
            </a:extLst>
          </p:cNvPr>
          <p:cNvSpPr/>
          <p:nvPr userDrawn="1"/>
        </p:nvSpPr>
        <p:spPr bwMode="auto">
          <a:xfrm flipH="1">
            <a:off x="6753200" y="980728"/>
            <a:ext cx="1080120" cy="4968552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4135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Insert Image yourself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50657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3" name="think-cell Slide" r:id="rId5" imgW="244" imgH="245" progId="TCLayout.ActiveDocument.1">
                  <p:embed/>
                </p:oleObj>
              </mc:Choice>
              <mc:Fallback>
                <p:oleObj name="think-cell Slide" r:id="rId5" imgW="244" imgH="245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2B80379-51BF-4165-BC51-1572684B7125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A3F69F-9779-4512-A085-5C8DAC009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-1" y="1393200"/>
            <a:ext cx="7693025" cy="4411663"/>
          </a:xfrm>
          <a:custGeom>
            <a:avLst/>
            <a:gdLst>
              <a:gd name="connsiteX0" fmla="*/ 0 w 7693025"/>
              <a:gd name="connsiteY0" fmla="*/ 0 h 4411663"/>
              <a:gd name="connsiteX1" fmla="*/ 7693025 w 7693025"/>
              <a:gd name="connsiteY1" fmla="*/ 0 h 4411663"/>
              <a:gd name="connsiteX2" fmla="*/ 7693025 w 7693025"/>
              <a:gd name="connsiteY2" fmla="*/ 4411663 h 4411663"/>
              <a:gd name="connsiteX3" fmla="*/ 0 w 7693025"/>
              <a:gd name="connsiteY3" fmla="*/ 4411663 h 4411663"/>
              <a:gd name="connsiteX4" fmla="*/ 0 w 7693025"/>
              <a:gd name="connsiteY4" fmla="*/ 0 h 4411663"/>
              <a:gd name="connsiteX0" fmla="*/ 1099951 w 7693025"/>
              <a:gd name="connsiteY0" fmla="*/ 0 h 4411663"/>
              <a:gd name="connsiteX1" fmla="*/ 7693025 w 7693025"/>
              <a:gd name="connsiteY1" fmla="*/ 0 h 4411663"/>
              <a:gd name="connsiteX2" fmla="*/ 7693025 w 7693025"/>
              <a:gd name="connsiteY2" fmla="*/ 4411663 h 4411663"/>
              <a:gd name="connsiteX3" fmla="*/ 0 w 7693025"/>
              <a:gd name="connsiteY3" fmla="*/ 4411663 h 4411663"/>
              <a:gd name="connsiteX4" fmla="*/ 0 w 7693025"/>
              <a:gd name="connsiteY4" fmla="*/ 0 h 4411663"/>
              <a:gd name="connsiteX0" fmla="*/ 1099951 w 7693025"/>
              <a:gd name="connsiteY0" fmla="*/ 0 h 4411663"/>
              <a:gd name="connsiteX1" fmla="*/ 7693025 w 7693025"/>
              <a:gd name="connsiteY1" fmla="*/ 0 h 4411663"/>
              <a:gd name="connsiteX2" fmla="*/ 7693025 w 7693025"/>
              <a:gd name="connsiteY2" fmla="*/ 4411663 h 4411663"/>
              <a:gd name="connsiteX3" fmla="*/ 0 w 7693025"/>
              <a:gd name="connsiteY3" fmla="*/ 4411663 h 4411663"/>
              <a:gd name="connsiteX4" fmla="*/ 0 w 7693025"/>
              <a:gd name="connsiteY4" fmla="*/ 0 h 4411663"/>
              <a:gd name="connsiteX0" fmla="*/ 1099951 w 7693025"/>
              <a:gd name="connsiteY0" fmla="*/ 0 h 4411663"/>
              <a:gd name="connsiteX1" fmla="*/ 7693025 w 7693025"/>
              <a:gd name="connsiteY1" fmla="*/ 0 h 4411663"/>
              <a:gd name="connsiteX2" fmla="*/ 6593074 w 7693025"/>
              <a:gd name="connsiteY2" fmla="*/ 4411663 h 4411663"/>
              <a:gd name="connsiteX3" fmla="*/ 0 w 7693025"/>
              <a:gd name="connsiteY3" fmla="*/ 4411663 h 4411663"/>
              <a:gd name="connsiteX4" fmla="*/ 0 w 7693025"/>
              <a:gd name="connsiteY4" fmla="*/ 0 h 4411663"/>
              <a:gd name="connsiteX0" fmla="*/ 1099951 w 7693025"/>
              <a:gd name="connsiteY0" fmla="*/ 0 h 4411663"/>
              <a:gd name="connsiteX1" fmla="*/ 7693025 w 7693025"/>
              <a:gd name="connsiteY1" fmla="*/ 0 h 4411663"/>
              <a:gd name="connsiteX2" fmla="*/ 6593074 w 7693025"/>
              <a:gd name="connsiteY2" fmla="*/ 4411663 h 4411663"/>
              <a:gd name="connsiteX3" fmla="*/ 0 w 7693025"/>
              <a:gd name="connsiteY3" fmla="*/ 4411663 h 4411663"/>
              <a:gd name="connsiteX4" fmla="*/ 0 w 7693025"/>
              <a:gd name="connsiteY4" fmla="*/ 0 h 4411663"/>
              <a:gd name="connsiteX0" fmla="*/ 1099951 w 7693025"/>
              <a:gd name="connsiteY0" fmla="*/ 0 h 4411663"/>
              <a:gd name="connsiteX1" fmla="*/ 7693025 w 7693025"/>
              <a:gd name="connsiteY1" fmla="*/ 0 h 4411663"/>
              <a:gd name="connsiteX2" fmla="*/ 6593074 w 7693025"/>
              <a:gd name="connsiteY2" fmla="*/ 4411663 h 4411663"/>
              <a:gd name="connsiteX3" fmla="*/ 0 w 7693025"/>
              <a:gd name="connsiteY3" fmla="*/ 4411663 h 4411663"/>
              <a:gd name="connsiteX4" fmla="*/ 0 w 7693025"/>
              <a:gd name="connsiteY4" fmla="*/ 0 h 441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3025" h="4411663">
                <a:moveTo>
                  <a:pt x="1099951" y="0"/>
                </a:moveTo>
                <a:lnTo>
                  <a:pt x="7693025" y="0"/>
                </a:lnTo>
                <a:lnTo>
                  <a:pt x="6593074" y="4411663"/>
                </a:lnTo>
                <a:lnTo>
                  <a:pt x="0" y="4411663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o-RO" dirty="0"/>
              <a:t>Click </a:t>
            </a:r>
            <a:r>
              <a:rPr lang="ro-RO" dirty="0" err="1"/>
              <a:t>icon</a:t>
            </a:r>
            <a:r>
              <a:rPr lang="ro-RO" dirty="0"/>
              <a:t>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picture</a:t>
            </a:r>
            <a:endParaRPr lang="ro-RO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FD9D006-8654-4BDA-BA42-DB65572FA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-1" y="4504723"/>
            <a:ext cx="6010741" cy="360000"/>
          </a:xfrm>
          <a:custGeom>
            <a:avLst/>
            <a:gdLst>
              <a:gd name="connsiteX0" fmla="*/ 0 w 6010741"/>
              <a:gd name="connsiteY0" fmla="*/ 0 h 360000"/>
              <a:gd name="connsiteX1" fmla="*/ 6010741 w 6010741"/>
              <a:gd name="connsiteY1" fmla="*/ 0 h 360000"/>
              <a:gd name="connsiteX2" fmla="*/ 6010741 w 6010741"/>
              <a:gd name="connsiteY2" fmla="*/ 360000 h 360000"/>
              <a:gd name="connsiteX3" fmla="*/ 0 w 6010741"/>
              <a:gd name="connsiteY3" fmla="*/ 360000 h 360000"/>
              <a:gd name="connsiteX4" fmla="*/ 0 w 6010741"/>
              <a:gd name="connsiteY4" fmla="*/ 0 h 360000"/>
              <a:gd name="connsiteX0" fmla="*/ 89758 w 6010741"/>
              <a:gd name="connsiteY0" fmla="*/ 0 h 360000"/>
              <a:gd name="connsiteX1" fmla="*/ 6010741 w 6010741"/>
              <a:gd name="connsiteY1" fmla="*/ 0 h 360000"/>
              <a:gd name="connsiteX2" fmla="*/ 6010741 w 6010741"/>
              <a:gd name="connsiteY2" fmla="*/ 360000 h 360000"/>
              <a:gd name="connsiteX3" fmla="*/ 0 w 6010741"/>
              <a:gd name="connsiteY3" fmla="*/ 360000 h 360000"/>
              <a:gd name="connsiteX4" fmla="*/ 0 w 6010741"/>
              <a:gd name="connsiteY4" fmla="*/ 0 h 360000"/>
              <a:gd name="connsiteX0" fmla="*/ 89758 w 6010741"/>
              <a:gd name="connsiteY0" fmla="*/ 0 h 360000"/>
              <a:gd name="connsiteX1" fmla="*/ 6010741 w 6010741"/>
              <a:gd name="connsiteY1" fmla="*/ 0 h 360000"/>
              <a:gd name="connsiteX2" fmla="*/ 6010741 w 6010741"/>
              <a:gd name="connsiteY2" fmla="*/ 360000 h 360000"/>
              <a:gd name="connsiteX3" fmla="*/ 0 w 6010741"/>
              <a:gd name="connsiteY3" fmla="*/ 360000 h 360000"/>
              <a:gd name="connsiteX4" fmla="*/ 0 w 6010741"/>
              <a:gd name="connsiteY4" fmla="*/ 0 h 360000"/>
              <a:gd name="connsiteX0" fmla="*/ 89758 w 6010741"/>
              <a:gd name="connsiteY0" fmla="*/ 0 h 360000"/>
              <a:gd name="connsiteX1" fmla="*/ 6010741 w 6010741"/>
              <a:gd name="connsiteY1" fmla="*/ 0 h 360000"/>
              <a:gd name="connsiteX2" fmla="*/ 5920983 w 6010741"/>
              <a:gd name="connsiteY2" fmla="*/ 360000 h 360000"/>
              <a:gd name="connsiteX3" fmla="*/ 0 w 6010741"/>
              <a:gd name="connsiteY3" fmla="*/ 360000 h 360000"/>
              <a:gd name="connsiteX4" fmla="*/ 0 w 6010741"/>
              <a:gd name="connsiteY4" fmla="*/ 0 h 360000"/>
              <a:gd name="connsiteX0" fmla="*/ 89758 w 6010741"/>
              <a:gd name="connsiteY0" fmla="*/ 0 h 360000"/>
              <a:gd name="connsiteX1" fmla="*/ 6010741 w 6010741"/>
              <a:gd name="connsiteY1" fmla="*/ 0 h 360000"/>
              <a:gd name="connsiteX2" fmla="*/ 5920983 w 6010741"/>
              <a:gd name="connsiteY2" fmla="*/ 360000 h 360000"/>
              <a:gd name="connsiteX3" fmla="*/ 0 w 6010741"/>
              <a:gd name="connsiteY3" fmla="*/ 360000 h 360000"/>
              <a:gd name="connsiteX4" fmla="*/ 0 w 6010741"/>
              <a:gd name="connsiteY4" fmla="*/ 0 h 360000"/>
              <a:gd name="connsiteX0" fmla="*/ 89758 w 6010741"/>
              <a:gd name="connsiteY0" fmla="*/ 0 h 360000"/>
              <a:gd name="connsiteX1" fmla="*/ 6010741 w 6010741"/>
              <a:gd name="connsiteY1" fmla="*/ 0 h 360000"/>
              <a:gd name="connsiteX2" fmla="*/ 5920983 w 6010741"/>
              <a:gd name="connsiteY2" fmla="*/ 360000 h 360000"/>
              <a:gd name="connsiteX3" fmla="*/ 0 w 6010741"/>
              <a:gd name="connsiteY3" fmla="*/ 360000 h 360000"/>
              <a:gd name="connsiteX4" fmla="*/ 0 w 6010741"/>
              <a:gd name="connsiteY4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0741" h="360000">
                <a:moveTo>
                  <a:pt x="89758" y="0"/>
                </a:moveTo>
                <a:lnTo>
                  <a:pt x="6010741" y="0"/>
                </a:lnTo>
                <a:lnTo>
                  <a:pt x="5920983" y="360000"/>
                </a:lnTo>
                <a:lnTo>
                  <a:pt x="0" y="36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216000" tIns="219600" rIns="72000" bIns="432000" anchor="t" anchorCtr="0">
            <a:noAutofit/>
          </a:bodyPr>
          <a:lstStyle>
            <a:lvl1pPr>
              <a:defRPr sz="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o-RO" dirty="0"/>
              <a:t> 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467058" y="387003"/>
            <a:ext cx="3016146" cy="456186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37643" y="5027458"/>
            <a:ext cx="2971800" cy="369332"/>
          </a:xfrm>
        </p:spPr>
        <p:txBody>
          <a:bodyPr anchor="t"/>
          <a:lstStyle>
            <a:lvl1pPr algn="l" defTabSz="857250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de-DE" sz="1200" b="1" kern="1200" baseline="0" dirty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ro-RO" dirty="0" err="1"/>
              <a:t>Author</a:t>
            </a:r>
            <a:r>
              <a:rPr lang="ro-RO" dirty="0"/>
              <a:t>/</a:t>
            </a:r>
            <a:r>
              <a:rPr lang="ro-RO" dirty="0" err="1"/>
              <a:t>Presenter</a:t>
            </a:r>
            <a:r>
              <a:rPr lang="ro-RO" dirty="0"/>
              <a:t/>
            </a:r>
            <a:br>
              <a:rPr lang="ro-RO" dirty="0"/>
            </a:br>
            <a:r>
              <a:rPr lang="ro-RO" dirty="0"/>
              <a:t>(</a:t>
            </a:r>
            <a:r>
              <a:rPr lang="ro-RO" dirty="0" err="1"/>
              <a:t>Title</a:t>
            </a:r>
            <a:r>
              <a:rPr lang="ro-RO" dirty="0"/>
              <a:t>) </a:t>
            </a:r>
            <a:r>
              <a:rPr lang="ro-RO" dirty="0" err="1"/>
              <a:t>First</a:t>
            </a:r>
            <a:r>
              <a:rPr lang="ro-RO" dirty="0"/>
              <a:t> </a:t>
            </a:r>
            <a:r>
              <a:rPr lang="ro-RO" dirty="0" err="1"/>
              <a:t>Name</a:t>
            </a:r>
            <a:r>
              <a:rPr lang="ro-RO" dirty="0"/>
              <a:t> </a:t>
            </a:r>
            <a:r>
              <a:rPr lang="ro-RO" dirty="0" err="1"/>
              <a:t>Last</a:t>
            </a:r>
            <a:r>
              <a:rPr lang="ro-RO" dirty="0"/>
              <a:t> </a:t>
            </a:r>
            <a:r>
              <a:rPr lang="ro-RO" dirty="0" err="1"/>
              <a:t>Name</a:t>
            </a:r>
            <a:endParaRPr lang="ro-RO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sz="quarter" hasCustomPrompt="1"/>
          </p:nvPr>
        </p:nvSpPr>
        <p:spPr bwMode="gray">
          <a:xfrm>
            <a:off x="337643" y="3881119"/>
            <a:ext cx="5686863" cy="44720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presentation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 hasCustomPrompt="1"/>
          </p:nvPr>
        </p:nvSpPr>
        <p:spPr bwMode="gray">
          <a:xfrm>
            <a:off x="337642" y="4535239"/>
            <a:ext cx="5839493" cy="276999"/>
          </a:xfrm>
        </p:spPr>
        <p:txBody>
          <a:bodyPr wrap="none" anchor="ctr"/>
          <a:lstStyle>
            <a:lvl1pPr>
              <a:defRPr sz="18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additional</a:t>
            </a:r>
            <a:r>
              <a:rPr lang="ro-RO" dirty="0"/>
              <a:t> </a:t>
            </a:r>
            <a:r>
              <a:rPr lang="ro-RO" dirty="0" err="1"/>
              <a:t>key</a:t>
            </a:r>
            <a:r>
              <a:rPr lang="ro-RO" dirty="0"/>
              <a:t> </a:t>
            </a:r>
            <a:r>
              <a:rPr lang="ro-RO" dirty="0" err="1"/>
              <a:t>word</a:t>
            </a:r>
            <a:endParaRPr lang="ro-RO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7643" y="6119256"/>
            <a:ext cx="2968625" cy="184666"/>
          </a:xfrm>
        </p:spPr>
        <p:txBody>
          <a:bodyPr/>
          <a:lstStyle>
            <a:lvl1pPr algn="l" defTabSz="857250" rtl="0" eaLnBrk="0" fontAlgn="base" hangingPunct="0"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 lang="de-DE" sz="1200" kern="1200" baseline="0" dirty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ro-RO" dirty="0"/>
              <a:t>Location, Date [</a:t>
            </a:r>
            <a:r>
              <a:rPr lang="ro-RO" dirty="0" err="1"/>
              <a:t>Month</a:t>
            </a:r>
            <a:r>
              <a:rPr lang="ro-RO" dirty="0"/>
              <a:t> d, YYYY]</a:t>
            </a:r>
          </a:p>
        </p:txBody>
      </p:sp>
    </p:spTree>
    <p:extLst>
      <p:ext uri="{BB962C8B-B14F-4D97-AF65-F5344CB8AC3E}">
        <p14:creationId xmlns:p14="http://schemas.microsoft.com/office/powerpoint/2010/main" val="394815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558952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7" name="think-cell Slide" r:id="rId6" imgW="245" imgH="244" progId="TCLayout.ActiveDocument.1">
                  <p:embed/>
                </p:oleObj>
              </mc:Choice>
              <mc:Fallback>
                <p:oleObj name="think-cell Slide" r:id="rId6" imgW="245" imgH="244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B185A03-DFCC-488E-8CE6-4F960EC13A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157094" cy="1538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722436" y="3082821"/>
            <a:ext cx="8953377" cy="1362282"/>
          </a:xfrm>
        </p:spPr>
        <p:txBody>
          <a:bodyPr lIns="180000" anchor="ctr">
            <a:noAutofit/>
          </a:bodyPr>
          <a:lstStyle>
            <a:lvl1pPr>
              <a:spcBef>
                <a:spcPts val="1728"/>
              </a:spcBef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  <a:lvl2pPr indent="-190800">
              <a:spcBef>
                <a:spcPts val="1728"/>
              </a:spcBef>
              <a:defRPr b="1"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88913" indent="-188913">
              <a:spcBef>
                <a:spcPts val="1728"/>
              </a:spcBef>
              <a:buSzPct val="70000"/>
              <a:buFont typeface="Wingdings" pitchFamily="2" charset="2"/>
              <a:buChar char=""/>
              <a:defRPr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382588" indent="-190500">
              <a:spcBef>
                <a:spcPts val="1728"/>
              </a:spcBef>
              <a:buSzPct val="100000"/>
              <a:buFont typeface="Arial" panose="020B0604020202020204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542925" indent="-187325">
              <a:spcBef>
                <a:spcPts val="1728"/>
              </a:spcBef>
              <a:buFont typeface="Wingdings" panose="05000000000000000000" pitchFamily="2" charset="2"/>
              <a:buChar char=""/>
              <a:defRPr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ro-RO" dirty="0"/>
              <a:t>Click to </a:t>
            </a:r>
            <a:r>
              <a:rPr lang="ro-RO" dirty="0" err="1"/>
              <a:t>edit</a:t>
            </a:r>
            <a:r>
              <a:rPr lang="ro-RO" dirty="0"/>
              <a:t> Master text </a:t>
            </a:r>
            <a:r>
              <a:rPr lang="ro-RO" dirty="0" err="1"/>
              <a:t>styles</a:t>
            </a:r>
            <a:endParaRPr lang="ro-RO" dirty="0"/>
          </a:p>
          <a:p>
            <a:pPr lvl="1"/>
            <a:r>
              <a:rPr lang="ro-RO" dirty="0" err="1"/>
              <a:t>Second</a:t>
            </a:r>
            <a:r>
              <a:rPr lang="ro-RO" dirty="0"/>
              <a:t> level</a:t>
            </a:r>
          </a:p>
          <a:p>
            <a:pPr lvl="2"/>
            <a:r>
              <a:rPr lang="ro-RO" dirty="0" err="1"/>
              <a:t>Third</a:t>
            </a:r>
            <a:r>
              <a:rPr lang="ro-RO" dirty="0"/>
              <a:t> level</a:t>
            </a:r>
          </a:p>
          <a:p>
            <a:pPr lvl="3"/>
            <a:r>
              <a:rPr lang="ro-RO" dirty="0" err="1"/>
              <a:t>Fourth</a:t>
            </a:r>
            <a:r>
              <a:rPr lang="ro-RO" dirty="0"/>
              <a:t> level</a:t>
            </a:r>
          </a:p>
          <a:p>
            <a:pPr lvl="4"/>
            <a:r>
              <a:rPr lang="ro-RO" dirty="0" err="1"/>
              <a:t>Fifth</a:t>
            </a:r>
            <a:r>
              <a:rPr lang="ro-RO" dirty="0"/>
              <a:t> level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6C49D42-C7EC-4C91-AC53-0B4D5C567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8600" y="457200"/>
            <a:ext cx="9448800" cy="762000"/>
          </a:xfrm>
        </p:spPr>
        <p:txBody>
          <a:bodyPr/>
          <a:lstStyle>
            <a:lvl1pPr>
              <a:defRPr baseline="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9" name="Rectangle 44">
            <a:extLst>
              <a:ext uri="{FF2B5EF4-FFF2-40B4-BE49-F238E27FC236}">
                <a16:creationId xmlns:a16="http://schemas.microsoft.com/office/drawing/2014/main" id="{E7256FDA-8D7A-42D0-96D6-8A53DFA86E57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690559" y="6624638"/>
            <a:ext cx="345928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r>
              <a:rPr lang="ro-RO"/>
              <a:t>Horváth &amp; Partners CxO - Priorități majore post-Corona / Redresare economică și fonduri europene  I Aprilie 2021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19379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4939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1" name="think-cell Slide" r:id="rId7" imgW="245" imgH="244" progId="TCLayout.ActiveDocument.1">
                  <p:embed/>
                </p:oleObj>
              </mc:Choice>
              <mc:Fallback>
                <p:oleObj name="think-cell Slide" r:id="rId7" imgW="245" imgH="244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FDA8F28-E3F4-4B3B-8032-31D237443D7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157094" cy="1538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0BF5732-9A6E-4679-ACF0-1366F25021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8600" y="457200"/>
            <a:ext cx="9448800" cy="762000"/>
          </a:xfrm>
        </p:spPr>
        <p:txBody>
          <a:bodyPr/>
          <a:lstStyle>
            <a:lvl1pPr>
              <a:defRPr baseline="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5C90C5-1251-42B1-9044-BE334368F665}"/>
              </a:ext>
            </a:extLst>
          </p:cNvPr>
          <p:cNvSpPr/>
          <p:nvPr/>
        </p:nvSpPr>
        <p:spPr bwMode="gray">
          <a:xfrm>
            <a:off x="-1" y="1393370"/>
            <a:ext cx="7692571" cy="4412343"/>
          </a:xfrm>
          <a:custGeom>
            <a:avLst/>
            <a:gdLst>
              <a:gd name="connsiteX0" fmla="*/ 0 w 7692571"/>
              <a:gd name="connsiteY0" fmla="*/ 0 h 4412343"/>
              <a:gd name="connsiteX1" fmla="*/ 7692571 w 7692571"/>
              <a:gd name="connsiteY1" fmla="*/ 0 h 4412343"/>
              <a:gd name="connsiteX2" fmla="*/ 7692571 w 7692571"/>
              <a:gd name="connsiteY2" fmla="*/ 4412343 h 4412343"/>
              <a:gd name="connsiteX3" fmla="*/ 0 w 7692571"/>
              <a:gd name="connsiteY3" fmla="*/ 4412343 h 4412343"/>
              <a:gd name="connsiteX4" fmla="*/ 0 w 7692571"/>
              <a:gd name="connsiteY4" fmla="*/ 0 h 4412343"/>
              <a:gd name="connsiteX0" fmla="*/ 1100121 w 7692571"/>
              <a:gd name="connsiteY0" fmla="*/ 0 h 4412343"/>
              <a:gd name="connsiteX1" fmla="*/ 7692571 w 7692571"/>
              <a:gd name="connsiteY1" fmla="*/ 0 h 4412343"/>
              <a:gd name="connsiteX2" fmla="*/ 7692571 w 7692571"/>
              <a:gd name="connsiteY2" fmla="*/ 4412343 h 4412343"/>
              <a:gd name="connsiteX3" fmla="*/ 0 w 7692571"/>
              <a:gd name="connsiteY3" fmla="*/ 4412343 h 4412343"/>
              <a:gd name="connsiteX4" fmla="*/ 0 w 7692571"/>
              <a:gd name="connsiteY4" fmla="*/ 0 h 4412343"/>
              <a:gd name="connsiteX0" fmla="*/ 1100121 w 7692571"/>
              <a:gd name="connsiteY0" fmla="*/ 0 h 4412343"/>
              <a:gd name="connsiteX1" fmla="*/ 7692571 w 7692571"/>
              <a:gd name="connsiteY1" fmla="*/ 0 h 4412343"/>
              <a:gd name="connsiteX2" fmla="*/ 7692571 w 7692571"/>
              <a:gd name="connsiteY2" fmla="*/ 4412343 h 4412343"/>
              <a:gd name="connsiteX3" fmla="*/ 0 w 7692571"/>
              <a:gd name="connsiteY3" fmla="*/ 4412343 h 4412343"/>
              <a:gd name="connsiteX4" fmla="*/ 0 w 7692571"/>
              <a:gd name="connsiteY4" fmla="*/ 0 h 4412343"/>
              <a:gd name="connsiteX0" fmla="*/ 1100121 w 7692571"/>
              <a:gd name="connsiteY0" fmla="*/ 0 h 4412343"/>
              <a:gd name="connsiteX1" fmla="*/ 7692571 w 7692571"/>
              <a:gd name="connsiteY1" fmla="*/ 0 h 4412343"/>
              <a:gd name="connsiteX2" fmla="*/ 6592450 w 7692571"/>
              <a:gd name="connsiteY2" fmla="*/ 4412343 h 4412343"/>
              <a:gd name="connsiteX3" fmla="*/ 0 w 7692571"/>
              <a:gd name="connsiteY3" fmla="*/ 4412343 h 4412343"/>
              <a:gd name="connsiteX4" fmla="*/ 0 w 7692571"/>
              <a:gd name="connsiteY4" fmla="*/ 0 h 4412343"/>
              <a:gd name="connsiteX0" fmla="*/ 1100121 w 7692571"/>
              <a:gd name="connsiteY0" fmla="*/ 0 h 4412343"/>
              <a:gd name="connsiteX1" fmla="*/ 7692571 w 7692571"/>
              <a:gd name="connsiteY1" fmla="*/ 0 h 4412343"/>
              <a:gd name="connsiteX2" fmla="*/ 6592450 w 7692571"/>
              <a:gd name="connsiteY2" fmla="*/ 4412343 h 4412343"/>
              <a:gd name="connsiteX3" fmla="*/ 0 w 7692571"/>
              <a:gd name="connsiteY3" fmla="*/ 4412343 h 4412343"/>
              <a:gd name="connsiteX4" fmla="*/ 0 w 7692571"/>
              <a:gd name="connsiteY4" fmla="*/ 0 h 4412343"/>
              <a:gd name="connsiteX0" fmla="*/ 1100121 w 7692571"/>
              <a:gd name="connsiteY0" fmla="*/ 0 h 4412343"/>
              <a:gd name="connsiteX1" fmla="*/ 7692571 w 7692571"/>
              <a:gd name="connsiteY1" fmla="*/ 0 h 4412343"/>
              <a:gd name="connsiteX2" fmla="*/ 6592450 w 7692571"/>
              <a:gd name="connsiteY2" fmla="*/ 4412343 h 4412343"/>
              <a:gd name="connsiteX3" fmla="*/ 0 w 7692571"/>
              <a:gd name="connsiteY3" fmla="*/ 4412343 h 4412343"/>
              <a:gd name="connsiteX4" fmla="*/ 0 w 7692571"/>
              <a:gd name="connsiteY4" fmla="*/ 0 h 441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2571" h="4412343">
                <a:moveTo>
                  <a:pt x="1100121" y="0"/>
                </a:moveTo>
                <a:lnTo>
                  <a:pt x="7692571" y="0"/>
                </a:lnTo>
                <a:lnTo>
                  <a:pt x="6592450" y="4412343"/>
                </a:lnTo>
                <a:lnTo>
                  <a:pt x="0" y="4412343"/>
                </a:lnTo>
                <a:lnTo>
                  <a:pt x="0" y="0"/>
                </a:lnTo>
                <a:close/>
              </a:path>
            </a:pathLst>
          </a:custGeom>
          <a:solidFill>
            <a:srgbClr val="F0F0F0"/>
          </a:solidFill>
          <a:ln w="9525" cap="flat" cmpd="sng" algn="ctr">
            <a:solidFill>
              <a:srgbClr val="F0F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26447B9-883C-4674-934A-FF877003B5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1673045"/>
            <a:ext cx="6010741" cy="360000"/>
          </a:xfrm>
          <a:custGeom>
            <a:avLst/>
            <a:gdLst>
              <a:gd name="connsiteX0" fmla="*/ 0 w 6010741"/>
              <a:gd name="connsiteY0" fmla="*/ 0 h 360000"/>
              <a:gd name="connsiteX1" fmla="*/ 6010741 w 6010741"/>
              <a:gd name="connsiteY1" fmla="*/ 0 h 360000"/>
              <a:gd name="connsiteX2" fmla="*/ 6010741 w 6010741"/>
              <a:gd name="connsiteY2" fmla="*/ 360000 h 360000"/>
              <a:gd name="connsiteX3" fmla="*/ 0 w 6010741"/>
              <a:gd name="connsiteY3" fmla="*/ 360000 h 360000"/>
              <a:gd name="connsiteX4" fmla="*/ 0 w 6010741"/>
              <a:gd name="connsiteY4" fmla="*/ 0 h 360000"/>
              <a:gd name="connsiteX0" fmla="*/ 89758 w 6010741"/>
              <a:gd name="connsiteY0" fmla="*/ 0 h 360000"/>
              <a:gd name="connsiteX1" fmla="*/ 6010741 w 6010741"/>
              <a:gd name="connsiteY1" fmla="*/ 0 h 360000"/>
              <a:gd name="connsiteX2" fmla="*/ 6010741 w 6010741"/>
              <a:gd name="connsiteY2" fmla="*/ 360000 h 360000"/>
              <a:gd name="connsiteX3" fmla="*/ 0 w 6010741"/>
              <a:gd name="connsiteY3" fmla="*/ 360000 h 360000"/>
              <a:gd name="connsiteX4" fmla="*/ 0 w 6010741"/>
              <a:gd name="connsiteY4" fmla="*/ 0 h 360000"/>
              <a:gd name="connsiteX0" fmla="*/ 89758 w 6010741"/>
              <a:gd name="connsiteY0" fmla="*/ 0 h 360000"/>
              <a:gd name="connsiteX1" fmla="*/ 6010741 w 6010741"/>
              <a:gd name="connsiteY1" fmla="*/ 0 h 360000"/>
              <a:gd name="connsiteX2" fmla="*/ 6010741 w 6010741"/>
              <a:gd name="connsiteY2" fmla="*/ 360000 h 360000"/>
              <a:gd name="connsiteX3" fmla="*/ 0 w 6010741"/>
              <a:gd name="connsiteY3" fmla="*/ 360000 h 360000"/>
              <a:gd name="connsiteX4" fmla="*/ 0 w 6010741"/>
              <a:gd name="connsiteY4" fmla="*/ 0 h 360000"/>
              <a:gd name="connsiteX0" fmla="*/ 89758 w 6010741"/>
              <a:gd name="connsiteY0" fmla="*/ 0 h 360000"/>
              <a:gd name="connsiteX1" fmla="*/ 6010741 w 6010741"/>
              <a:gd name="connsiteY1" fmla="*/ 0 h 360000"/>
              <a:gd name="connsiteX2" fmla="*/ 5920983 w 6010741"/>
              <a:gd name="connsiteY2" fmla="*/ 360000 h 360000"/>
              <a:gd name="connsiteX3" fmla="*/ 0 w 6010741"/>
              <a:gd name="connsiteY3" fmla="*/ 360000 h 360000"/>
              <a:gd name="connsiteX4" fmla="*/ 0 w 6010741"/>
              <a:gd name="connsiteY4" fmla="*/ 0 h 360000"/>
              <a:gd name="connsiteX0" fmla="*/ 89758 w 6010741"/>
              <a:gd name="connsiteY0" fmla="*/ 0 h 360000"/>
              <a:gd name="connsiteX1" fmla="*/ 6010741 w 6010741"/>
              <a:gd name="connsiteY1" fmla="*/ 0 h 360000"/>
              <a:gd name="connsiteX2" fmla="*/ 5920983 w 6010741"/>
              <a:gd name="connsiteY2" fmla="*/ 360000 h 360000"/>
              <a:gd name="connsiteX3" fmla="*/ 0 w 6010741"/>
              <a:gd name="connsiteY3" fmla="*/ 360000 h 360000"/>
              <a:gd name="connsiteX4" fmla="*/ 0 w 6010741"/>
              <a:gd name="connsiteY4" fmla="*/ 0 h 360000"/>
              <a:gd name="connsiteX0" fmla="*/ 89758 w 6010741"/>
              <a:gd name="connsiteY0" fmla="*/ 0 h 360000"/>
              <a:gd name="connsiteX1" fmla="*/ 6010741 w 6010741"/>
              <a:gd name="connsiteY1" fmla="*/ 0 h 360000"/>
              <a:gd name="connsiteX2" fmla="*/ 5920983 w 6010741"/>
              <a:gd name="connsiteY2" fmla="*/ 360000 h 360000"/>
              <a:gd name="connsiteX3" fmla="*/ 0 w 6010741"/>
              <a:gd name="connsiteY3" fmla="*/ 360000 h 360000"/>
              <a:gd name="connsiteX4" fmla="*/ 0 w 6010741"/>
              <a:gd name="connsiteY4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0741" h="360000">
                <a:moveTo>
                  <a:pt x="89758" y="0"/>
                </a:moveTo>
                <a:lnTo>
                  <a:pt x="6010741" y="0"/>
                </a:lnTo>
                <a:lnTo>
                  <a:pt x="5920983" y="360000"/>
                </a:lnTo>
                <a:lnTo>
                  <a:pt x="0" y="36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216000" tIns="219600" rIns="72000" bIns="432000" anchor="t" anchorCtr="0">
            <a:noAutofit/>
          </a:bodyPr>
          <a:lstStyle>
            <a:lvl1pPr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o-RO" dirty="0"/>
              <a:t> 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DFE7FC45-4BD2-4398-AA02-00472A3CAEA4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gray">
          <a:xfrm>
            <a:off x="228600" y="1712595"/>
            <a:ext cx="5464277" cy="1828800"/>
          </a:xfrm>
        </p:spPr>
        <p:txBody>
          <a:bodyPr/>
          <a:lstStyle>
            <a:lvl1pPr>
              <a:spcBef>
                <a:spcPts val="1600"/>
              </a:spcBef>
              <a:defRPr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spcBef>
                <a:spcPts val="1600"/>
              </a:spcBef>
              <a:defRPr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spcBef>
                <a:spcPts val="1600"/>
              </a:spcBef>
              <a:defRPr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spcBef>
                <a:spcPts val="1600"/>
              </a:spcBef>
              <a:defRPr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spcBef>
                <a:spcPts val="1600"/>
              </a:spcBef>
              <a:defRPr baseline="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ro-RO" dirty="0" err="1"/>
              <a:t>Add</a:t>
            </a:r>
            <a:r>
              <a:rPr lang="ro-RO" dirty="0"/>
              <a:t> text </a:t>
            </a:r>
            <a:r>
              <a:rPr lang="ro-RO" dirty="0" err="1"/>
              <a:t>here</a:t>
            </a:r>
            <a:endParaRPr lang="ro-RO" dirty="0"/>
          </a:p>
          <a:p>
            <a:pPr lvl="1"/>
            <a:r>
              <a:rPr lang="ro-RO" dirty="0" err="1"/>
              <a:t>First</a:t>
            </a:r>
            <a:r>
              <a:rPr lang="ro-RO" dirty="0"/>
              <a:t> level</a:t>
            </a:r>
          </a:p>
          <a:p>
            <a:pPr lvl="2"/>
            <a:r>
              <a:rPr lang="ro-RO" dirty="0" err="1"/>
              <a:t>Second</a:t>
            </a:r>
            <a:r>
              <a:rPr lang="ro-RO" dirty="0"/>
              <a:t> level</a:t>
            </a:r>
          </a:p>
          <a:p>
            <a:pPr lvl="3"/>
            <a:r>
              <a:rPr lang="ro-RO" dirty="0" err="1"/>
              <a:t>Third</a:t>
            </a:r>
            <a:r>
              <a:rPr lang="ro-RO" dirty="0"/>
              <a:t> level</a:t>
            </a:r>
          </a:p>
          <a:p>
            <a:pPr lvl="4"/>
            <a:r>
              <a:rPr lang="ro-RO" dirty="0" err="1"/>
              <a:t>Fourth</a:t>
            </a:r>
            <a:r>
              <a:rPr lang="ro-RO" dirty="0"/>
              <a:t> level</a:t>
            </a:r>
          </a:p>
        </p:txBody>
      </p:sp>
      <p:sp>
        <p:nvSpPr>
          <p:cNvPr id="12" name="Rectangle 44">
            <a:extLst>
              <a:ext uri="{FF2B5EF4-FFF2-40B4-BE49-F238E27FC236}">
                <a16:creationId xmlns:a16="http://schemas.microsoft.com/office/drawing/2014/main" id="{1AF93215-1BE4-4D26-953B-054054E11FC7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690559" y="6624638"/>
            <a:ext cx="345928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r>
              <a:rPr lang="ro-RO"/>
              <a:t>Horváth &amp; Partners CxO - Priorități majore post-Corona / Redresare economică și fonduri europene  I Aprilie 2021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14929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acer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4CB390ED-4FB7-4B71-A7F4-08ABBDC6449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360921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think-cell Slide" r:id="rId8" imgW="353" imgH="353" progId="TCLayout.ActiveDocument.1">
                  <p:embed/>
                </p:oleObj>
              </mc:Choice>
              <mc:Fallback>
                <p:oleObj name="think-cell Slide" r:id="rId8" imgW="353" imgH="353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4CB390ED-4FB7-4B71-A7F4-08ABBDC64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84579B7-B4C2-4BD5-AB53-2286F79CBD9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 bwMode="gray">
          <a:xfrm>
            <a:off x="337643" y="3617123"/>
            <a:ext cx="5688000" cy="712800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accent1"/>
                </a:solidFill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 err="1"/>
              <a:t>Spacer</a:t>
            </a:r>
            <a:r>
              <a:rPr lang="ro-RO" dirty="0"/>
              <a:t> </a:t>
            </a:r>
            <a:r>
              <a:rPr lang="ro-RO" dirty="0" err="1"/>
              <a:t>sheet</a:t>
            </a:r>
            <a:endParaRPr lang="ro-RO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  <p:custDataLst>
              <p:tags r:id="rId5"/>
            </p:custDataLst>
          </p:nvPr>
        </p:nvSpPr>
        <p:spPr bwMode="gray">
          <a:xfrm>
            <a:off x="230400" y="6624638"/>
            <a:ext cx="157094" cy="1538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C2E9363F-9F28-4751-9AA3-D606EC7A57FF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6"/>
            </p:custDataLst>
          </p:nvPr>
        </p:nvSpPr>
        <p:spPr bwMode="auto">
          <a:xfrm>
            <a:off x="690559" y="6624638"/>
            <a:ext cx="345928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r>
              <a:rPr lang="ro-RO"/>
              <a:t>Horváth &amp; Partners CxO - Priorități majore post-Corona / Redresare economică și fonduri europene  I Aprilie 2021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5178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FCB324B-74EC-42AC-8B56-6D414C38AD9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868736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9"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FCB324B-74EC-42AC-8B56-6D414C38AD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7781F7D-58D3-4714-B402-783D2D0EED3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157094" cy="1538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16752F22-0399-44C2-AF52-CFCDF122A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8600" y="457200"/>
            <a:ext cx="9448800" cy="762000"/>
          </a:xfrm>
        </p:spPr>
        <p:txBody>
          <a:bodyPr/>
          <a:lstStyle>
            <a:lvl1pPr>
              <a:defRPr baseline="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ro-RO" dirty="0"/>
              <a:t>Click to </a:t>
            </a:r>
            <a:r>
              <a:rPr lang="ro-RO" dirty="0" err="1"/>
              <a:t>add</a:t>
            </a:r>
            <a:r>
              <a:rPr lang="ro-RO" dirty="0"/>
              <a:t> </a:t>
            </a:r>
            <a:r>
              <a:rPr lang="ro-RO" dirty="0" err="1"/>
              <a:t>title</a:t>
            </a:r>
            <a:endParaRPr lang="ro-RO" dirty="0"/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EEA49D71-871C-43F0-943D-89B5D79D79A4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690559" y="6624638"/>
            <a:ext cx="345928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ro-RO"/>
              <a:t>Horváth &amp; Partners CxO - Priorități majore post-Corona / Redresare economică și fonduri europene  I Aprilie 2021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50474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28" Type="http://schemas.openxmlformats.org/officeDocument/2006/relationships/tags" Target="../tags/tag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vmlDrawing" Target="../drawings/vmlDrawing1.vml"/><Relationship Id="rId27" Type="http://schemas.openxmlformats.org/officeDocument/2006/relationships/tags" Target="../tags/tag6.xml"/><Relationship Id="rId30" Type="http://schemas.openxmlformats.org/officeDocument/2006/relationships/tags" Target="../tags/tag9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1F2289-62A3-4BBE-A902-680ACD4D5236}"/>
              </a:ext>
            </a:extLst>
          </p:cNvPr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1291609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think-cell Slide" r:id="rId32" imgW="353" imgH="353" progId="TCLayout.ActiveDocument.1">
                  <p:embed/>
                </p:oleObj>
              </mc:Choice>
              <mc:Fallback>
                <p:oleObj name="think-cell Slide" r:id="rId32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1F2289-62A3-4BBE-A902-680ACD4D52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648196-1DAD-4DCB-9F7D-E6CEEA1395D0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0" name="Rectangle 40"/>
          <p:cNvSpPr>
            <a:spLocks noGrp="1" noChangeArrowheads="1"/>
          </p:cNvSpPr>
          <p:nvPr>
            <p:ph type="body" idx="1"/>
            <p:custDataLst>
              <p:tags r:id="rId25"/>
            </p:custDataLst>
          </p:nvPr>
        </p:nvSpPr>
        <p:spPr bwMode="gray">
          <a:xfrm>
            <a:off x="228600" y="1387475"/>
            <a:ext cx="9456738" cy="182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lvl="0"/>
            <a:r>
              <a:rPr lang="ro-RO" dirty="0" err="1"/>
              <a:t>Standardtextfeld</a:t>
            </a:r>
            <a:endParaRPr lang="ro-RO" dirty="0"/>
          </a:p>
          <a:p>
            <a:pPr lvl="1"/>
            <a:r>
              <a:rPr lang="ro-RO" dirty="0" err="1"/>
              <a:t>First</a:t>
            </a:r>
            <a:r>
              <a:rPr lang="ro-RO" dirty="0"/>
              <a:t> level</a:t>
            </a:r>
          </a:p>
          <a:p>
            <a:pPr lvl="2"/>
            <a:r>
              <a:rPr lang="ro-RO" dirty="0" err="1"/>
              <a:t>Second</a:t>
            </a:r>
            <a:r>
              <a:rPr lang="ro-RO" dirty="0"/>
              <a:t> level</a:t>
            </a:r>
          </a:p>
          <a:p>
            <a:pPr lvl="3"/>
            <a:r>
              <a:rPr lang="ro-RO" dirty="0" err="1"/>
              <a:t>Third</a:t>
            </a:r>
            <a:r>
              <a:rPr lang="ro-RO" dirty="0"/>
              <a:t> level</a:t>
            </a:r>
          </a:p>
          <a:p>
            <a:pPr lvl="4"/>
            <a:r>
              <a:rPr lang="ro-RO" dirty="0" err="1"/>
              <a:t>Fourth</a:t>
            </a:r>
            <a:r>
              <a:rPr lang="ro-RO" dirty="0"/>
              <a:t> level</a:t>
            </a:r>
          </a:p>
        </p:txBody>
      </p:sp>
      <p:sp>
        <p:nvSpPr>
          <p:cNvPr id="1069" name="Rectangle 45"/>
          <p:cNvSpPr>
            <a:spLocks noGrp="1" noChangeArrowheads="1"/>
          </p:cNvSpPr>
          <p:nvPr>
            <p:ph type="sldNum" sz="quarter" idx="4"/>
            <p:custDataLst>
              <p:tags r:id="rId26"/>
            </p:custDataLst>
          </p:nvPr>
        </p:nvSpPr>
        <p:spPr bwMode="gray">
          <a:xfrm>
            <a:off x="230400" y="6624638"/>
            <a:ext cx="15709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 b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‹#›</a:t>
            </a:fld>
            <a:endParaRPr lang="ro-RO" dirty="0"/>
          </a:p>
        </p:txBody>
      </p:sp>
      <p:sp>
        <p:nvSpPr>
          <p:cNvPr id="11" name="VCT_Marker_ID_11" hidden="1"/>
          <p:cNvSpPr/>
          <p:nvPr>
            <p:custDataLst>
              <p:tags r:id="rId27"/>
            </p:custDataLst>
          </p:nvPr>
        </p:nvSpPr>
        <p:spPr bwMode="auto">
          <a:xfrm>
            <a:off x="1270000" y="127000"/>
            <a:ext cx="127000" cy="127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ctangle 20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7789985" y="6624638"/>
            <a:ext cx="189217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85725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o-RO" sz="10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© Horváth &amp; Partners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31AEAC25-5C6D-4A13-B5D0-7C99C2C1EC2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9"/>
            </p:custDataLst>
          </p:nvPr>
        </p:nvSpPr>
        <p:spPr bwMode="gray">
          <a:xfrm>
            <a:off x="228600" y="457200"/>
            <a:ext cx="944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9688" rIns="0" bIns="3968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noProof="0" dirty="0"/>
              <a:t>Presentation </a:t>
            </a:r>
            <a:r>
              <a:rPr lang="ro-RO" noProof="0" dirty="0" err="1"/>
              <a:t>title</a:t>
            </a:r>
            <a:endParaRPr lang="ro-RO" noProof="0" dirty="0"/>
          </a:p>
        </p:txBody>
      </p:sp>
      <p:sp>
        <p:nvSpPr>
          <p:cNvPr id="25" name="Rectangle 44">
            <a:extLst>
              <a:ext uri="{FF2B5EF4-FFF2-40B4-BE49-F238E27FC236}">
                <a16:creationId xmlns:a16="http://schemas.microsoft.com/office/drawing/2014/main" id="{F149AFBE-7A87-466E-9385-B9C495D9F079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30"/>
            </p:custDataLst>
          </p:nvPr>
        </p:nvSpPr>
        <p:spPr bwMode="auto">
          <a:xfrm>
            <a:off x="690559" y="6624638"/>
            <a:ext cx="345928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r>
              <a:rPr lang="ro-RO"/>
              <a:t>Horváth &amp; Partners CxO - Priorități majore post-Corona / Redresare economică și fonduri europene  I Aprilie 2021</a:t>
            </a:r>
            <a:endParaRPr lang="ro-RO" dirty="0"/>
          </a:p>
        </p:txBody>
      </p:sp>
      <p:cxnSp>
        <p:nvCxnSpPr>
          <p:cNvPr id="26" name="Gerader Verbinder 10">
            <a:extLst>
              <a:ext uri="{FF2B5EF4-FFF2-40B4-BE49-F238E27FC236}">
                <a16:creationId xmlns:a16="http://schemas.microsoft.com/office/drawing/2014/main" id="{97736993-A201-48C9-9E9D-FCF61CF7885F}"/>
              </a:ext>
            </a:extLst>
          </p:cNvPr>
          <p:cNvCxnSpPr/>
          <p:nvPr/>
        </p:nvCxnSpPr>
        <p:spPr bwMode="gray">
          <a:xfrm>
            <a:off x="230188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r Verbinder 11">
            <a:extLst>
              <a:ext uri="{FF2B5EF4-FFF2-40B4-BE49-F238E27FC236}">
                <a16:creationId xmlns:a16="http://schemas.microsoft.com/office/drawing/2014/main" id="{55C6CDD2-E16D-41A8-A309-53D300AF9BCA}"/>
              </a:ext>
            </a:extLst>
          </p:cNvPr>
          <p:cNvCxnSpPr/>
          <p:nvPr/>
        </p:nvCxnSpPr>
        <p:spPr bwMode="gray">
          <a:xfrm>
            <a:off x="68220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Gerader Verbinder 12">
            <a:extLst>
              <a:ext uri="{FF2B5EF4-FFF2-40B4-BE49-F238E27FC236}">
                <a16:creationId xmlns:a16="http://schemas.microsoft.com/office/drawing/2014/main" id="{1FC0AEC8-008B-4474-ABCF-1FFFA5B6A1B5}"/>
              </a:ext>
            </a:extLst>
          </p:cNvPr>
          <p:cNvCxnSpPr/>
          <p:nvPr/>
        </p:nvCxnSpPr>
        <p:spPr bwMode="gray">
          <a:xfrm>
            <a:off x="96768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Gerader Verbinder 15">
            <a:extLst>
              <a:ext uri="{FF2B5EF4-FFF2-40B4-BE49-F238E27FC236}">
                <a16:creationId xmlns:a16="http://schemas.microsoft.com/office/drawing/2014/main" id="{E33DBC91-4C65-4D48-9953-128CAE28F031}"/>
              </a:ext>
            </a:extLst>
          </p:cNvPr>
          <p:cNvCxnSpPr/>
          <p:nvPr/>
        </p:nvCxnSpPr>
        <p:spPr bwMode="gray">
          <a:xfrm>
            <a:off x="7041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r Verbinder 16">
            <a:extLst>
              <a:ext uri="{FF2B5EF4-FFF2-40B4-BE49-F238E27FC236}">
                <a16:creationId xmlns:a16="http://schemas.microsoft.com/office/drawing/2014/main" id="{B213C165-7E1F-4752-9AC0-DAAD3734A0CB}"/>
              </a:ext>
            </a:extLst>
          </p:cNvPr>
          <p:cNvCxnSpPr/>
          <p:nvPr/>
        </p:nvCxnSpPr>
        <p:spPr bwMode="gray">
          <a:xfrm>
            <a:off x="-211340" y="13932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Gerader Verbinder 8">
            <a:extLst>
              <a:ext uri="{FF2B5EF4-FFF2-40B4-BE49-F238E27FC236}">
                <a16:creationId xmlns:a16="http://schemas.microsoft.com/office/drawing/2014/main" id="{A462B4C5-1720-491E-9D35-36753C67B90F}"/>
              </a:ext>
            </a:extLst>
          </p:cNvPr>
          <p:cNvCxnSpPr/>
          <p:nvPr/>
        </p:nvCxnSpPr>
        <p:spPr bwMode="gray">
          <a:xfrm>
            <a:off x="-211340" y="1702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EFD15B3-6C18-49F1-B513-6DCC14C4D0F0}"/>
              </a:ext>
            </a:extLst>
          </p:cNvPr>
          <p:cNvCxnSpPr/>
          <p:nvPr/>
        </p:nvCxnSpPr>
        <p:spPr bwMode="gray">
          <a:xfrm>
            <a:off x="-211340" y="379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5F56E90-3D8F-4346-9BFD-3AE2D631E0CE}"/>
              </a:ext>
            </a:extLst>
          </p:cNvPr>
          <p:cNvCxnSpPr/>
          <p:nvPr/>
        </p:nvCxnSpPr>
        <p:spPr bwMode="gray">
          <a:xfrm>
            <a:off x="-211340" y="6310800"/>
            <a:ext cx="180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r Verbinder 11">
            <a:extLst>
              <a:ext uri="{FF2B5EF4-FFF2-40B4-BE49-F238E27FC236}">
                <a16:creationId xmlns:a16="http://schemas.microsoft.com/office/drawing/2014/main" id="{26D96487-6D8A-4B97-8428-3E00C99F460F}"/>
              </a:ext>
            </a:extLst>
          </p:cNvPr>
          <p:cNvCxnSpPr/>
          <p:nvPr/>
        </p:nvCxnSpPr>
        <p:spPr bwMode="gray">
          <a:xfrm>
            <a:off x="4953600" y="6913195"/>
            <a:ext cx="0" cy="180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D8DDDFCB-5FCE-4743-BFA2-B4529584A0BE}"/>
              </a:ext>
            </a:extLst>
          </p:cNvPr>
          <p:cNvSpPr/>
          <p:nvPr userDrawn="1">
            <p:custDataLst>
              <p:tags r:id="rId31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55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hf hdr="0" dt="0"/>
  <p:txStyles>
    <p:titleStyle>
      <a:lvl1pPr algn="l" defTabSz="9715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Arial" panose="020B0604020202020204" pitchFamily="34" charset="0"/>
          <a:sym typeface="Arial" panose="020B0604020202020204" pitchFamily="34" charset="0"/>
        </a:defRPr>
      </a:lvl1pPr>
      <a:lvl2pPr algn="l" defTabSz="9715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defTabSz="9715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defTabSz="9715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defTabSz="9715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defTabSz="9715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defTabSz="9715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defTabSz="9715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defTabSz="9715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57250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None/>
        <a:defRPr lang="de-DE" sz="1800" kern="1200" dirty="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188913" indent="-187325" algn="l" defTabSz="857250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"/>
        <a:defRPr lang="de-DE" sz="1800" kern="1200" baseline="0" dirty="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379413" indent="-188913" algn="l" defTabSz="857250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lang="de-DE" sz="1800" kern="1200" dirty="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571500" indent="-190500" algn="l" defTabSz="857250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"/>
        <a:defRPr lang="de-DE" sz="1800" kern="1200" baseline="0" dirty="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760413" indent="-187325" algn="l" defTabSz="857250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lang="de-DE" sz="1800" kern="1200" baseline="0" dirty="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1217613" indent="-187325" algn="l" defTabSz="857250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6pPr>
      <a:lvl7pPr marL="1674813" indent="-187325" algn="l" defTabSz="857250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7pPr>
      <a:lvl8pPr marL="2132013" indent="-187325" algn="l" defTabSz="857250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8pPr>
      <a:lvl9pPr marL="2589213" indent="-187325" algn="l" defTabSz="857250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71.xml"/><Relationship Id="rId7" Type="http://schemas.openxmlformats.org/officeDocument/2006/relationships/oleObject" Target="../embeddings/oleObject22.bin"/><Relationship Id="rId2" Type="http://schemas.openxmlformats.org/officeDocument/2006/relationships/tags" Target="../tags/tag70.xml"/><Relationship Id="rId1" Type="http://schemas.openxmlformats.org/officeDocument/2006/relationships/vmlDrawing" Target="../drawings/vmlDrawing22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tags" Target="../tags/tag72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13" Type="http://schemas.openxmlformats.org/officeDocument/2006/relationships/tags" Target="../tags/tag133.xml"/><Relationship Id="rId18" Type="http://schemas.openxmlformats.org/officeDocument/2006/relationships/notesSlide" Target="../notesSlides/notesSlide8.xml"/><Relationship Id="rId3" Type="http://schemas.openxmlformats.org/officeDocument/2006/relationships/tags" Target="../tags/tag123.xml"/><Relationship Id="rId21" Type="http://schemas.openxmlformats.org/officeDocument/2006/relationships/chart" Target="../charts/chart3.xml"/><Relationship Id="rId7" Type="http://schemas.openxmlformats.org/officeDocument/2006/relationships/tags" Target="../tags/tag127.xml"/><Relationship Id="rId12" Type="http://schemas.openxmlformats.org/officeDocument/2006/relationships/tags" Target="../tags/tag132.xml"/><Relationship Id="rId17" Type="http://schemas.openxmlformats.org/officeDocument/2006/relationships/slideLayout" Target="../slideLayouts/slideLayout20.xml"/><Relationship Id="rId2" Type="http://schemas.openxmlformats.org/officeDocument/2006/relationships/tags" Target="../tags/tag122.xml"/><Relationship Id="rId16" Type="http://schemas.openxmlformats.org/officeDocument/2006/relationships/tags" Target="../tags/tag136.xml"/><Relationship Id="rId20" Type="http://schemas.openxmlformats.org/officeDocument/2006/relationships/image" Target="../media/image8.emf"/><Relationship Id="rId1" Type="http://schemas.openxmlformats.org/officeDocument/2006/relationships/vmlDrawing" Target="../drawings/vmlDrawing31.vml"/><Relationship Id="rId6" Type="http://schemas.openxmlformats.org/officeDocument/2006/relationships/tags" Target="../tags/tag126.xml"/><Relationship Id="rId11" Type="http://schemas.openxmlformats.org/officeDocument/2006/relationships/tags" Target="../tags/tag131.xml"/><Relationship Id="rId5" Type="http://schemas.openxmlformats.org/officeDocument/2006/relationships/tags" Target="../tags/tag125.xml"/><Relationship Id="rId15" Type="http://schemas.openxmlformats.org/officeDocument/2006/relationships/tags" Target="../tags/tag135.xml"/><Relationship Id="rId10" Type="http://schemas.openxmlformats.org/officeDocument/2006/relationships/tags" Target="../tags/tag130.xml"/><Relationship Id="rId19" Type="http://schemas.openxmlformats.org/officeDocument/2006/relationships/oleObject" Target="../embeddings/oleObject31.bin"/><Relationship Id="rId4" Type="http://schemas.openxmlformats.org/officeDocument/2006/relationships/tags" Target="../tags/tag124.xml"/><Relationship Id="rId9" Type="http://schemas.openxmlformats.org/officeDocument/2006/relationships/tags" Target="../tags/tag129.xml"/><Relationship Id="rId14" Type="http://schemas.openxmlformats.org/officeDocument/2006/relationships/tags" Target="../tags/tag134.xml"/><Relationship Id="rId22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oleObject" Target="../embeddings/oleObject32.bin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32.vml"/><Relationship Id="rId6" Type="http://schemas.openxmlformats.org/officeDocument/2006/relationships/tags" Target="../tags/tag141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140.xml"/><Relationship Id="rId10" Type="http://schemas.openxmlformats.org/officeDocument/2006/relationships/tags" Target="../tags/tag145.xml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tags" Target="../tags/tag157.xml"/><Relationship Id="rId18" Type="http://schemas.openxmlformats.org/officeDocument/2006/relationships/tags" Target="../tags/tag162.xml"/><Relationship Id="rId26" Type="http://schemas.openxmlformats.org/officeDocument/2006/relationships/notesSlide" Target="../notesSlides/notesSlide10.xml"/><Relationship Id="rId3" Type="http://schemas.openxmlformats.org/officeDocument/2006/relationships/tags" Target="../tags/tag147.xml"/><Relationship Id="rId21" Type="http://schemas.openxmlformats.org/officeDocument/2006/relationships/tags" Target="../tags/tag165.xml"/><Relationship Id="rId7" Type="http://schemas.openxmlformats.org/officeDocument/2006/relationships/tags" Target="../tags/tag151.xml"/><Relationship Id="rId12" Type="http://schemas.openxmlformats.org/officeDocument/2006/relationships/tags" Target="../tags/tag156.xml"/><Relationship Id="rId17" Type="http://schemas.openxmlformats.org/officeDocument/2006/relationships/tags" Target="../tags/tag161.xml"/><Relationship Id="rId25" Type="http://schemas.openxmlformats.org/officeDocument/2006/relationships/slideLayout" Target="../slideLayouts/slideLayout20.xml"/><Relationship Id="rId2" Type="http://schemas.openxmlformats.org/officeDocument/2006/relationships/tags" Target="../tags/tag146.xml"/><Relationship Id="rId16" Type="http://schemas.openxmlformats.org/officeDocument/2006/relationships/tags" Target="../tags/tag160.xml"/><Relationship Id="rId20" Type="http://schemas.openxmlformats.org/officeDocument/2006/relationships/tags" Target="../tags/tag164.xml"/><Relationship Id="rId29" Type="http://schemas.openxmlformats.org/officeDocument/2006/relationships/chart" Target="../charts/chart5.xml"/><Relationship Id="rId1" Type="http://schemas.openxmlformats.org/officeDocument/2006/relationships/vmlDrawing" Target="../drawings/vmlDrawing33.v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24" Type="http://schemas.openxmlformats.org/officeDocument/2006/relationships/tags" Target="../tags/tag168.xml"/><Relationship Id="rId5" Type="http://schemas.openxmlformats.org/officeDocument/2006/relationships/tags" Target="../tags/tag149.xml"/><Relationship Id="rId15" Type="http://schemas.openxmlformats.org/officeDocument/2006/relationships/tags" Target="../tags/tag159.xml"/><Relationship Id="rId23" Type="http://schemas.openxmlformats.org/officeDocument/2006/relationships/tags" Target="../tags/tag167.xml"/><Relationship Id="rId28" Type="http://schemas.openxmlformats.org/officeDocument/2006/relationships/image" Target="../media/image8.emf"/><Relationship Id="rId10" Type="http://schemas.openxmlformats.org/officeDocument/2006/relationships/tags" Target="../tags/tag154.xml"/><Relationship Id="rId19" Type="http://schemas.openxmlformats.org/officeDocument/2006/relationships/tags" Target="../tags/tag163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tags" Target="../tags/tag158.xml"/><Relationship Id="rId22" Type="http://schemas.openxmlformats.org/officeDocument/2006/relationships/tags" Target="../tags/tag166.xml"/><Relationship Id="rId27" Type="http://schemas.openxmlformats.org/officeDocument/2006/relationships/oleObject" Target="../embeddings/oleObject3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8.emf"/><Relationship Id="rId2" Type="http://schemas.openxmlformats.org/officeDocument/2006/relationships/tags" Target="../tags/tag169.xml"/><Relationship Id="rId1" Type="http://schemas.openxmlformats.org/officeDocument/2006/relationships/vmlDrawing" Target="../drawings/vmlDrawing34.vml"/><Relationship Id="rId6" Type="http://schemas.openxmlformats.org/officeDocument/2006/relationships/tags" Target="../tags/tag173.xml"/><Relationship Id="rId11" Type="http://schemas.openxmlformats.org/officeDocument/2006/relationships/oleObject" Target="../embeddings/oleObject34.bin"/><Relationship Id="rId5" Type="http://schemas.openxmlformats.org/officeDocument/2006/relationships/tags" Target="../tags/tag172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171.xml"/><Relationship Id="rId9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.bin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tags" Target="../tags/tag201.xml"/><Relationship Id="rId21" Type="http://schemas.openxmlformats.org/officeDocument/2006/relationships/tags" Target="../tags/tag196.xml"/><Relationship Id="rId42" Type="http://schemas.openxmlformats.org/officeDocument/2006/relationships/tags" Target="../tags/tag217.xml"/><Relationship Id="rId47" Type="http://schemas.openxmlformats.org/officeDocument/2006/relationships/tags" Target="../tags/tag222.xml"/><Relationship Id="rId63" Type="http://schemas.openxmlformats.org/officeDocument/2006/relationships/tags" Target="../tags/tag238.xml"/><Relationship Id="rId68" Type="http://schemas.openxmlformats.org/officeDocument/2006/relationships/notesSlide" Target="../notesSlides/notesSlide13.xml"/><Relationship Id="rId2" Type="http://schemas.openxmlformats.org/officeDocument/2006/relationships/tags" Target="../tags/tag177.xml"/><Relationship Id="rId16" Type="http://schemas.openxmlformats.org/officeDocument/2006/relationships/tags" Target="../tags/tag191.xml"/><Relationship Id="rId29" Type="http://schemas.openxmlformats.org/officeDocument/2006/relationships/tags" Target="../tags/tag204.xml"/><Relationship Id="rId11" Type="http://schemas.openxmlformats.org/officeDocument/2006/relationships/tags" Target="../tags/tag186.xml"/><Relationship Id="rId24" Type="http://schemas.openxmlformats.org/officeDocument/2006/relationships/tags" Target="../tags/tag199.xml"/><Relationship Id="rId32" Type="http://schemas.openxmlformats.org/officeDocument/2006/relationships/tags" Target="../tags/tag207.xml"/><Relationship Id="rId37" Type="http://schemas.openxmlformats.org/officeDocument/2006/relationships/tags" Target="../tags/tag212.xml"/><Relationship Id="rId40" Type="http://schemas.openxmlformats.org/officeDocument/2006/relationships/tags" Target="../tags/tag215.xml"/><Relationship Id="rId45" Type="http://schemas.openxmlformats.org/officeDocument/2006/relationships/tags" Target="../tags/tag220.xml"/><Relationship Id="rId53" Type="http://schemas.openxmlformats.org/officeDocument/2006/relationships/tags" Target="../tags/tag228.xml"/><Relationship Id="rId58" Type="http://schemas.openxmlformats.org/officeDocument/2006/relationships/tags" Target="../tags/tag233.xml"/><Relationship Id="rId66" Type="http://schemas.openxmlformats.org/officeDocument/2006/relationships/tags" Target="../tags/tag241.xml"/><Relationship Id="rId74" Type="http://schemas.openxmlformats.org/officeDocument/2006/relationships/chart" Target="../charts/chart9.xml"/><Relationship Id="rId5" Type="http://schemas.openxmlformats.org/officeDocument/2006/relationships/tags" Target="../tags/tag180.xml"/><Relationship Id="rId61" Type="http://schemas.openxmlformats.org/officeDocument/2006/relationships/tags" Target="../tags/tag236.xml"/><Relationship Id="rId19" Type="http://schemas.openxmlformats.org/officeDocument/2006/relationships/tags" Target="../tags/tag194.xml"/><Relationship Id="rId14" Type="http://schemas.openxmlformats.org/officeDocument/2006/relationships/tags" Target="../tags/tag189.xml"/><Relationship Id="rId22" Type="http://schemas.openxmlformats.org/officeDocument/2006/relationships/tags" Target="../tags/tag197.xml"/><Relationship Id="rId27" Type="http://schemas.openxmlformats.org/officeDocument/2006/relationships/tags" Target="../tags/tag202.xml"/><Relationship Id="rId30" Type="http://schemas.openxmlformats.org/officeDocument/2006/relationships/tags" Target="../tags/tag205.xml"/><Relationship Id="rId35" Type="http://schemas.openxmlformats.org/officeDocument/2006/relationships/tags" Target="../tags/tag210.xml"/><Relationship Id="rId43" Type="http://schemas.openxmlformats.org/officeDocument/2006/relationships/tags" Target="../tags/tag218.xml"/><Relationship Id="rId48" Type="http://schemas.openxmlformats.org/officeDocument/2006/relationships/tags" Target="../tags/tag223.xml"/><Relationship Id="rId56" Type="http://schemas.openxmlformats.org/officeDocument/2006/relationships/tags" Target="../tags/tag231.xml"/><Relationship Id="rId64" Type="http://schemas.openxmlformats.org/officeDocument/2006/relationships/tags" Target="../tags/tag239.xml"/><Relationship Id="rId69" Type="http://schemas.openxmlformats.org/officeDocument/2006/relationships/oleObject" Target="../embeddings/oleObject36.bin"/><Relationship Id="rId8" Type="http://schemas.openxmlformats.org/officeDocument/2006/relationships/tags" Target="../tags/tag183.xml"/><Relationship Id="rId51" Type="http://schemas.openxmlformats.org/officeDocument/2006/relationships/tags" Target="../tags/tag226.xml"/><Relationship Id="rId72" Type="http://schemas.openxmlformats.org/officeDocument/2006/relationships/chart" Target="../charts/chart7.xml"/><Relationship Id="rId3" Type="http://schemas.openxmlformats.org/officeDocument/2006/relationships/tags" Target="../tags/tag178.xml"/><Relationship Id="rId12" Type="http://schemas.openxmlformats.org/officeDocument/2006/relationships/tags" Target="../tags/tag187.xml"/><Relationship Id="rId17" Type="http://schemas.openxmlformats.org/officeDocument/2006/relationships/tags" Target="../tags/tag192.xml"/><Relationship Id="rId25" Type="http://schemas.openxmlformats.org/officeDocument/2006/relationships/tags" Target="../tags/tag200.xml"/><Relationship Id="rId33" Type="http://schemas.openxmlformats.org/officeDocument/2006/relationships/tags" Target="../tags/tag208.xml"/><Relationship Id="rId38" Type="http://schemas.openxmlformats.org/officeDocument/2006/relationships/tags" Target="../tags/tag213.xml"/><Relationship Id="rId46" Type="http://schemas.openxmlformats.org/officeDocument/2006/relationships/tags" Target="../tags/tag221.xml"/><Relationship Id="rId59" Type="http://schemas.openxmlformats.org/officeDocument/2006/relationships/tags" Target="../tags/tag234.xml"/><Relationship Id="rId67" Type="http://schemas.openxmlformats.org/officeDocument/2006/relationships/slideLayout" Target="../slideLayouts/slideLayout9.xml"/><Relationship Id="rId20" Type="http://schemas.openxmlformats.org/officeDocument/2006/relationships/tags" Target="../tags/tag195.xml"/><Relationship Id="rId41" Type="http://schemas.openxmlformats.org/officeDocument/2006/relationships/tags" Target="../tags/tag216.xml"/><Relationship Id="rId54" Type="http://schemas.openxmlformats.org/officeDocument/2006/relationships/tags" Target="../tags/tag229.xml"/><Relationship Id="rId62" Type="http://schemas.openxmlformats.org/officeDocument/2006/relationships/tags" Target="../tags/tag237.xml"/><Relationship Id="rId70" Type="http://schemas.openxmlformats.org/officeDocument/2006/relationships/image" Target="../media/image8.emf"/><Relationship Id="rId1" Type="http://schemas.openxmlformats.org/officeDocument/2006/relationships/vmlDrawing" Target="../drawings/vmlDrawing36.vml"/><Relationship Id="rId6" Type="http://schemas.openxmlformats.org/officeDocument/2006/relationships/tags" Target="../tags/tag181.xml"/><Relationship Id="rId15" Type="http://schemas.openxmlformats.org/officeDocument/2006/relationships/tags" Target="../tags/tag190.xml"/><Relationship Id="rId23" Type="http://schemas.openxmlformats.org/officeDocument/2006/relationships/tags" Target="../tags/tag198.xml"/><Relationship Id="rId28" Type="http://schemas.openxmlformats.org/officeDocument/2006/relationships/tags" Target="../tags/tag203.xml"/><Relationship Id="rId36" Type="http://schemas.openxmlformats.org/officeDocument/2006/relationships/tags" Target="../tags/tag211.xml"/><Relationship Id="rId49" Type="http://schemas.openxmlformats.org/officeDocument/2006/relationships/tags" Target="../tags/tag224.xml"/><Relationship Id="rId57" Type="http://schemas.openxmlformats.org/officeDocument/2006/relationships/tags" Target="../tags/tag232.xml"/><Relationship Id="rId10" Type="http://schemas.openxmlformats.org/officeDocument/2006/relationships/tags" Target="../tags/tag185.xml"/><Relationship Id="rId31" Type="http://schemas.openxmlformats.org/officeDocument/2006/relationships/tags" Target="../tags/tag206.xml"/><Relationship Id="rId44" Type="http://schemas.openxmlformats.org/officeDocument/2006/relationships/tags" Target="../tags/tag219.xml"/><Relationship Id="rId52" Type="http://schemas.openxmlformats.org/officeDocument/2006/relationships/tags" Target="../tags/tag227.xml"/><Relationship Id="rId60" Type="http://schemas.openxmlformats.org/officeDocument/2006/relationships/tags" Target="../tags/tag235.xml"/><Relationship Id="rId65" Type="http://schemas.openxmlformats.org/officeDocument/2006/relationships/tags" Target="../tags/tag240.xml"/><Relationship Id="rId73" Type="http://schemas.openxmlformats.org/officeDocument/2006/relationships/chart" Target="../charts/chart8.xml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3" Type="http://schemas.openxmlformats.org/officeDocument/2006/relationships/tags" Target="../tags/tag188.xml"/><Relationship Id="rId18" Type="http://schemas.openxmlformats.org/officeDocument/2006/relationships/tags" Target="../tags/tag193.xml"/><Relationship Id="rId39" Type="http://schemas.openxmlformats.org/officeDocument/2006/relationships/tags" Target="../tags/tag214.xml"/><Relationship Id="rId34" Type="http://schemas.openxmlformats.org/officeDocument/2006/relationships/tags" Target="../tags/tag209.xml"/><Relationship Id="rId50" Type="http://schemas.openxmlformats.org/officeDocument/2006/relationships/tags" Target="../tags/tag225.xml"/><Relationship Id="rId55" Type="http://schemas.openxmlformats.org/officeDocument/2006/relationships/tags" Target="../tags/tag230.xml"/><Relationship Id="rId7" Type="http://schemas.openxmlformats.org/officeDocument/2006/relationships/tags" Target="../tags/tag182.xml"/><Relationship Id="rId71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13" Type="http://schemas.openxmlformats.org/officeDocument/2006/relationships/tags" Target="../tags/tag253.xml"/><Relationship Id="rId18" Type="http://schemas.openxmlformats.org/officeDocument/2006/relationships/tags" Target="../tags/tag258.xml"/><Relationship Id="rId26" Type="http://schemas.openxmlformats.org/officeDocument/2006/relationships/slideLayout" Target="../slideLayouts/slideLayout9.xml"/><Relationship Id="rId3" Type="http://schemas.openxmlformats.org/officeDocument/2006/relationships/tags" Target="../tags/tag243.xml"/><Relationship Id="rId21" Type="http://schemas.openxmlformats.org/officeDocument/2006/relationships/tags" Target="../tags/tag261.xml"/><Relationship Id="rId7" Type="http://schemas.openxmlformats.org/officeDocument/2006/relationships/tags" Target="../tags/tag247.xml"/><Relationship Id="rId12" Type="http://schemas.openxmlformats.org/officeDocument/2006/relationships/tags" Target="../tags/tag252.xml"/><Relationship Id="rId17" Type="http://schemas.openxmlformats.org/officeDocument/2006/relationships/tags" Target="../tags/tag257.xml"/><Relationship Id="rId25" Type="http://schemas.openxmlformats.org/officeDocument/2006/relationships/tags" Target="../tags/tag265.xml"/><Relationship Id="rId2" Type="http://schemas.openxmlformats.org/officeDocument/2006/relationships/tags" Target="../tags/tag242.xml"/><Relationship Id="rId16" Type="http://schemas.openxmlformats.org/officeDocument/2006/relationships/tags" Target="../tags/tag256.xml"/><Relationship Id="rId20" Type="http://schemas.openxmlformats.org/officeDocument/2006/relationships/tags" Target="../tags/tag260.xml"/><Relationship Id="rId1" Type="http://schemas.openxmlformats.org/officeDocument/2006/relationships/vmlDrawing" Target="../drawings/vmlDrawing37.vml"/><Relationship Id="rId6" Type="http://schemas.openxmlformats.org/officeDocument/2006/relationships/tags" Target="../tags/tag246.xml"/><Relationship Id="rId11" Type="http://schemas.openxmlformats.org/officeDocument/2006/relationships/tags" Target="../tags/tag251.xml"/><Relationship Id="rId24" Type="http://schemas.openxmlformats.org/officeDocument/2006/relationships/tags" Target="../tags/tag264.xml"/><Relationship Id="rId5" Type="http://schemas.openxmlformats.org/officeDocument/2006/relationships/tags" Target="../tags/tag245.xml"/><Relationship Id="rId15" Type="http://schemas.openxmlformats.org/officeDocument/2006/relationships/tags" Target="../tags/tag255.xml"/><Relationship Id="rId23" Type="http://schemas.openxmlformats.org/officeDocument/2006/relationships/tags" Target="../tags/tag263.xml"/><Relationship Id="rId28" Type="http://schemas.openxmlformats.org/officeDocument/2006/relationships/image" Target="../media/image8.emf"/><Relationship Id="rId10" Type="http://schemas.openxmlformats.org/officeDocument/2006/relationships/tags" Target="../tags/tag250.xml"/><Relationship Id="rId19" Type="http://schemas.openxmlformats.org/officeDocument/2006/relationships/tags" Target="../tags/tag259.xml"/><Relationship Id="rId4" Type="http://schemas.openxmlformats.org/officeDocument/2006/relationships/tags" Target="../tags/tag244.xml"/><Relationship Id="rId9" Type="http://schemas.openxmlformats.org/officeDocument/2006/relationships/tags" Target="../tags/tag249.xml"/><Relationship Id="rId14" Type="http://schemas.openxmlformats.org/officeDocument/2006/relationships/tags" Target="../tags/tag254.xml"/><Relationship Id="rId22" Type="http://schemas.openxmlformats.org/officeDocument/2006/relationships/tags" Target="../tags/tag262.xml"/><Relationship Id="rId27" Type="http://schemas.openxmlformats.org/officeDocument/2006/relationships/oleObject" Target="../embeddings/oleObject37.bin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tags" Target="../tags/tag290.xml"/><Relationship Id="rId21" Type="http://schemas.openxmlformats.org/officeDocument/2006/relationships/tags" Target="../tags/tag285.xml"/><Relationship Id="rId34" Type="http://schemas.openxmlformats.org/officeDocument/2006/relationships/tags" Target="../tags/tag298.xml"/><Relationship Id="rId42" Type="http://schemas.openxmlformats.org/officeDocument/2006/relationships/image" Target="../media/image19.png"/><Relationship Id="rId47" Type="http://schemas.openxmlformats.org/officeDocument/2006/relationships/hyperlink" Target="http://www.prospectiuni.ro/index.php" TargetMode="External"/><Relationship Id="rId50" Type="http://schemas.openxmlformats.org/officeDocument/2006/relationships/image" Target="../media/image26.jpeg"/><Relationship Id="rId55" Type="http://schemas.openxmlformats.org/officeDocument/2006/relationships/image" Target="../media/image31.png"/><Relationship Id="rId63" Type="http://schemas.openxmlformats.org/officeDocument/2006/relationships/image" Target="../media/image39.png"/><Relationship Id="rId68" Type="http://schemas.openxmlformats.org/officeDocument/2006/relationships/image" Target="../media/image44.png"/><Relationship Id="rId7" Type="http://schemas.openxmlformats.org/officeDocument/2006/relationships/tags" Target="../tags/tag271.xml"/><Relationship Id="rId2" Type="http://schemas.openxmlformats.org/officeDocument/2006/relationships/tags" Target="../tags/tag266.xml"/><Relationship Id="rId16" Type="http://schemas.openxmlformats.org/officeDocument/2006/relationships/tags" Target="../tags/tag280.xml"/><Relationship Id="rId29" Type="http://schemas.openxmlformats.org/officeDocument/2006/relationships/tags" Target="../tags/tag293.xml"/><Relationship Id="rId11" Type="http://schemas.openxmlformats.org/officeDocument/2006/relationships/tags" Target="../tags/tag275.xml"/><Relationship Id="rId24" Type="http://schemas.openxmlformats.org/officeDocument/2006/relationships/tags" Target="../tags/tag288.xml"/><Relationship Id="rId32" Type="http://schemas.openxmlformats.org/officeDocument/2006/relationships/tags" Target="../tags/tag296.xml"/><Relationship Id="rId37" Type="http://schemas.openxmlformats.org/officeDocument/2006/relationships/oleObject" Target="../embeddings/oleObject38.bin"/><Relationship Id="rId40" Type="http://schemas.openxmlformats.org/officeDocument/2006/relationships/image" Target="../media/image17.png"/><Relationship Id="rId45" Type="http://schemas.openxmlformats.org/officeDocument/2006/relationships/image" Target="../media/image22.jpeg"/><Relationship Id="rId53" Type="http://schemas.openxmlformats.org/officeDocument/2006/relationships/image" Target="../media/image29.png"/><Relationship Id="rId58" Type="http://schemas.openxmlformats.org/officeDocument/2006/relationships/image" Target="../media/image34.gif"/><Relationship Id="rId66" Type="http://schemas.openxmlformats.org/officeDocument/2006/relationships/image" Target="../media/image42.jpeg"/><Relationship Id="rId5" Type="http://schemas.openxmlformats.org/officeDocument/2006/relationships/tags" Target="../tags/tag269.xml"/><Relationship Id="rId61" Type="http://schemas.openxmlformats.org/officeDocument/2006/relationships/image" Target="../media/image37.gif"/><Relationship Id="rId19" Type="http://schemas.openxmlformats.org/officeDocument/2006/relationships/tags" Target="../tags/tag283.xml"/><Relationship Id="rId14" Type="http://schemas.openxmlformats.org/officeDocument/2006/relationships/tags" Target="../tags/tag278.xml"/><Relationship Id="rId22" Type="http://schemas.openxmlformats.org/officeDocument/2006/relationships/tags" Target="../tags/tag286.xml"/><Relationship Id="rId27" Type="http://schemas.openxmlformats.org/officeDocument/2006/relationships/tags" Target="../tags/tag291.xml"/><Relationship Id="rId30" Type="http://schemas.openxmlformats.org/officeDocument/2006/relationships/tags" Target="../tags/tag294.xml"/><Relationship Id="rId35" Type="http://schemas.openxmlformats.org/officeDocument/2006/relationships/tags" Target="../tags/tag299.xml"/><Relationship Id="rId43" Type="http://schemas.openxmlformats.org/officeDocument/2006/relationships/image" Target="../media/image20.png"/><Relationship Id="rId48" Type="http://schemas.openxmlformats.org/officeDocument/2006/relationships/image" Target="../media/image24.jpeg"/><Relationship Id="rId56" Type="http://schemas.openxmlformats.org/officeDocument/2006/relationships/image" Target="../media/image32.png"/><Relationship Id="rId64" Type="http://schemas.openxmlformats.org/officeDocument/2006/relationships/image" Target="../media/image40.jpeg"/><Relationship Id="rId8" Type="http://schemas.openxmlformats.org/officeDocument/2006/relationships/tags" Target="../tags/tag272.xml"/><Relationship Id="rId51" Type="http://schemas.openxmlformats.org/officeDocument/2006/relationships/image" Target="../media/image27.png"/><Relationship Id="rId3" Type="http://schemas.openxmlformats.org/officeDocument/2006/relationships/tags" Target="../tags/tag267.xml"/><Relationship Id="rId12" Type="http://schemas.openxmlformats.org/officeDocument/2006/relationships/tags" Target="../tags/tag276.xml"/><Relationship Id="rId17" Type="http://schemas.openxmlformats.org/officeDocument/2006/relationships/tags" Target="../tags/tag281.xml"/><Relationship Id="rId25" Type="http://schemas.openxmlformats.org/officeDocument/2006/relationships/tags" Target="../tags/tag289.xml"/><Relationship Id="rId33" Type="http://schemas.openxmlformats.org/officeDocument/2006/relationships/tags" Target="../tags/tag297.xml"/><Relationship Id="rId38" Type="http://schemas.openxmlformats.org/officeDocument/2006/relationships/image" Target="../media/image8.emf"/><Relationship Id="rId46" Type="http://schemas.openxmlformats.org/officeDocument/2006/relationships/image" Target="../media/image23.jpeg"/><Relationship Id="rId59" Type="http://schemas.openxmlformats.org/officeDocument/2006/relationships/image" Target="../media/image35.png"/><Relationship Id="rId67" Type="http://schemas.openxmlformats.org/officeDocument/2006/relationships/image" Target="../media/image43.wmf"/><Relationship Id="rId20" Type="http://schemas.openxmlformats.org/officeDocument/2006/relationships/tags" Target="../tags/tag284.xml"/><Relationship Id="rId41" Type="http://schemas.openxmlformats.org/officeDocument/2006/relationships/image" Target="../media/image18.png"/><Relationship Id="rId54" Type="http://schemas.openxmlformats.org/officeDocument/2006/relationships/image" Target="../media/image30.jpeg"/><Relationship Id="rId62" Type="http://schemas.openxmlformats.org/officeDocument/2006/relationships/image" Target="../media/image38.jpeg"/><Relationship Id="rId1" Type="http://schemas.openxmlformats.org/officeDocument/2006/relationships/vmlDrawing" Target="../drawings/vmlDrawing38.vml"/><Relationship Id="rId6" Type="http://schemas.openxmlformats.org/officeDocument/2006/relationships/tags" Target="../tags/tag270.xml"/><Relationship Id="rId15" Type="http://schemas.openxmlformats.org/officeDocument/2006/relationships/tags" Target="../tags/tag279.xml"/><Relationship Id="rId23" Type="http://schemas.openxmlformats.org/officeDocument/2006/relationships/tags" Target="../tags/tag287.xml"/><Relationship Id="rId28" Type="http://schemas.openxmlformats.org/officeDocument/2006/relationships/tags" Target="../tags/tag292.xml"/><Relationship Id="rId36" Type="http://schemas.openxmlformats.org/officeDocument/2006/relationships/slideLayout" Target="../slideLayouts/slideLayout9.xml"/><Relationship Id="rId49" Type="http://schemas.openxmlformats.org/officeDocument/2006/relationships/image" Target="../media/image25.png"/><Relationship Id="rId57" Type="http://schemas.openxmlformats.org/officeDocument/2006/relationships/image" Target="../media/image33.png"/><Relationship Id="rId10" Type="http://schemas.openxmlformats.org/officeDocument/2006/relationships/tags" Target="../tags/tag274.xml"/><Relationship Id="rId31" Type="http://schemas.openxmlformats.org/officeDocument/2006/relationships/tags" Target="../tags/tag295.xml"/><Relationship Id="rId44" Type="http://schemas.openxmlformats.org/officeDocument/2006/relationships/image" Target="../media/image21.png"/><Relationship Id="rId52" Type="http://schemas.openxmlformats.org/officeDocument/2006/relationships/image" Target="../media/image28.png"/><Relationship Id="rId60" Type="http://schemas.openxmlformats.org/officeDocument/2006/relationships/image" Target="../media/image36.png"/><Relationship Id="rId65" Type="http://schemas.openxmlformats.org/officeDocument/2006/relationships/image" Target="../media/image41.jpeg"/><Relationship Id="rId4" Type="http://schemas.openxmlformats.org/officeDocument/2006/relationships/tags" Target="../tags/tag268.xml"/><Relationship Id="rId9" Type="http://schemas.openxmlformats.org/officeDocument/2006/relationships/tags" Target="../tags/tag273.xml"/><Relationship Id="rId13" Type="http://schemas.openxmlformats.org/officeDocument/2006/relationships/tags" Target="../tags/tag277.xml"/><Relationship Id="rId18" Type="http://schemas.openxmlformats.org/officeDocument/2006/relationships/tags" Target="../tags/tag282.xml"/><Relationship Id="rId39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2" Type="http://schemas.openxmlformats.org/officeDocument/2006/relationships/tags" Target="../tags/tag7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notesSlide" Target="../notesSlides/notesSlide5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slideLayout" Target="../slideLayouts/slideLayout9.xml"/><Relationship Id="rId2" Type="http://schemas.openxmlformats.org/officeDocument/2006/relationships/tags" Target="../tags/tag77.xml"/><Relationship Id="rId1" Type="http://schemas.openxmlformats.org/officeDocument/2006/relationships/vmlDrawing" Target="../drawings/vmlDrawing27.v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5" Type="http://schemas.openxmlformats.org/officeDocument/2006/relationships/tags" Target="../tags/tag80.xml"/><Relationship Id="rId15" Type="http://schemas.openxmlformats.org/officeDocument/2006/relationships/image" Target="../media/image15.emf"/><Relationship Id="rId10" Type="http://schemas.openxmlformats.org/officeDocument/2006/relationships/tags" Target="../tags/tag85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oleObject" Target="../embeddings/oleObject27.bin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26" Type="http://schemas.openxmlformats.org/officeDocument/2006/relationships/tags" Target="../tags/tag111.xml"/><Relationship Id="rId21" Type="http://schemas.openxmlformats.org/officeDocument/2006/relationships/tags" Target="../tags/tag106.xml"/><Relationship Id="rId34" Type="http://schemas.openxmlformats.org/officeDocument/2006/relationships/notesSlide" Target="../notesSlides/notesSlide6.xml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5" Type="http://schemas.openxmlformats.org/officeDocument/2006/relationships/tags" Target="../tags/tag110.xml"/><Relationship Id="rId33" Type="http://schemas.openxmlformats.org/officeDocument/2006/relationships/slideLayout" Target="../slideLayouts/slideLayout20.xml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0" Type="http://schemas.openxmlformats.org/officeDocument/2006/relationships/tags" Target="../tags/tag105.xml"/><Relationship Id="rId29" Type="http://schemas.openxmlformats.org/officeDocument/2006/relationships/tags" Target="../tags/tag114.xml"/><Relationship Id="rId1" Type="http://schemas.openxmlformats.org/officeDocument/2006/relationships/vmlDrawing" Target="../drawings/vmlDrawing28.v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24" Type="http://schemas.openxmlformats.org/officeDocument/2006/relationships/tags" Target="../tags/tag109.xml"/><Relationship Id="rId32" Type="http://schemas.openxmlformats.org/officeDocument/2006/relationships/tags" Target="../tags/tag117.xml"/><Relationship Id="rId37" Type="http://schemas.openxmlformats.org/officeDocument/2006/relationships/chart" Target="../charts/chart1.xml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23" Type="http://schemas.openxmlformats.org/officeDocument/2006/relationships/tags" Target="../tags/tag108.xml"/><Relationship Id="rId28" Type="http://schemas.openxmlformats.org/officeDocument/2006/relationships/tags" Target="../tags/tag113.xml"/><Relationship Id="rId36" Type="http://schemas.openxmlformats.org/officeDocument/2006/relationships/image" Target="../media/image8.emf"/><Relationship Id="rId10" Type="http://schemas.openxmlformats.org/officeDocument/2006/relationships/tags" Target="../tags/tag95.xml"/><Relationship Id="rId19" Type="http://schemas.openxmlformats.org/officeDocument/2006/relationships/tags" Target="../tags/tag104.xml"/><Relationship Id="rId31" Type="http://schemas.openxmlformats.org/officeDocument/2006/relationships/tags" Target="../tags/tag116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Relationship Id="rId22" Type="http://schemas.openxmlformats.org/officeDocument/2006/relationships/tags" Target="../tags/tag107.xml"/><Relationship Id="rId27" Type="http://schemas.openxmlformats.org/officeDocument/2006/relationships/tags" Target="../tags/tag112.xml"/><Relationship Id="rId30" Type="http://schemas.openxmlformats.org/officeDocument/2006/relationships/tags" Target="../tags/tag115.xml"/><Relationship Id="rId35" Type="http://schemas.openxmlformats.org/officeDocument/2006/relationships/oleObject" Target="../embeddings/oleObject28.bin"/><Relationship Id="rId8" Type="http://schemas.openxmlformats.org/officeDocument/2006/relationships/tags" Target="../tags/tag93.xml"/><Relationship Id="rId3" Type="http://schemas.openxmlformats.org/officeDocument/2006/relationships/tags" Target="../tags/tag8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tags" Target="../tags/tag120.xml"/><Relationship Id="rId7" Type="http://schemas.openxmlformats.org/officeDocument/2006/relationships/image" Target="../media/image8.emf"/><Relationship Id="rId2" Type="http://schemas.openxmlformats.org/officeDocument/2006/relationships/tags" Target="../tags/tag119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0.bin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F360119-9F14-45FD-9A6D-8B7B08D974F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81252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1" name="think-cell Slide" r:id="rId7" imgW="395" imgH="394" progId="TCLayout.ActiveDocument.1">
                  <p:embed/>
                </p:oleObj>
              </mc:Choice>
              <mc:Fallback>
                <p:oleObj name="think-cell Slide" r:id="rId7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F360119-9F14-45FD-9A6D-8B7B08D974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2760663-4B10-4B83-A7E1-90182DFCF9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ro-RO" sz="2400" b="1" strike="noStrik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Picture Placeholder 11" descr="A boat in the water&#10;&#10;Description automatically generated">
            <a:extLst>
              <a:ext uri="{FF2B5EF4-FFF2-40B4-BE49-F238E27FC236}">
                <a16:creationId xmlns:a16="http://schemas.microsoft.com/office/drawing/2014/main" id="{3A540786-6A32-4486-B24A-7BDA18EB0BB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90" b="6990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EF2E8-9B8A-435A-9319-5BED715738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4504723"/>
            <a:ext cx="6010741" cy="360000"/>
          </a:xfrm>
          <a:ln>
            <a:prstDash val="solid"/>
          </a:ln>
        </p:spPr>
        <p:txBody>
          <a:bodyPr/>
          <a:lstStyle/>
          <a:p>
            <a:endParaRPr lang="ro-R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AAF6F5-7931-4756-A081-F3933CADA0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/>
        <p:txBody>
          <a:bodyPr/>
          <a:lstStyle/>
          <a:p>
            <a:r>
              <a:rPr lang="ro-RO" dirty="0">
                <a:solidFill>
                  <a:schemeClr val="bg1"/>
                </a:solidFill>
              </a:rPr>
              <a:t>Horváth &amp; Partners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FBC76B-3587-44A1-A96E-655B530030D2}"/>
              </a:ext>
            </a:extLst>
          </p:cNvPr>
          <p:cNvSpPr>
            <a:spLocks noGrp="1"/>
          </p:cNvSpPr>
          <p:nvPr>
            <p:ph type="ctrTitle" sz="quarter"/>
          </p:nvPr>
        </p:nvSpPr>
        <p:spPr bwMode="gray">
          <a:xfrm>
            <a:off x="337643" y="3881119"/>
            <a:ext cx="6343549" cy="447203"/>
          </a:xfrm>
        </p:spPr>
        <p:txBody>
          <a:bodyPr/>
          <a:lstStyle/>
          <a:p>
            <a:r>
              <a:rPr lang="ro-RO" dirty="0">
                <a:solidFill>
                  <a:schemeClr val="bg1"/>
                </a:solidFill>
              </a:rPr>
              <a:t/>
            </a:r>
            <a:br>
              <a:rPr lang="ro-RO" dirty="0">
                <a:solidFill>
                  <a:schemeClr val="bg1"/>
                </a:solidFill>
              </a:rPr>
            </a:br>
            <a:r>
              <a:rPr lang="ro-RO" dirty="0">
                <a:solidFill>
                  <a:schemeClr val="bg1"/>
                </a:solidFill>
              </a:rPr>
              <a:t>Priorități majore post-Corona </a:t>
            </a:r>
            <a:br>
              <a:rPr lang="ro-RO" dirty="0">
                <a:solidFill>
                  <a:schemeClr val="bg1"/>
                </a:solidFill>
              </a:rPr>
            </a:br>
            <a:r>
              <a:rPr lang="ro-RO" dirty="0">
                <a:solidFill>
                  <a:schemeClr val="bg1"/>
                </a:solidFill>
              </a:rPr>
              <a:t>Redresare economică și fonduri europene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5D4D461-2148-457F-9597-70F82D4D03AE}"/>
              </a:ext>
            </a:extLst>
          </p:cNvPr>
          <p:cNvSpPr>
            <a:spLocks noGrp="1"/>
          </p:cNvSpPr>
          <p:nvPr>
            <p:ph type="subTitle" sz="quarter" idx="1"/>
            <p:custDataLst>
              <p:tags r:id="rId4"/>
            </p:custDataLst>
          </p:nvPr>
        </p:nvSpPr>
        <p:spPr bwMode="gray"/>
        <p:txBody>
          <a:bodyPr/>
          <a:lstStyle/>
          <a:p>
            <a:r>
              <a:rPr lang="ro-RO" dirty="0"/>
              <a:t>Studiul </a:t>
            </a:r>
            <a:r>
              <a:rPr lang="ro-RO" dirty="0" err="1"/>
              <a:t>CxO</a:t>
            </a:r>
            <a:r>
              <a:rPr lang="ro-RO" dirty="0"/>
              <a:t> 202</a:t>
            </a:r>
            <a:r>
              <a:rPr lang="de-DE" dirty="0"/>
              <a:t>1</a:t>
            </a:r>
            <a:endParaRPr lang="ro-R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63723B-149D-45E4-9348-B58084F037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/>
        <p:txBody>
          <a:bodyPr/>
          <a:lstStyle/>
          <a:p>
            <a:r>
              <a:rPr lang="ro-RO" dirty="0"/>
              <a:t>14 </a:t>
            </a:r>
            <a:r>
              <a:rPr lang="de-DE" dirty="0" err="1"/>
              <a:t>Aprilie</a:t>
            </a:r>
            <a:r>
              <a:rPr lang="ro-RO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144599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18A59FE-6A86-475E-91C2-A6CE3898C9A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9211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8" name="think-cell Slide" r:id="rId19" imgW="395" imgH="394" progId="TCLayout.ActiveDocument.1">
                  <p:embed/>
                </p:oleObj>
              </mc:Choice>
              <mc:Fallback>
                <p:oleObj name="think-cell Slide" r:id="rId19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18A59FE-6A86-475E-91C2-A6CE3898C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1ACADDB3-A415-4AB9-A276-90881010D3E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sz="2100" b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F348F-50B8-4FA3-9FE7-83C27CF0F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100" dirty="0"/>
              <a:t>Green Deal se reflectă în prioritățile </a:t>
            </a:r>
            <a:r>
              <a:rPr lang="de-DE" sz="2100" dirty="0"/>
              <a:t>executivilor</a:t>
            </a:r>
            <a:r>
              <a:rPr lang="ro-RO" sz="2100" dirty="0"/>
              <a:t>: digitalizarea și decarbonatarea domină agenda, dar nu și inovarea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0BE733-BDE7-468B-A253-C77101938E6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3838" y="6624638"/>
            <a:ext cx="141064" cy="153888"/>
          </a:xfrm>
        </p:spPr>
        <p:txBody>
          <a:bodyPr/>
          <a:lstStyle/>
          <a:p>
            <a:pPr>
              <a:defRPr/>
            </a:pPr>
            <a:fld id="{435AA327-D66F-4C6F-92B6-F31C39A06245}" type="slidenum">
              <a:rPr lang="ro-RO" smtClean="0"/>
              <a:pPr>
                <a:defRPr/>
              </a:pPr>
              <a:t>10</a:t>
            </a:fld>
            <a:endParaRPr lang="ro-R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58DBF1-19D7-4AE1-A8BD-36D1FD9C0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59" y="6624638"/>
            <a:ext cx="6559488" cy="153888"/>
          </a:xfrm>
        </p:spPr>
        <p:txBody>
          <a:bodyPr/>
          <a:lstStyle/>
          <a:p>
            <a:pPr>
              <a:defRPr/>
            </a:pPr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49852F0E-F9BC-4CA0-B4C0-74A7FECA23ED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128056773"/>
              </p:ext>
            </p:extLst>
          </p:nvPr>
        </p:nvGraphicFramePr>
        <p:xfrm>
          <a:off x="714375" y="2024063"/>
          <a:ext cx="3606800" cy="123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id="{EEED72F2-0249-47C1-B181-7DE65CBA4274}"/>
              </a:ext>
            </a:extLst>
          </p:cNvPr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gray">
          <a:xfrm>
            <a:off x="2376488" y="2343150"/>
            <a:ext cx="2841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5875" tIns="0" rIns="15875" bIns="0" numCol="1" spcCol="0" anchor="b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922E202F-D80A-473A-A2A4-48F8ADBB7BF5}" type="datetime'3''3''''''''%'''''''''''''''''''''''''''''''">
              <a:rPr lang="ro-RO" altLang="en-US" sz="1000" smtClean="0"/>
              <a:pPr/>
              <a:t>33%</a:t>
            </a:fld>
            <a:endParaRPr lang="ro-RO" sz="1000" dirty="0">
              <a:sym typeface="+mn-lt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DF3DE6-9883-41B8-ABCB-9F20A93CDC93}"/>
              </a:ext>
            </a:extLst>
          </p:cNvPr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gray">
          <a:xfrm>
            <a:off x="3522663" y="2757488"/>
            <a:ext cx="2841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5875" tIns="0" rIns="15875" bIns="0" numCol="1" spcCol="0" anchor="b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796564EA-41AA-4631-A4FF-415052E803AB}" type="datetime'''''''''''''''''''''''''''''''''''''''''''''''1''2''''%'''''">
              <a:rPr lang="ro-RO" altLang="en-US" sz="1000" smtClean="0"/>
              <a:pPr/>
              <a:t>12%</a:t>
            </a:fld>
            <a:endParaRPr lang="ro-RO" sz="1000" dirty="0"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F1B8D-A7F1-4E99-9FD0-4FDA18301D31}"/>
              </a:ext>
            </a:extLst>
          </p:cNvPr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gray">
          <a:xfrm>
            <a:off x="1228725" y="1928813"/>
            <a:ext cx="2841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5875" tIns="0" rIns="15875" bIns="0" numCol="1" spcCol="0" anchor="b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9FC067A7-309F-42B0-99CC-BEF69C6B03CC}" type="datetime'''5''''5''''''''''''''''''''%'''''''''''''''''''''">
              <a:rPr lang="ro-RO" altLang="en-US" sz="1000" smtClean="0"/>
              <a:pPr/>
              <a:t>55%</a:t>
            </a:fld>
            <a:endParaRPr lang="ro-RO" sz="1000" dirty="0">
              <a:sym typeface="+mn-lt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593D869-43D8-4F3D-8E44-1C91E8A59789}"/>
              </a:ext>
            </a:extLst>
          </p:cNvPr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282700" y="3216275"/>
            <a:ext cx="1746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t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333BA7DF-B558-4FC1-BF51-DF995AC18980}" type="datetime'''''''''''''''''''Da'''''''''''''''''''''''''''''''''''''">
              <a:rPr lang="ro-RO" altLang="en-US" sz="1000" smtClean="0">
                <a:sym typeface="+mn-lt"/>
              </a:rPr>
              <a:pPr algn="ctr">
                <a:spcBef>
                  <a:spcPct val="0"/>
                </a:spcBef>
              </a:pPr>
              <a:t>Da</a:t>
            </a:fld>
            <a:endParaRPr lang="ro-RO" sz="1000" dirty="0">
              <a:sym typeface="+mn-lt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E19EEC-0062-45F9-AECF-4416096EF178}"/>
              </a:ext>
            </a:extLst>
          </p:cNvPr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2430463" y="3216275"/>
            <a:ext cx="1746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t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8E572939-22E3-4B42-85A9-0C0ECBBD2575}" type="datetime'''''''''''''''''''''''N''''''''''u'''''''''''''''">
              <a:rPr lang="ro-RO" altLang="en-US" sz="1000" smtClean="0"/>
              <a:pPr/>
              <a:t>Nu</a:t>
            </a:fld>
            <a:endParaRPr lang="ro-RO" sz="1000" dirty="0">
              <a:sym typeface="+mn-lt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CD821C7-7CA7-4791-B0FF-6CF84F10398C}"/>
              </a:ext>
            </a:extLst>
          </p:cNvPr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3240088" y="3216275"/>
            <a:ext cx="849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t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54783B0E-3381-4371-B2D8-5332C74B1822}" type="datetime'N''i''''ciu''''''''''''n'''' ''''r''''ă''s''''pu''''n''s'">
              <a:rPr lang="ro-RO" altLang="en-US" sz="1000" smtClean="0"/>
              <a:pPr/>
              <a:t>Niciun răspuns</a:t>
            </a:fld>
            <a:endParaRPr lang="ro-RO" sz="1000" dirty="0">
              <a:sym typeface="+mn-lt"/>
            </a:endParaRPr>
          </a:p>
        </p:txBody>
      </p: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5128B358-684B-4270-B404-FBD58E3408E4}"/>
              </a:ext>
            </a:extLst>
          </p:cNvPr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43940562"/>
              </p:ext>
            </p:extLst>
          </p:nvPr>
        </p:nvGraphicFramePr>
        <p:xfrm>
          <a:off x="3770313" y="4302125"/>
          <a:ext cx="5749925" cy="196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86" name="Rectangle 85">
            <a:extLst>
              <a:ext uri="{FF2B5EF4-FFF2-40B4-BE49-F238E27FC236}">
                <a16:creationId xmlns:a16="http://schemas.microsoft.com/office/drawing/2014/main" id="{9C24DD18-C76B-471B-BCDD-4392F313F11D}"/>
              </a:ext>
            </a:extLst>
          </p:cNvPr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463550" y="5200650"/>
            <a:ext cx="819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D04F4020-AC8D-482C-9811-4807EBB4ADED}" type="datetime'I''n''fr''''a''st''''''r''''u''c''''t''''ur''''''''''''''ă'">
              <a:rPr lang="ro-RO" altLang="en-US" sz="1100" smtClean="0">
                <a:cs typeface="+mn-cs"/>
              </a:rPr>
              <a:pPr/>
              <a:t>Infrastructură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820D460-67CE-434C-84DA-45274AD19AA1}"/>
              </a:ext>
            </a:extLst>
          </p:cNvPr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463550" y="4840288"/>
            <a:ext cx="32972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F9BE4399-A4CC-4293-B49B-4E1E4A67446C}" type="datetime'Ef''iciență energet''i''că, proiecte de RES, de''carbonatare'">
              <a:rPr lang="ro-RO" altLang="en-US" sz="1100" smtClean="0">
                <a:cs typeface="+mn-cs"/>
              </a:rPr>
              <a:pPr/>
              <a:t>Eficiență energetică, proiecte de RES, decarbonatare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3201E3D-A950-43EF-BA1F-38C40BAC1E3F}"/>
              </a:ext>
            </a:extLst>
          </p:cNvPr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463550" y="4479925"/>
            <a:ext cx="809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47EA4827-F0B0-4510-8F05-02BFBB9FD150}" type="datetime'''Di''g''''''''''it''''''''a''li''zar''''ea'' '''''''">
              <a:rPr lang="ro-RO" altLang="en-US" sz="1100" smtClean="0">
                <a:cs typeface="+mn-cs"/>
              </a:rPr>
              <a:pPr/>
              <a:t>Digitalizarea 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B649D51-FFEA-405D-B81D-79898B3C4092}"/>
              </a:ext>
            </a:extLst>
          </p:cNvPr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463550" y="5559425"/>
            <a:ext cx="1998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2C4EB4EF-567C-474F-9EF4-DCBB783F92C5}" type="datetime'Diversi''fi''c''are''a ''lin''i''lor de ''''busi''ne''s''''s'">
              <a:rPr lang="ro-RO" altLang="en-US" sz="1100" smtClean="0">
                <a:cs typeface="+mn-cs"/>
              </a:rPr>
              <a:pPr/>
              <a:t>Diversificarea linilor de business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B6F4E23-AB51-4E38-9E0A-1F6FAC1CC90E}"/>
              </a:ext>
            </a:extLst>
          </p:cNvPr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463550" y="5919788"/>
            <a:ext cx="4651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19022AC5-446F-445C-8B3C-638DC4BC6A50}" type="datetime'''''''''''''I''''''''''''''no''v''a''re'''''''''''">
              <a:rPr lang="ro-RO" altLang="en-US" sz="1100" smtClean="0">
                <a:cs typeface="+mn-cs"/>
              </a:rPr>
              <a:pPr/>
              <a:t>Inovare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402A2CEB-7082-4D68-BB96-579B30B9439E}"/>
              </a:ext>
            </a:extLst>
          </p:cNvPr>
          <p:cNvSpPr/>
          <p:nvPr/>
        </p:nvSpPr>
        <p:spPr bwMode="auto">
          <a:xfrm>
            <a:off x="259104" y="3861048"/>
            <a:ext cx="3894138" cy="2349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200" b="1" dirty="0">
                <a:solidFill>
                  <a:schemeClr val="accent5">
                    <a:lumMod val="50000"/>
                  </a:schemeClr>
                </a:solidFill>
              </a:rPr>
              <a:t>Priorități în utilizarea fondurilor UE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EDE59EB7-0D0B-41EF-9375-98EDC6302A02}"/>
              </a:ext>
            </a:extLst>
          </p:cNvPr>
          <p:cNvSpPr/>
          <p:nvPr/>
        </p:nvSpPr>
        <p:spPr bwMode="auto">
          <a:xfrm>
            <a:off x="259104" y="1418978"/>
            <a:ext cx="3894138" cy="2349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200" b="1" dirty="0">
                <a:solidFill>
                  <a:schemeClr val="accent5">
                    <a:lumMod val="50000"/>
                  </a:schemeClr>
                </a:solidFill>
              </a:rPr>
              <a:t>Interes acordat accesării fondurilor UE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99E1194B-D648-4D55-993E-BA714B67A6DC}"/>
              </a:ext>
            </a:extLst>
          </p:cNvPr>
          <p:cNvSpPr/>
          <p:nvPr/>
        </p:nvSpPr>
        <p:spPr bwMode="auto">
          <a:xfrm>
            <a:off x="5089352" y="1418977"/>
            <a:ext cx="4430886" cy="23687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177800" indent="-1778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o-RO" sz="1400" dirty="0"/>
              <a:t>Interes și apetit semnificativ pentru fondurile europene ca șansă de redresare/dezvoltarea a afacerilor</a:t>
            </a:r>
          </a:p>
          <a:p>
            <a:pPr marL="177800" indent="-1778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o-RO" sz="1400" dirty="0"/>
              <a:t>Tendințele dominante sunt legate de paradigma economică a Green Deal: digitalizarea și decarbonatarea economiilor</a:t>
            </a:r>
          </a:p>
          <a:p>
            <a:pPr marL="177800" indent="-1778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o-RO" sz="1400" dirty="0"/>
              <a:t>Interesul limitat pentru inovare poate reflecta preocuparea pentru realinierea rapidă a modelelor de business și a strategiilor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295534-D527-4D46-A37A-40EE6AF2B367}"/>
              </a:ext>
            </a:extLst>
          </p:cNvPr>
          <p:cNvSpPr txBox="1"/>
          <p:nvPr/>
        </p:nvSpPr>
        <p:spPr>
          <a:xfrm>
            <a:off x="399662" y="6354031"/>
            <a:ext cx="232921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ro-RO" sz="1000" i="1" dirty="0">
                <a:solidFill>
                  <a:schemeClr val="bg2"/>
                </a:solidFill>
              </a:rPr>
              <a:t>Participanți studiu: 33 executivi</a:t>
            </a:r>
          </a:p>
        </p:txBody>
      </p:sp>
    </p:spTree>
    <p:extLst>
      <p:ext uri="{BB962C8B-B14F-4D97-AF65-F5344CB8AC3E}">
        <p14:creationId xmlns:p14="http://schemas.microsoft.com/office/powerpoint/2010/main" val="1491451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>
            <a:extLst>
              <a:ext uri="{FF2B5EF4-FFF2-40B4-BE49-F238E27FC236}">
                <a16:creationId xmlns:a16="http://schemas.microsoft.com/office/drawing/2014/main" id="{38103F90-8BF2-4B82-A1C1-EB3A6848804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7893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5" name="think-cell Slide" r:id="rId13" imgW="473" imgH="476" progId="TCLayout.ActiveDocument.1">
                  <p:embed/>
                </p:oleObj>
              </mc:Choice>
              <mc:Fallback>
                <p:oleObj name="think-cell Slide" r:id="rId13" imgW="473" imgH="476" progId="TCLayout.ActiveDocument.1">
                  <p:embed/>
                  <p:pic>
                    <p:nvPicPr>
                      <p:cNvPr id="23" name="Object 22" hidden="1">
                        <a:extLst>
                          <a:ext uri="{FF2B5EF4-FFF2-40B4-BE49-F238E27FC236}">
                            <a16:creationId xmlns:a16="http://schemas.microsoft.com/office/drawing/2014/main" id="{38103F90-8BF2-4B82-A1C1-EB3A684880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F05913B9-8175-4A4F-94E9-716513C6B1C7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sz="2100" b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B481C0-B71A-4374-978D-523D0A00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9448800" cy="762000"/>
          </a:xfrm>
        </p:spPr>
        <p:txBody>
          <a:bodyPr/>
          <a:lstStyle/>
          <a:p>
            <a:r>
              <a:rPr lang="ro-RO" sz="2100" dirty="0"/>
              <a:t/>
            </a:r>
            <a:br>
              <a:rPr lang="ro-RO" sz="2100" dirty="0"/>
            </a:br>
            <a:r>
              <a:rPr lang="ro-RO" sz="2100" dirty="0"/>
              <a:t>Prioritățile </a:t>
            </a:r>
            <a:r>
              <a:rPr lang="de-DE" sz="2100" dirty="0"/>
              <a:t>executivilor</a:t>
            </a:r>
            <a:r>
              <a:rPr lang="ro-RO" sz="2100" dirty="0"/>
              <a:t> legate de absorbția de fonduri europene: eficiența proceselor și </a:t>
            </a:r>
            <a:r>
              <a:rPr lang="en-US" sz="2100" dirty="0" err="1" smtClean="0"/>
              <a:t>reducerea</a:t>
            </a:r>
            <a:r>
              <a:rPr lang="en-US" sz="2100" dirty="0" smtClean="0"/>
              <a:t> </a:t>
            </a:r>
            <a:r>
              <a:rPr lang="en-US" sz="2100" dirty="0" err="1" smtClean="0"/>
              <a:t>birocratiei</a:t>
            </a:r>
            <a:endParaRPr lang="ro-RO" sz="2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FE2A48-DC73-4ADF-8140-9C9145DA85FC}"/>
              </a:ext>
            </a:extLst>
          </p:cNvPr>
          <p:cNvSpPr/>
          <p:nvPr/>
        </p:nvSpPr>
        <p:spPr bwMode="auto">
          <a:xfrm rot="16200000" flipH="1" flipV="1">
            <a:off x="3764868" y="-2145673"/>
            <a:ext cx="2376265" cy="9448800"/>
          </a:xfrm>
          <a:prstGeom prst="rect">
            <a:avLst/>
          </a:prstGeom>
          <a:gradFill flip="none" rotWithShape="1">
            <a:gsLst>
              <a:gs pos="37000">
                <a:schemeClr val="accent1"/>
              </a:gs>
              <a:gs pos="0">
                <a:schemeClr val="accent1"/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8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Quay Sans ITC Com Book" panose="020B05040602020203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7288A7-6A79-4E5E-93CE-12FA5648F1BE}"/>
              </a:ext>
            </a:extLst>
          </p:cNvPr>
          <p:cNvSpPr/>
          <p:nvPr/>
        </p:nvSpPr>
        <p:spPr bwMode="auto">
          <a:xfrm>
            <a:off x="420619" y="1795024"/>
            <a:ext cx="9256781" cy="19718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Quay Sans ITC Com Book" panose="020B0504060202020304" pitchFamily="34" charset="0"/>
            </a:endParaRPr>
          </a:p>
        </p:txBody>
      </p:sp>
      <p:cxnSp>
        <p:nvCxnSpPr>
          <p:cNvPr id="6" name="Gerader Verbinder 112">
            <a:extLst>
              <a:ext uri="{FF2B5EF4-FFF2-40B4-BE49-F238E27FC236}">
                <a16:creationId xmlns:a16="http://schemas.microsoft.com/office/drawing/2014/main" id="{544861E4-809D-41A8-BAE6-2CF4FDCAF8E4}"/>
              </a:ext>
            </a:extLst>
          </p:cNvPr>
          <p:cNvCxnSpPr>
            <a:cxnSpLocks/>
          </p:cNvCxnSpPr>
          <p:nvPr/>
        </p:nvCxnSpPr>
        <p:spPr bwMode="auto">
          <a:xfrm flipV="1">
            <a:off x="4871720" y="1853869"/>
            <a:ext cx="0" cy="1764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47">
            <a:extLst>
              <a:ext uri="{FF2B5EF4-FFF2-40B4-BE49-F238E27FC236}">
                <a16:creationId xmlns:a16="http://schemas.microsoft.com/office/drawing/2014/main" id="{D0794761-B0BD-43BC-A4D9-9C6932DC85B1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506" y="2407662"/>
            <a:ext cx="4254354" cy="40606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/>
            <a:r>
              <a:rPr lang="ro-RO" sz="1400" dirty="0" smtClean="0"/>
              <a:t>I</a:t>
            </a:r>
            <a:r>
              <a:rPr lang="en-US" sz="1400" dirty="0" err="1" smtClean="0"/>
              <a:t>mbunatatirea</a:t>
            </a:r>
            <a:r>
              <a:rPr lang="en-US" sz="1400" dirty="0" smtClean="0"/>
              <a:t> </a:t>
            </a:r>
            <a:r>
              <a:rPr lang="en-US" sz="1400" dirty="0" err="1" smtClean="0"/>
              <a:t>competentelor</a:t>
            </a:r>
            <a:r>
              <a:rPr lang="en-US" sz="1400" dirty="0" smtClean="0"/>
              <a:t> </a:t>
            </a:r>
            <a:r>
              <a:rPr lang="en-US" sz="1400" dirty="0" err="1" smtClean="0"/>
              <a:t>personalului</a:t>
            </a:r>
            <a:r>
              <a:rPr lang="en-US" sz="1400" dirty="0" smtClean="0"/>
              <a:t> </a:t>
            </a:r>
            <a:r>
              <a:rPr lang="en-US" sz="1400" dirty="0" err="1" smtClean="0"/>
              <a:t>implicat</a:t>
            </a:r>
            <a:endParaRPr lang="ro-RO" sz="1400" dirty="0"/>
          </a:p>
        </p:txBody>
      </p:sp>
      <p:sp>
        <p:nvSpPr>
          <p:cNvPr id="8" name="Rectangle 47">
            <a:extLst>
              <a:ext uri="{FF2B5EF4-FFF2-40B4-BE49-F238E27FC236}">
                <a16:creationId xmlns:a16="http://schemas.microsoft.com/office/drawing/2014/main" id="{DB51FAFA-6819-45E3-AFCB-BD26ADD84B65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81339" y="1961715"/>
            <a:ext cx="4336840" cy="180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/>
            <a:r>
              <a:rPr lang="ro-RO" sz="1400" dirty="0"/>
              <a:t>Eficiența proceselor interne/reducerea birocrației</a:t>
            </a:r>
          </a:p>
        </p:txBody>
      </p:sp>
      <p:sp>
        <p:nvSpPr>
          <p:cNvPr id="9" name="Rectangle 47">
            <a:extLst>
              <a:ext uri="{FF2B5EF4-FFF2-40B4-BE49-F238E27FC236}">
                <a16:creationId xmlns:a16="http://schemas.microsoft.com/office/drawing/2014/main" id="{54939A4F-6CED-4CE8-A226-606C45BC1DA3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81339" y="2829127"/>
            <a:ext cx="4254354" cy="311841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/>
            <a:r>
              <a:rPr lang="ro-RO" sz="1400" dirty="0"/>
              <a:t>Optimizarea cadrului instituțional</a:t>
            </a:r>
          </a:p>
        </p:txBody>
      </p:sp>
      <p:sp>
        <p:nvSpPr>
          <p:cNvPr id="25" name="Rectangle 47">
            <a:extLst>
              <a:ext uri="{FF2B5EF4-FFF2-40B4-BE49-F238E27FC236}">
                <a16:creationId xmlns:a16="http://schemas.microsoft.com/office/drawing/2014/main" id="{C1D55ECE-7DE8-45F6-9ECB-C71109B2A5BC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021878" y="1895288"/>
            <a:ext cx="4564082" cy="1871572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>
              <a:spcBef>
                <a:spcPts val="200"/>
              </a:spcBef>
            </a:pPr>
            <a:r>
              <a:rPr lang="ro-RO" sz="1400" dirty="0"/>
              <a:t>Perspectiva internă domină preocupările </a:t>
            </a:r>
            <a:r>
              <a:rPr lang="de-DE" sz="1400" dirty="0"/>
              <a:t>executivilor</a:t>
            </a:r>
            <a:r>
              <a:rPr lang="ro-RO" sz="1400" dirty="0"/>
              <a:t>; corelat cu interesul pentru fondurile EU rezultă determinarea în utilizarea acestei surse de finanțare</a:t>
            </a:r>
          </a:p>
          <a:p>
            <a:pPr lvl="1">
              <a:spcBef>
                <a:spcPts val="200"/>
              </a:spcBef>
            </a:pPr>
            <a:endParaRPr lang="ro-RO" sz="1400" dirty="0"/>
          </a:p>
          <a:p>
            <a:pPr lvl="1">
              <a:spcBef>
                <a:spcPts val="200"/>
              </a:spcBef>
            </a:pPr>
            <a:r>
              <a:rPr lang="ro-RO" sz="1400" dirty="0"/>
              <a:t>Perspectiva externă completează necesitatea abordării/reproiectării integrate (end-to-end) a proceselor de absorbție a fondurilor EU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D3A9DE-92FE-484D-8DE9-228AA33504C4}"/>
              </a:ext>
            </a:extLst>
          </p:cNvPr>
          <p:cNvSpPr/>
          <p:nvPr/>
        </p:nvSpPr>
        <p:spPr bwMode="auto">
          <a:xfrm>
            <a:off x="330201" y="1474792"/>
            <a:ext cx="6134967" cy="2268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600" b="1" dirty="0">
                <a:solidFill>
                  <a:schemeClr val="bg1"/>
                </a:solidFill>
              </a:rPr>
              <a:t>Cele mai importante priorități pe agendele post-Corona</a:t>
            </a:r>
            <a:endParaRPr kumimoji="0" lang="ro-RO" sz="16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A008CA-2021-4789-B136-7A62AE7C5EAD}"/>
              </a:ext>
            </a:extLst>
          </p:cNvPr>
          <p:cNvSpPr/>
          <p:nvPr/>
        </p:nvSpPr>
        <p:spPr bwMode="auto">
          <a:xfrm rot="16200000" flipH="1" flipV="1">
            <a:off x="3809538" y="201445"/>
            <a:ext cx="2286926" cy="9448798"/>
          </a:xfrm>
          <a:prstGeom prst="rect">
            <a:avLst/>
          </a:prstGeom>
          <a:gradFill flip="none" rotWithShape="1">
            <a:gsLst>
              <a:gs pos="37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8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Quay Sans ITC Com Book" panose="020B05040602020203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E825B9-005F-420F-827D-90A908A8C172}"/>
              </a:ext>
            </a:extLst>
          </p:cNvPr>
          <p:cNvSpPr/>
          <p:nvPr/>
        </p:nvSpPr>
        <p:spPr bwMode="auto">
          <a:xfrm>
            <a:off x="420620" y="4179207"/>
            <a:ext cx="9256780" cy="18977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Quay Sans ITC Com Book" panose="020B05040602020203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9528BA-7BBE-4987-B683-5D9E1ABEC85B}"/>
              </a:ext>
            </a:extLst>
          </p:cNvPr>
          <p:cNvSpPr/>
          <p:nvPr/>
        </p:nvSpPr>
        <p:spPr bwMode="auto">
          <a:xfrm>
            <a:off x="330202" y="3872703"/>
            <a:ext cx="6134966" cy="2183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600" b="1" dirty="0">
                <a:solidFill>
                  <a:schemeClr val="accent5">
                    <a:lumMod val="75000"/>
                  </a:schemeClr>
                </a:solidFill>
              </a:rPr>
              <a:t>Priorități mai puțin importante pe agendele post-Corona</a:t>
            </a:r>
          </a:p>
        </p:txBody>
      </p:sp>
      <p:cxnSp>
        <p:nvCxnSpPr>
          <p:cNvPr id="31" name="Gerader Verbinder 112">
            <a:extLst>
              <a:ext uri="{FF2B5EF4-FFF2-40B4-BE49-F238E27FC236}">
                <a16:creationId xmlns:a16="http://schemas.microsoft.com/office/drawing/2014/main" id="{60854229-5977-4B93-984F-D03DFAF93EBC}"/>
              </a:ext>
            </a:extLst>
          </p:cNvPr>
          <p:cNvCxnSpPr>
            <a:cxnSpLocks/>
          </p:cNvCxnSpPr>
          <p:nvPr/>
        </p:nvCxnSpPr>
        <p:spPr bwMode="auto">
          <a:xfrm>
            <a:off x="4871720" y="4236599"/>
            <a:ext cx="0" cy="173084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47">
            <a:extLst>
              <a:ext uri="{FF2B5EF4-FFF2-40B4-BE49-F238E27FC236}">
                <a16:creationId xmlns:a16="http://schemas.microsoft.com/office/drawing/2014/main" id="{CC106C90-0E44-4C12-A190-A81162ACDE32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88506" y="4260502"/>
            <a:ext cx="4254355" cy="173232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/>
            <a:r>
              <a:rPr lang="ro-RO" sz="1400" dirty="0"/>
              <a:t>Motivarea personalului</a:t>
            </a:r>
          </a:p>
        </p:txBody>
      </p:sp>
      <p:sp>
        <p:nvSpPr>
          <p:cNvPr id="37" name="Rectangle 47">
            <a:extLst>
              <a:ext uri="{FF2B5EF4-FFF2-40B4-BE49-F238E27FC236}">
                <a16:creationId xmlns:a16="http://schemas.microsoft.com/office/drawing/2014/main" id="{E8CDE68E-8B2E-4324-9281-60663BCF364B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70451" y="4941168"/>
            <a:ext cx="4336840" cy="173232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/>
            <a:r>
              <a:rPr lang="ro-RO" sz="1400" dirty="0"/>
              <a:t>Evaluarea reală a rezultatelor perioadei 2014-2020</a:t>
            </a:r>
          </a:p>
        </p:txBody>
      </p:sp>
      <p:sp>
        <p:nvSpPr>
          <p:cNvPr id="51" name="Rectangle 47">
            <a:extLst>
              <a:ext uri="{FF2B5EF4-FFF2-40B4-BE49-F238E27FC236}">
                <a16:creationId xmlns:a16="http://schemas.microsoft.com/office/drawing/2014/main" id="{5C0698DC-80EC-4E91-85B1-0AF5BDFAC29D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5021878" y="4260502"/>
            <a:ext cx="4653720" cy="2205631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>
              <a:spcBef>
                <a:spcPts val="200"/>
              </a:spcBef>
            </a:pPr>
            <a:r>
              <a:rPr lang="ro-RO" sz="1400" dirty="0"/>
              <a:t>Motivarea personalului nu este considerată un factor de succes; perspectiva proceselor poate explica ponderea relativ redusă a acestui factor</a:t>
            </a:r>
          </a:p>
          <a:p>
            <a:pPr lvl="1">
              <a:spcBef>
                <a:spcPts val="200"/>
              </a:spcBef>
            </a:pPr>
            <a:r>
              <a:rPr lang="ro-RO" sz="1400" dirty="0"/>
              <a:t>Experiența performanței anterioare este cea mai mică preocupare a </a:t>
            </a:r>
            <a:r>
              <a:rPr lang="de-DE" sz="1400" dirty="0"/>
              <a:t>executivilor</a:t>
            </a:r>
            <a:r>
              <a:rPr lang="ro-RO" sz="1400" dirty="0"/>
              <a:t>, explicabilă probabil prin preocuparea redusă a mediului de business în accesarea acestei surse de finanțare în trecut</a:t>
            </a:r>
          </a:p>
        </p:txBody>
      </p:sp>
      <p:sp>
        <p:nvSpPr>
          <p:cNvPr id="54" name="Footer Placeholder 1">
            <a:extLst>
              <a:ext uri="{FF2B5EF4-FFF2-40B4-BE49-F238E27FC236}">
                <a16:creationId xmlns:a16="http://schemas.microsoft.com/office/drawing/2014/main" id="{DA81E8DA-8777-4DB6-BFF0-C44F5BCCE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90559" y="6624638"/>
            <a:ext cx="6559488" cy="153888"/>
          </a:xfrm>
        </p:spPr>
        <p:txBody>
          <a:bodyPr/>
          <a:lstStyle/>
          <a:p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  <p:sp>
        <p:nvSpPr>
          <p:cNvPr id="55" name="Slide Number Placeholder 6">
            <a:extLst>
              <a:ext uri="{FF2B5EF4-FFF2-40B4-BE49-F238E27FC236}">
                <a16:creationId xmlns:a16="http://schemas.microsoft.com/office/drawing/2014/main" id="{D94A8E0B-E93A-4B91-85AB-69D94FE171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141064" cy="153888"/>
          </a:xfrm>
        </p:spPr>
        <p:txBody>
          <a:bodyPr/>
          <a:lstStyle/>
          <a:p>
            <a:fld id="{916336A2-5EB4-4EC1-953B-D9D538DF092C}" type="slidenum">
              <a:rPr lang="ro-RO" smtClean="0">
                <a:sym typeface="Arial" panose="020B0604020202020204" pitchFamily="34" charset="0"/>
              </a:rPr>
              <a:pPr/>
              <a:t>11</a:t>
            </a:fld>
            <a:endParaRPr lang="ro-RO" dirty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917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63D167DE-0C84-48BD-B6D3-0397D4172D6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67780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1" name="think-cell Slide" r:id="rId27" imgW="395" imgH="394" progId="TCLayout.ActiveDocument.1">
                  <p:embed/>
                </p:oleObj>
              </mc:Choice>
              <mc:Fallback>
                <p:oleObj name="think-cell Slide" r:id="rId27" imgW="395" imgH="39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63D167DE-0C84-48BD-B6D3-0397D4172D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96E24848-5C40-4FDD-8A93-4C83E7C1E11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en-US" sz="11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F352F-DD22-4677-BD50-6C360FD3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100" dirty="0"/>
              <a:t>Măsurile prioritare identificate de participanți în vederea unei absorbții cât mai mari de fonduri europene în perioada 2021-2027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7F307-E6C5-4817-8302-AA7562111E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3838" y="6624638"/>
            <a:ext cx="141064" cy="153888"/>
          </a:xfrm>
        </p:spPr>
        <p:txBody>
          <a:bodyPr/>
          <a:lstStyle/>
          <a:p>
            <a:pPr>
              <a:defRPr/>
            </a:pPr>
            <a:fld id="{435AA327-D66F-4C6F-92B6-F31C39A06245}" type="slidenum">
              <a:rPr lang="ro-RO" smtClean="0"/>
              <a:pPr>
                <a:defRPr/>
              </a:pPr>
              <a:t>12</a:t>
            </a:fld>
            <a:endParaRPr lang="ro-R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E83565-7741-4143-8FD7-FC6B09DC4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59" y="6624638"/>
            <a:ext cx="6559488" cy="153888"/>
          </a:xfrm>
        </p:spPr>
        <p:txBody>
          <a:bodyPr/>
          <a:lstStyle/>
          <a:p>
            <a:pPr>
              <a:defRPr/>
            </a:pPr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E95ABBC-BFFA-4C87-8350-233DF6645EA9}"/>
              </a:ext>
            </a:extLst>
          </p:cNvPr>
          <p:cNvSpPr txBox="1"/>
          <p:nvPr/>
        </p:nvSpPr>
        <p:spPr>
          <a:xfrm>
            <a:off x="230188" y="1410772"/>
            <a:ext cx="141679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ro-RO" sz="1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Priorități:</a:t>
            </a:r>
          </a:p>
        </p:txBody>
      </p:sp>
      <p:graphicFrame>
        <p:nvGraphicFramePr>
          <p:cNvPr id="77" name="Chart 76">
            <a:extLst>
              <a:ext uri="{FF2B5EF4-FFF2-40B4-BE49-F238E27FC236}">
                <a16:creationId xmlns:a16="http://schemas.microsoft.com/office/drawing/2014/main" id="{4B8CAD50-C537-4860-9804-B764BFE4EC70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150417812"/>
              </p:ext>
            </p:extLst>
          </p:nvPr>
        </p:nvGraphicFramePr>
        <p:xfrm>
          <a:off x="3790950" y="2359025"/>
          <a:ext cx="5969000" cy="3443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CC5C3BED-2C0F-4C23-A395-6ED7A206B67B}"/>
              </a:ext>
            </a:extLst>
          </p:cNvPr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gray">
          <a:xfrm>
            <a:off x="8415338" y="2590800"/>
            <a:ext cx="236538" cy="168275"/>
          </a:xfrm>
          <a:prstGeom prst="rect">
            <a:avLst/>
          </a:prstGeom>
          <a:solidFill>
            <a:srgbClr val="DCEBFA"/>
          </a:solidFill>
          <a:ln w="9525">
            <a:noFill/>
            <a:miter lim="800000"/>
            <a:headEnd/>
            <a:tailEnd/>
          </a:ln>
        </p:spPr>
        <p:txBody>
          <a:bodyPr wrap="none" lIns="17463" tIns="0" rIns="17463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BC37EC9C-CB83-438C-97E8-0077D35DF8D7}" type="datetime'''''''''''''''3''''''''''''''''''''''''''''''''''''''''''%'">
              <a:rPr lang="ro-RO" altLang="en-US" sz="1100" smtClean="0">
                <a:cs typeface="+mn-cs"/>
              </a:rPr>
              <a:pPr/>
              <a:t>3%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B2D6E4-EA7F-485A-B0F8-D0498D61BB9D}"/>
              </a:ext>
            </a:extLst>
          </p:cNvPr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334963" y="3059113"/>
            <a:ext cx="30813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69A2CF88-8215-4F45-9BA6-23CD8FC19BB8}" type="datetime'Îm''bun''ătățire''a ''compete''nțelor personalului im''plicat'">
              <a:rPr lang="ro-RO" altLang="en-US" sz="1100" smtClean="0">
                <a:cs typeface="+mn-cs"/>
              </a:rPr>
              <a:pPr/>
              <a:t>Îmbunătățirea competențelor personalului implicat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301835-7ECA-4D62-8D8A-8D08B0CD3C7F}"/>
              </a:ext>
            </a:extLst>
          </p:cNvPr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334963" y="2590800"/>
            <a:ext cx="3446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E683A403-5E1B-4D9B-AC82-BEDD73E41BAD}" type="thinkcell&lt;?xml version=&quot;1.0&quot; encoding=&quot;UTF-16&quot; standalone=&quot;yes&quot;?&gt;&lt;root reqver=&quot;25060&quot;&gt;&lt;version val=&quot;28452&quot;/&gt;&lt;PersistentType&gt;&lt;m_guid val=&quot;2cf9d9e3-7140-4e6e-be04-ffbd34b8db0a&quot;/&gt;&lt;m_prec&gt;&lt;m_yearfmt&gt;&lt;begin val=&quot;0&quot;/&gt;&lt;end val=&quot;4&quot;/&gt;&lt;/m_yearfmt&gt;&lt;/m_prec&gt;&lt;/PersistentType&gt;&lt;/root&gt;">
              <a:rPr lang="ro-RO" altLang="en-US" sz="1100" smtClean="0">
                <a:cs typeface="+mn-cs"/>
              </a:rPr>
              <a:pPr/>
              <a:t>Eficientizarea proceselor interne și reducerea birocrației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8B3017-AC8D-4D4E-BEC8-9C6397DDDDAC}"/>
              </a:ext>
            </a:extLst>
          </p:cNvPr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334963" y="3995738"/>
            <a:ext cx="2168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063F2EB9-A4FD-4AA1-94AD-845D6D4E288A}" type="datetime'Di''gital''izare''a'''' c''''''om''''pletă'' a pr''o''cesului'">
              <a:rPr lang="ro-RO" altLang="en-US" sz="1100" smtClean="0">
                <a:cs typeface="+mn-cs"/>
              </a:rPr>
              <a:pPr/>
              <a:t>Digitalizarea completă a procesului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E7574A-B5D1-45A1-87F3-3FBFECD2ABF5}"/>
              </a:ext>
            </a:extLst>
          </p:cNvPr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334963" y="3527425"/>
            <a:ext cx="20193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AB688814-CD9B-4472-A565-D1F34496F13E}" type="datetime'Op''''t''im''i''za''rea c''adr''u''l''ui inst''ituțio''na''l'">
              <a:rPr lang="ro-RO" altLang="en-US" sz="1100" smtClean="0">
                <a:cs typeface="+mn-cs"/>
              </a:rPr>
              <a:pPr/>
              <a:t>Optimizarea cadrului instituțional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C2AAC1-D4C7-4324-AB27-3755EA20D513}"/>
              </a:ext>
            </a:extLst>
          </p:cNvPr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gray">
          <a:xfrm>
            <a:off x="8415338" y="3995738"/>
            <a:ext cx="236538" cy="168275"/>
          </a:xfrm>
          <a:prstGeom prst="rect">
            <a:avLst/>
          </a:prstGeom>
          <a:solidFill>
            <a:srgbClr val="DCEBFA"/>
          </a:solidFill>
          <a:ln w="9525">
            <a:noFill/>
            <a:miter lim="800000"/>
            <a:headEnd/>
            <a:tailEnd/>
          </a:ln>
        </p:spPr>
        <p:txBody>
          <a:bodyPr wrap="none" lIns="17463" tIns="0" rIns="17463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236080D6-FA03-4CF4-B2C3-EAD80BDC2DCC}" type="datetime'''''''''''''''''''''''3''''''''%'''''''''''''''''">
              <a:rPr lang="ro-RO" altLang="en-US" sz="1100" smtClean="0">
                <a:cs typeface="+mn-cs"/>
              </a:rPr>
              <a:pPr/>
              <a:t>3%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4189D1-F6CB-480B-BE11-718C93D34791}"/>
              </a:ext>
            </a:extLst>
          </p:cNvPr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334963" y="4932363"/>
            <a:ext cx="32893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F78D29BB-B5C6-47F2-A44A-06872E07B8D4}" type="datetime'Motivarea pe''rsonalului implicat în funcție de rezult''''ate'">
              <a:rPr lang="it-IT" altLang="en-US" sz="1100" smtClean="0">
                <a:cs typeface="+mn-cs"/>
              </a:rPr>
              <a:pPr/>
              <a:t>Motivarea personalului implicat în funcție de rezultate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A103A79-957D-4805-AC07-E148F2C26AE3}"/>
              </a:ext>
            </a:extLst>
          </p:cNvPr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334963" y="4464050"/>
            <a:ext cx="26685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31585674-724F-47B4-A4CA-A3EE302762C3}" type="datetime'Identificare''a'' ''reali''stă a n''evoilor de finan''țare'">
              <a:rPr lang="ro-RO" altLang="en-US" sz="1100" smtClean="0">
                <a:cs typeface="+mn-cs"/>
              </a:rPr>
              <a:pPr/>
              <a:t>Identificarea realistă a nevoilor de finanțare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2B85E4-23FF-4BBF-BB3F-9510C0B373D5}"/>
              </a:ext>
            </a:extLst>
          </p:cNvPr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gray">
          <a:xfrm>
            <a:off x="8239125" y="5400675"/>
            <a:ext cx="236538" cy="1682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lIns="17463" tIns="0" rIns="17463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E4AB7197-2F84-4805-9F26-58838FB4BE9E}" type="datetime'''''''''''3''''''''''''''''''''''%'''''''''''''">
              <a:rPr lang="ro-RO" altLang="en-US" sz="1100" smtClean="0">
                <a:cs typeface="+mn-cs"/>
              </a:rPr>
              <a:pPr/>
              <a:t>3%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26A2405-C0EF-46CD-A99C-755790C5C8D6}"/>
              </a:ext>
            </a:extLst>
          </p:cNvPr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334963" y="5400675"/>
            <a:ext cx="31448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D638FAC6-453C-45A3-B143-6F0F9F41DBB5}" type="datetime'Evalu''ar''ea reală'' a ''rezultatelor ''perioadei 2014-2020'">
              <a:rPr lang="ro-RO" altLang="en-US" sz="1100" smtClean="0">
                <a:cs typeface="+mn-cs"/>
              </a:rPr>
              <a:pPr/>
              <a:t>Evaluarea reală a rezultatelor perioadei 2014-2020</a:t>
            </a:fld>
            <a:endParaRPr lang="ro-RO" sz="1100" dirty="0">
              <a:cs typeface="+mn-cs"/>
              <a:sym typeface="+mn-l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74DEC53-6E4B-471C-BE14-7E5C730A71F9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2517775" y="1428750"/>
            <a:ext cx="179388" cy="13335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2B652D-8D2F-4364-90FC-22639BD17AE3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1258888" y="1428750"/>
            <a:ext cx="179388" cy="1333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ACE93C9-F257-4FD6-A4C6-A451BACAA560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4564063" y="1428750"/>
            <a:ext cx="179388" cy="133350"/>
          </a:xfrm>
          <a:prstGeom prst="rect">
            <a:avLst/>
          </a:prstGeom>
          <a:solidFill>
            <a:srgbClr val="C0C0C0"/>
          </a:solidFill>
          <a:ln w="9525" cap="flat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AA40B37-3858-445E-99D3-64D71D22C572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3382963" y="1428750"/>
            <a:ext cx="179388" cy="133350"/>
          </a:xfrm>
          <a:prstGeom prst="rect">
            <a:avLst/>
          </a:prstGeom>
          <a:solidFill>
            <a:srgbClr val="DCEBFA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FB69956-4E0C-4C4A-983E-6BFC76D96326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5892800" y="1428750"/>
            <a:ext cx="179388" cy="1333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E1D479-6BFF-43FA-AF02-CE6357D01C64}"/>
              </a:ext>
            </a:extLst>
          </p:cNvPr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1489075" y="1423988"/>
            <a:ext cx="9271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B8F3B042-8F71-4D7C-A7F6-7E16D65EFF87}" type="datetime'''''''''Fo''''''''a''r''''''''''te ''i''mport''a''nt'''''''">
              <a:rPr lang="ro-RO" altLang="en-US" sz="1000" smtClean="0">
                <a:cs typeface="+mn-cs"/>
              </a:rPr>
              <a:pPr/>
              <a:t>Foarte important</a:t>
            </a:fld>
            <a:endParaRPr lang="ro-RO" sz="1000" dirty="0">
              <a:cs typeface="+mn-cs"/>
              <a:sym typeface="+mn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995CA5D-4A37-4C87-B7CB-A44EF6083066}"/>
              </a:ext>
            </a:extLst>
          </p:cNvPr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2747963" y="1423988"/>
            <a:ext cx="533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1B1D419C-196B-4778-8BC1-6F25C65393D3}" type="datetime'I''''''''''''''''''mp''''or''''''tan''''''''''t'''''''''">
              <a:rPr lang="ro-RO" altLang="en-US" sz="1000" smtClean="0">
                <a:cs typeface="+mn-cs"/>
              </a:rPr>
              <a:pPr/>
              <a:t>Important</a:t>
            </a:fld>
            <a:endParaRPr lang="ro-RO" sz="1000" dirty="0">
              <a:cs typeface="+mn-cs"/>
              <a:sym typeface="+mn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5C7C3F-FC0D-4F0C-8AA7-B5824E0527B7}"/>
              </a:ext>
            </a:extLst>
          </p:cNvPr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3613150" y="1423988"/>
            <a:ext cx="849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C9A0AE9E-F832-4C16-BB0D-9DE68A24D7BB}" type="datetime'''''''''''Pu''''ț''in'''''''''''''''''' i''m''port''''a''nt'">
              <a:rPr lang="ro-RO" altLang="en-US" sz="1000" smtClean="0">
                <a:cs typeface="+mn-cs"/>
              </a:rPr>
              <a:pPr/>
              <a:t>Puțin important</a:t>
            </a:fld>
            <a:endParaRPr lang="ro-RO" sz="1000" dirty="0">
              <a:cs typeface="+mn-cs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894F545-ACBF-4B5B-B05C-ADA05714F9AD}"/>
              </a:ext>
            </a:extLst>
          </p:cNvPr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6122988" y="1423988"/>
            <a:ext cx="163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D475438A-D127-4032-834D-001F379C1520}" type="datetime'N''u se ''ap''''lic''ă'''''' / ''Nici''un r''ăspun''s'">
              <a:rPr lang="ro-RO" altLang="en-US" sz="1000" smtClean="0">
                <a:cs typeface="+mn-cs"/>
              </a:rPr>
              <a:pPr/>
              <a:t>Nu se aplică / Niciun răspuns</a:t>
            </a:fld>
            <a:endParaRPr lang="ro-RO" sz="1000" dirty="0">
              <a:cs typeface="+mn-cs"/>
              <a:sym typeface="+mn-l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063398F-4D6D-49E0-B351-58B21D1B596E}"/>
              </a:ext>
            </a:extLst>
          </p:cNvPr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4794250" y="1423988"/>
            <a:ext cx="9969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F886545D-ABD2-40D4-A31D-A77F28A6F23B}" type="datetime'N''''u'''' est''e i''''''''m''p''or''tan''''''''''t'">
              <a:rPr lang="ro-RO" altLang="en-US" sz="1000" smtClean="0">
                <a:cs typeface="+mn-cs"/>
              </a:rPr>
              <a:pPr/>
              <a:t>Nu este important</a:t>
            </a:fld>
            <a:endParaRPr lang="ro-RO" sz="1000" dirty="0">
              <a:cs typeface="+mn-cs"/>
              <a:sym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E143A-F5F6-4E63-BCB0-35927E39275F}"/>
              </a:ext>
            </a:extLst>
          </p:cNvPr>
          <p:cNvSpPr txBox="1"/>
          <p:nvPr/>
        </p:nvSpPr>
        <p:spPr>
          <a:xfrm>
            <a:off x="399662" y="6354031"/>
            <a:ext cx="232921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ro-RO" sz="1000" i="1" dirty="0">
                <a:solidFill>
                  <a:schemeClr val="bg2"/>
                </a:solidFill>
              </a:rPr>
              <a:t>Participanți studiu: 33 executivi</a:t>
            </a:r>
          </a:p>
        </p:txBody>
      </p:sp>
    </p:spTree>
    <p:extLst>
      <p:ext uri="{BB962C8B-B14F-4D97-AF65-F5344CB8AC3E}">
        <p14:creationId xmlns:p14="http://schemas.microsoft.com/office/powerpoint/2010/main" val="430444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794B2547-AE5A-4A5D-BA00-E48BA476073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356642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8" name="think-cell Slide" r:id="rId11" imgW="395" imgH="394" progId="TCLayout.ActiveDocument.1">
                  <p:embed/>
                </p:oleObj>
              </mc:Choice>
              <mc:Fallback>
                <p:oleObj name="think-cell Slide" r:id="rId11" imgW="395" imgH="39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794B2547-AE5A-4A5D-BA00-E48BA4760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44CB1FE-F0BE-40F6-A029-59B751FEA630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sz="2100" b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02A6B2E-1D77-4592-95BA-0D28267D2F8C}"/>
              </a:ext>
            </a:extLst>
          </p:cNvPr>
          <p:cNvSpPr/>
          <p:nvPr/>
        </p:nvSpPr>
        <p:spPr bwMode="auto">
          <a:xfrm rot="10800000" flipH="1" flipV="1">
            <a:off x="228600" y="1393200"/>
            <a:ext cx="5660504" cy="4823860"/>
          </a:xfrm>
          <a:prstGeom prst="rect">
            <a:avLst/>
          </a:prstGeom>
          <a:gradFill>
            <a:gsLst>
              <a:gs pos="37000">
                <a:schemeClr val="accent2"/>
              </a:gs>
              <a:gs pos="100000">
                <a:schemeClr val="bg1"/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8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Quay Sans ITC Com Book" panose="020B05040602020203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1171F-9E07-4FEF-8BF3-03D8A443E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0400" y="6624638"/>
            <a:ext cx="141064" cy="153888"/>
          </a:xfrm>
        </p:spPr>
        <p:txBody>
          <a:bodyPr/>
          <a:lstStyle/>
          <a:p>
            <a:pPr>
              <a:defRPr/>
            </a:pPr>
            <a:fld id="{B548A702-67EE-4A9A-A2D6-4658F9491A81}" type="slidenum">
              <a:rPr lang="ro-RO" smtClean="0"/>
              <a:pPr>
                <a:defRPr/>
              </a:pPr>
              <a:t>13</a:t>
            </a:fld>
            <a:endParaRPr lang="ro-RO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A46710-8E4B-4F47-AC3D-0A6C8E19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100" dirty="0"/>
              <a:t>Provocări actuale și șansa relansării economice</a:t>
            </a:r>
            <a:br>
              <a:rPr lang="ro-RO" sz="2100" dirty="0"/>
            </a:br>
            <a:r>
              <a:rPr lang="ro-RO" sz="2100" dirty="0"/>
              <a:t>Concluzii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1C8859-AD57-4279-9828-9D7AF5BD3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59" y="6624638"/>
            <a:ext cx="6559488" cy="153888"/>
          </a:xfrm>
        </p:spPr>
        <p:txBody>
          <a:bodyPr/>
          <a:lstStyle/>
          <a:p>
            <a:pPr>
              <a:defRPr/>
            </a:pPr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CF4AAE-DA79-4B85-8336-3FFF8BC545A9}"/>
              </a:ext>
            </a:extLst>
          </p:cNvPr>
          <p:cNvSpPr/>
          <p:nvPr/>
        </p:nvSpPr>
        <p:spPr bwMode="auto">
          <a:xfrm>
            <a:off x="420619" y="1961224"/>
            <a:ext cx="4532381" cy="431389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Quay Sans ITC Com Book" panose="020B05040602020203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BAE43CE-71F7-4F9C-A2C2-881BD2E4F92A}"/>
              </a:ext>
            </a:extLst>
          </p:cNvPr>
          <p:cNvSpPr/>
          <p:nvPr/>
        </p:nvSpPr>
        <p:spPr bwMode="auto">
          <a:xfrm>
            <a:off x="403067" y="1584250"/>
            <a:ext cx="4716000" cy="202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400" b="1" dirty="0">
                <a:solidFill>
                  <a:schemeClr val="accent5">
                    <a:lumMod val="75000"/>
                  </a:schemeClr>
                </a:solidFill>
              </a:rPr>
              <a:t>Teme centrale ale recuperării economice post-Corona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0311048-6471-4E3F-B84C-770E442674E5}"/>
              </a:ext>
            </a:extLst>
          </p:cNvPr>
          <p:cNvSpPr/>
          <p:nvPr/>
        </p:nvSpPr>
        <p:spPr bwMode="auto">
          <a:xfrm>
            <a:off x="4681538" y="1961224"/>
            <a:ext cx="4532381" cy="431389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Quay Sans ITC Com Book" panose="020B0504060202020304" pitchFamily="34" charset="0"/>
            </a:endParaRPr>
          </a:p>
        </p:txBody>
      </p:sp>
      <p:sp>
        <p:nvSpPr>
          <p:cNvPr id="89" name="Rectangle 47">
            <a:extLst>
              <a:ext uri="{FF2B5EF4-FFF2-40B4-BE49-F238E27FC236}">
                <a16:creationId xmlns:a16="http://schemas.microsoft.com/office/drawing/2014/main" id="{0CD5CF6B-10E9-44D0-8F26-3E0CB1638403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26519" y="2217935"/>
            <a:ext cx="8446961" cy="65812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marL="1588" lvl="1" indent="0">
              <a:buNone/>
            </a:pPr>
            <a:r>
              <a:rPr lang="ro-RO" sz="1200" dirty="0"/>
              <a:t>Digitalizarea este principalul răspuns imediat dar și strategic al companiilor și domină agendele post-Corona.         Digitalizarea este prioritară și în utilizarea fondurilor UE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F4D2C4-5B49-4763-BDB5-72004456482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025" y="1996131"/>
            <a:ext cx="199680" cy="7817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o-RO" sz="1600" b="1" dirty="0">
                <a:solidFill>
                  <a:schemeClr val="accent5">
                    <a:lumMod val="75000"/>
                  </a:schemeClr>
                </a:solidFill>
                <a:latin typeface="Arial"/>
                <a:sym typeface="Wingdings"/>
              </a:rPr>
              <a:t>1</a:t>
            </a:r>
            <a:endParaRPr lang="ro-RO" sz="1600" b="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DA857A-2F55-421D-938F-0EB11168E2C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025" y="2855934"/>
            <a:ext cx="199680" cy="7817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o-RO" sz="1600" b="1" dirty="0">
                <a:solidFill>
                  <a:schemeClr val="accent5">
                    <a:lumMod val="75000"/>
                  </a:schemeClr>
                </a:solidFill>
                <a:latin typeface="Arial"/>
                <a:sym typeface="Wingdings"/>
              </a:rPr>
              <a:t>2</a:t>
            </a:r>
            <a:endParaRPr lang="ro-RO" sz="1600" b="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53E4AB-EEFA-4846-A6DF-D3B656EB1A5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025" y="3715737"/>
            <a:ext cx="199680" cy="7817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o-RO" sz="1600" b="1" dirty="0">
                <a:solidFill>
                  <a:schemeClr val="accent5">
                    <a:lumMod val="75000"/>
                  </a:schemeClr>
                </a:solidFill>
                <a:latin typeface="Arial"/>
                <a:sym typeface="Wingdings"/>
              </a:rPr>
              <a:t>3</a:t>
            </a:r>
            <a:endParaRPr lang="ro-RO" sz="1600" b="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A3C75C-4E28-4ECB-9440-BED995D7C2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025" y="4575540"/>
            <a:ext cx="199680" cy="7817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o-RO" sz="1600" b="1" dirty="0">
                <a:solidFill>
                  <a:schemeClr val="accent5">
                    <a:lumMod val="75000"/>
                  </a:schemeClr>
                </a:solidFill>
                <a:latin typeface="Arial"/>
                <a:sym typeface="Wingdings"/>
              </a:rPr>
              <a:t>4</a:t>
            </a:r>
            <a:endParaRPr lang="ro-RO" sz="1600" b="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0DCEB4-AF32-4365-B7A9-19EBFE2614A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025" y="5435344"/>
            <a:ext cx="199680" cy="7817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o-RO" sz="1600" b="1" dirty="0">
                <a:solidFill>
                  <a:schemeClr val="accent5">
                    <a:lumMod val="75000"/>
                  </a:schemeClr>
                </a:solidFill>
                <a:latin typeface="Arial"/>
                <a:sym typeface="Wingdings"/>
              </a:rPr>
              <a:t>5</a:t>
            </a:r>
            <a:endParaRPr lang="ro-RO" sz="1600" b="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05" name="Rectangle 47">
            <a:extLst>
              <a:ext uri="{FF2B5EF4-FFF2-40B4-BE49-F238E27FC236}">
                <a16:creationId xmlns:a16="http://schemas.microsoft.com/office/drawing/2014/main" id="{85BE2197-5134-46EE-95DE-0CDDC2B49A15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826519" y="2924944"/>
            <a:ext cx="8446961" cy="65812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marL="1588" lvl="1" indent="0">
              <a:buNone/>
            </a:pPr>
            <a:r>
              <a:rPr lang="ro-RO" sz="12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o-RO" sz="1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de-DE" sz="1200" dirty="0"/>
              <a:t>Executivii</a:t>
            </a:r>
            <a:r>
              <a:rPr lang="ro-RO" sz="1200" dirty="0"/>
              <a:t> au preponderent preocupări legate de realinierea strategiilor și a modelelor de business la actualele provocări și reflectă schimbările structurale determinate de criza sanitară și economică</a:t>
            </a:r>
          </a:p>
        </p:txBody>
      </p:sp>
      <p:sp>
        <p:nvSpPr>
          <p:cNvPr id="109" name="Rectangle 47">
            <a:extLst>
              <a:ext uri="{FF2B5EF4-FFF2-40B4-BE49-F238E27FC236}">
                <a16:creationId xmlns:a16="http://schemas.microsoft.com/office/drawing/2014/main" id="{3AC16895-A3C5-4BF5-B7C7-C29468042D7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826519" y="3839325"/>
            <a:ext cx="8446961" cy="65812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marL="1588" lvl="1" indent="0">
              <a:buNone/>
            </a:pPr>
            <a:r>
              <a:rPr lang="ro-RO" sz="1200" b="1" dirty="0"/>
              <a:t/>
            </a:r>
            <a:br>
              <a:rPr lang="ro-RO" sz="1200" b="1" dirty="0"/>
            </a:br>
            <a:r>
              <a:rPr lang="ro-RO" sz="1200" dirty="0"/>
              <a:t>Capitalul uman este central în acest context, investițiile în dezvoltarea angajaților contribuind la menținerea talentelor în cadrul organizației </a:t>
            </a:r>
          </a:p>
        </p:txBody>
      </p:sp>
      <p:sp>
        <p:nvSpPr>
          <p:cNvPr id="111" name="Rectangle 47">
            <a:extLst>
              <a:ext uri="{FF2B5EF4-FFF2-40B4-BE49-F238E27FC236}">
                <a16:creationId xmlns:a16="http://schemas.microsoft.com/office/drawing/2014/main" id="{2D51D2C5-C878-4873-AA0F-595B17234B2E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826519" y="4798465"/>
            <a:ext cx="8446961" cy="64675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marL="1588" lvl="1" indent="0">
              <a:buNone/>
            </a:pPr>
            <a:r>
              <a:rPr lang="ro-RO" sz="1200" dirty="0"/>
              <a:t>Fondurile EU sunt considerate esențiale în recuperarea economică post-Corona; 53% dintre </a:t>
            </a:r>
            <a:r>
              <a:rPr lang="de-DE" sz="1200" dirty="0"/>
              <a:t>executivi</a:t>
            </a:r>
            <a:r>
              <a:rPr lang="ro-RO" sz="1200" dirty="0"/>
              <a:t> sunt interesați de acest tip de finanțare</a:t>
            </a:r>
          </a:p>
        </p:txBody>
      </p:sp>
      <p:sp>
        <p:nvSpPr>
          <p:cNvPr id="114" name="Rectangle 47">
            <a:extLst>
              <a:ext uri="{FF2B5EF4-FFF2-40B4-BE49-F238E27FC236}">
                <a16:creationId xmlns:a16="http://schemas.microsoft.com/office/drawing/2014/main" id="{2DD92C5D-D1B7-4012-B0E0-21439FCD7C10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826519" y="5500662"/>
            <a:ext cx="8446961" cy="52062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marL="1588" lvl="1" indent="0">
              <a:buNone/>
            </a:pPr>
            <a:r>
              <a:rPr lang="ro-RO" sz="12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o-RO" sz="1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o-RO" sz="1200" dirty="0"/>
              <a:t>Decarbonatarea, alături de digitalizare, completează ordinea de prioritare în considerarea finanțării din Fonduri UE, în linie cu direcțiile strategice ale Green Deal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9B72090-FC62-4300-B838-F8B6FBF19728}"/>
              </a:ext>
            </a:extLst>
          </p:cNvPr>
          <p:cNvGrpSpPr/>
          <p:nvPr/>
        </p:nvGrpSpPr>
        <p:grpSpPr>
          <a:xfrm>
            <a:off x="403067" y="2816891"/>
            <a:ext cx="4228220" cy="2579410"/>
            <a:chOff x="826519" y="2816891"/>
            <a:chExt cx="3688978" cy="2579410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10B2111-4DE2-4CCA-912F-4DBA55E44807}"/>
                </a:ext>
              </a:extLst>
            </p:cNvPr>
            <p:cNvCxnSpPr/>
            <p:nvPr/>
          </p:nvCxnSpPr>
          <p:spPr bwMode="auto">
            <a:xfrm>
              <a:off x="826519" y="2816891"/>
              <a:ext cx="3688978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accent3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E93ED30-3B5E-4D95-89F6-88E134D73A8F}"/>
                </a:ext>
              </a:extLst>
            </p:cNvPr>
            <p:cNvCxnSpPr/>
            <p:nvPr/>
          </p:nvCxnSpPr>
          <p:spPr bwMode="auto">
            <a:xfrm>
              <a:off x="826519" y="3676694"/>
              <a:ext cx="3688978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accent3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617CA24-C8E4-4133-BABD-F82D0C9F481B}"/>
                </a:ext>
              </a:extLst>
            </p:cNvPr>
            <p:cNvCxnSpPr/>
            <p:nvPr/>
          </p:nvCxnSpPr>
          <p:spPr bwMode="auto">
            <a:xfrm>
              <a:off x="826519" y="5396301"/>
              <a:ext cx="3688978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accent3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81310CB-165E-4DC9-8093-BDAD48A1655E}"/>
                </a:ext>
              </a:extLst>
            </p:cNvPr>
            <p:cNvCxnSpPr/>
            <p:nvPr/>
          </p:nvCxnSpPr>
          <p:spPr bwMode="auto">
            <a:xfrm>
              <a:off x="826519" y="4536497"/>
              <a:ext cx="3688978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accent3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62887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4F1156B-2ECF-4055-9389-919886D3F16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50079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2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4F1156B-2ECF-4055-9389-919886D3F1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CBE12C4-AD58-41CF-B2EB-EE757004CD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4125147"/>
            <a:ext cx="6010741" cy="676616"/>
          </a:xfrm>
        </p:spPr>
        <p:txBody>
          <a:bodyPr/>
          <a:lstStyle/>
          <a:p>
            <a:pPr algn="r" rtl="1"/>
            <a:endParaRPr lang="ro-R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30948-A9B6-499D-83E3-61FE07092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141064" cy="153888"/>
          </a:xfrm>
        </p:spPr>
        <p:txBody>
          <a:bodyPr/>
          <a:lstStyle/>
          <a:p>
            <a:fld id="{916336A2-5EB4-4EC1-953B-D9D538DF092C}" type="slidenum">
              <a:rPr lang="ro-RO" smtClean="0">
                <a:sym typeface="Arial" panose="020B0604020202020204" pitchFamily="34" charset="0"/>
              </a:rPr>
              <a:pPr/>
              <a:t>14</a:t>
            </a:fld>
            <a:endParaRPr lang="ro-RO" dirty="0">
              <a:sym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86AB5F-4429-48E5-BF8F-FD4B4C19271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28600" y="457200"/>
            <a:ext cx="9448800" cy="762000"/>
          </a:xfrm>
        </p:spPr>
        <p:txBody>
          <a:bodyPr/>
          <a:lstStyle/>
          <a:p>
            <a:r>
              <a:rPr lang="ro-RO" sz="2100" dirty="0">
                <a:sym typeface="Arial" panose="020B0604020202020204" pitchFamily="34" charset="0"/>
              </a:rPr>
              <a:t>Cuprins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47550F-4E46-4691-A173-08ABC4943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90559" y="6624638"/>
            <a:ext cx="6559488" cy="153888"/>
          </a:xfrm>
        </p:spPr>
        <p:txBody>
          <a:bodyPr/>
          <a:lstStyle/>
          <a:p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D060A7-9DAA-46B1-AAE1-321307DD52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28600" y="1712594"/>
            <a:ext cx="6812632" cy="676615"/>
          </a:xfrm>
        </p:spPr>
        <p:txBody>
          <a:bodyPr/>
          <a:lstStyle/>
          <a:p>
            <a:r>
              <a:rPr lang="ro-RO" sz="2200" dirty="0"/>
              <a:t>Context</a:t>
            </a:r>
            <a:br>
              <a:rPr lang="ro-RO" sz="2200" dirty="0"/>
            </a:br>
            <a:r>
              <a:rPr lang="ro-RO" sz="2200" dirty="0"/>
              <a:t>- </a:t>
            </a:r>
            <a:r>
              <a:rPr lang="ro-RO" i="1" dirty="0"/>
              <a:t>Subiecte principale și abordare</a:t>
            </a:r>
          </a:p>
          <a:p>
            <a:r>
              <a:rPr lang="ro-RO" sz="2200" dirty="0"/>
              <a:t>Priorități post-Corona</a:t>
            </a:r>
            <a:br>
              <a:rPr lang="ro-RO" sz="2200" dirty="0"/>
            </a:br>
            <a:r>
              <a:rPr lang="ro-RO" i="1" dirty="0"/>
              <a:t>- Focus pe agenda strategică a executivilor</a:t>
            </a:r>
            <a:endParaRPr lang="ro-RO" dirty="0"/>
          </a:p>
          <a:p>
            <a:pPr>
              <a:spcBef>
                <a:spcPts val="1200"/>
              </a:spcBef>
            </a:pPr>
            <a:r>
              <a:rPr lang="ro-RO" sz="2200" dirty="0"/>
              <a:t>Redresare economică și fonduri europene</a:t>
            </a:r>
            <a:br>
              <a:rPr lang="ro-RO" sz="2200" dirty="0"/>
            </a:br>
            <a:r>
              <a:rPr lang="ro-RO" sz="2200" dirty="0"/>
              <a:t>- </a:t>
            </a:r>
            <a:r>
              <a:rPr lang="ro-RO" i="1" dirty="0"/>
              <a:t>Evoluții și teme centrale ale recuperării economice</a:t>
            </a:r>
          </a:p>
          <a:p>
            <a:pPr>
              <a:spcBef>
                <a:spcPts val="1200"/>
              </a:spcBef>
            </a:pPr>
            <a:r>
              <a:rPr lang="ro-RO" sz="2200" b="1" dirty="0">
                <a:solidFill>
                  <a:schemeClr val="bg1"/>
                </a:solidFill>
              </a:rPr>
              <a:t>Aspectele studiului</a:t>
            </a:r>
            <a:br>
              <a:rPr lang="ro-RO" sz="2200" b="1" dirty="0">
                <a:solidFill>
                  <a:schemeClr val="bg1"/>
                </a:solidFill>
              </a:rPr>
            </a:br>
            <a:r>
              <a:rPr lang="ro-RO" b="1" i="1" dirty="0">
                <a:solidFill>
                  <a:schemeClr val="bg1"/>
                </a:solidFill>
              </a:rPr>
              <a:t>- </a:t>
            </a:r>
            <a:r>
              <a:rPr lang="ro-RO" i="1" dirty="0">
                <a:solidFill>
                  <a:schemeClr val="bg1"/>
                </a:solidFill>
              </a:rPr>
              <a:t>Prezentare generală a datelor și structură</a:t>
            </a:r>
          </a:p>
        </p:txBody>
      </p:sp>
    </p:spTree>
    <p:extLst>
      <p:ext uri="{BB962C8B-B14F-4D97-AF65-F5344CB8AC3E}">
        <p14:creationId xmlns:p14="http://schemas.microsoft.com/office/powerpoint/2010/main" val="3146445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Object 115" hidden="1">
            <a:extLst>
              <a:ext uri="{FF2B5EF4-FFF2-40B4-BE49-F238E27FC236}">
                <a16:creationId xmlns:a16="http://schemas.microsoft.com/office/drawing/2014/main" id="{0962D9DF-E024-41E2-9F81-574E2D248F5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70722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6" name="think-cell Slide" r:id="rId69" imgW="395" imgH="394" progId="TCLayout.ActiveDocument.1">
                  <p:embed/>
                </p:oleObj>
              </mc:Choice>
              <mc:Fallback>
                <p:oleObj name="think-cell Slide" r:id="rId69" imgW="395" imgH="394" progId="TCLayout.ActiveDocument.1">
                  <p:embed/>
                  <p:pic>
                    <p:nvPicPr>
                      <p:cNvPr id="116" name="Object 115" hidden="1">
                        <a:extLst>
                          <a:ext uri="{FF2B5EF4-FFF2-40B4-BE49-F238E27FC236}">
                            <a16:creationId xmlns:a16="http://schemas.microsoft.com/office/drawing/2014/main" id="{0962D9DF-E024-41E2-9F81-574E2D248F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Rectangle 113" hidden="1">
            <a:extLst>
              <a:ext uri="{FF2B5EF4-FFF2-40B4-BE49-F238E27FC236}">
                <a16:creationId xmlns:a16="http://schemas.microsoft.com/office/drawing/2014/main" id="{49842739-171B-4C7E-891A-05BDCE199A0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sz="10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  <a:sym typeface="+mn-lt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8A11A3E-358C-4212-A971-A8168AFD17E7}"/>
              </a:ext>
            </a:extLst>
          </p:cNvPr>
          <p:cNvSpPr/>
          <p:nvPr/>
        </p:nvSpPr>
        <p:spPr bwMode="auto">
          <a:xfrm>
            <a:off x="7689304" y="1700808"/>
            <a:ext cx="2216696" cy="208823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3" name="Parallelogram 122">
            <a:extLst>
              <a:ext uri="{FF2B5EF4-FFF2-40B4-BE49-F238E27FC236}">
                <a16:creationId xmlns:a16="http://schemas.microsoft.com/office/drawing/2014/main" id="{8CB1B212-723F-4D99-A08D-DAA1904FB99D}"/>
              </a:ext>
            </a:extLst>
          </p:cNvPr>
          <p:cNvSpPr/>
          <p:nvPr/>
        </p:nvSpPr>
        <p:spPr bwMode="auto">
          <a:xfrm>
            <a:off x="3242733" y="1700808"/>
            <a:ext cx="6033779" cy="2088232"/>
          </a:xfrm>
          <a:prstGeom prst="parallelogram">
            <a:avLst>
              <a:gd name="adj" fmla="val 6315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03" name="Parallelogram 302">
            <a:extLst>
              <a:ext uri="{FF2B5EF4-FFF2-40B4-BE49-F238E27FC236}">
                <a16:creationId xmlns:a16="http://schemas.microsoft.com/office/drawing/2014/main" id="{298E9643-3C62-40D3-81EC-451A873ED890}"/>
              </a:ext>
            </a:extLst>
          </p:cNvPr>
          <p:cNvSpPr/>
          <p:nvPr/>
        </p:nvSpPr>
        <p:spPr bwMode="auto">
          <a:xfrm>
            <a:off x="3491887" y="2096852"/>
            <a:ext cx="6033779" cy="1584176"/>
          </a:xfrm>
          <a:prstGeom prst="parallelogram">
            <a:avLst>
              <a:gd name="adj" fmla="val 62222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D69E0F4C-70D0-4276-A879-4529C350AE63}"/>
              </a:ext>
            </a:extLst>
          </p:cNvPr>
          <p:cNvSpPr/>
          <p:nvPr/>
        </p:nvSpPr>
        <p:spPr bwMode="auto">
          <a:xfrm>
            <a:off x="8481392" y="2096853"/>
            <a:ext cx="1424608" cy="15841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43" name="Rectangle 105">
            <a:extLst>
              <a:ext uri="{FF2B5EF4-FFF2-40B4-BE49-F238E27FC236}">
                <a16:creationId xmlns:a16="http://schemas.microsoft.com/office/drawing/2014/main" id="{89599C1B-162B-4D14-8CFA-0A8950330303}"/>
              </a:ext>
            </a:extLst>
          </p:cNvPr>
          <p:cNvSpPr/>
          <p:nvPr/>
        </p:nvSpPr>
        <p:spPr bwMode="auto">
          <a:xfrm>
            <a:off x="0" y="3859807"/>
            <a:ext cx="5096164" cy="2481725"/>
          </a:xfrm>
          <a:custGeom>
            <a:avLst/>
            <a:gdLst>
              <a:gd name="connsiteX0" fmla="*/ 0 w 3944888"/>
              <a:gd name="connsiteY0" fmla="*/ 0 h 4680520"/>
              <a:gd name="connsiteX1" fmla="*/ 3944888 w 3944888"/>
              <a:gd name="connsiteY1" fmla="*/ 0 h 4680520"/>
              <a:gd name="connsiteX2" fmla="*/ 3944888 w 3944888"/>
              <a:gd name="connsiteY2" fmla="*/ 4680520 h 4680520"/>
              <a:gd name="connsiteX3" fmla="*/ 0 w 3944888"/>
              <a:gd name="connsiteY3" fmla="*/ 4680520 h 4680520"/>
              <a:gd name="connsiteX4" fmla="*/ 0 w 3944888"/>
              <a:gd name="connsiteY4" fmla="*/ 0 h 4680520"/>
              <a:gd name="connsiteX0" fmla="*/ 1166985 w 3944888"/>
              <a:gd name="connsiteY0" fmla="*/ 0 h 4680520"/>
              <a:gd name="connsiteX1" fmla="*/ 3944888 w 3944888"/>
              <a:gd name="connsiteY1" fmla="*/ 0 h 4680520"/>
              <a:gd name="connsiteX2" fmla="*/ 3944888 w 3944888"/>
              <a:gd name="connsiteY2" fmla="*/ 4680520 h 4680520"/>
              <a:gd name="connsiteX3" fmla="*/ 0 w 3944888"/>
              <a:gd name="connsiteY3" fmla="*/ 4680520 h 4680520"/>
              <a:gd name="connsiteX4" fmla="*/ 0 w 3944888"/>
              <a:gd name="connsiteY4" fmla="*/ 0 h 4680520"/>
              <a:gd name="connsiteX0" fmla="*/ 1166985 w 3944888"/>
              <a:gd name="connsiteY0" fmla="*/ 0 h 4680520"/>
              <a:gd name="connsiteX1" fmla="*/ 3944888 w 3944888"/>
              <a:gd name="connsiteY1" fmla="*/ 0 h 4680520"/>
              <a:gd name="connsiteX2" fmla="*/ 3944888 w 3944888"/>
              <a:gd name="connsiteY2" fmla="*/ 4680520 h 4680520"/>
              <a:gd name="connsiteX3" fmla="*/ 0 w 3944888"/>
              <a:gd name="connsiteY3" fmla="*/ 4680520 h 4680520"/>
              <a:gd name="connsiteX4" fmla="*/ 0 w 3944888"/>
              <a:gd name="connsiteY4" fmla="*/ 0 h 4680520"/>
              <a:gd name="connsiteX0" fmla="*/ 1166985 w 3944888"/>
              <a:gd name="connsiteY0" fmla="*/ 0 h 4680520"/>
              <a:gd name="connsiteX1" fmla="*/ 3944888 w 3944888"/>
              <a:gd name="connsiteY1" fmla="*/ 0 h 4680520"/>
              <a:gd name="connsiteX2" fmla="*/ 2777903 w 3944888"/>
              <a:gd name="connsiteY2" fmla="*/ 4680520 h 4680520"/>
              <a:gd name="connsiteX3" fmla="*/ 0 w 3944888"/>
              <a:gd name="connsiteY3" fmla="*/ 4680520 h 4680520"/>
              <a:gd name="connsiteX4" fmla="*/ 0 w 3944888"/>
              <a:gd name="connsiteY4" fmla="*/ 0 h 4680520"/>
              <a:gd name="connsiteX0" fmla="*/ 1166985 w 3944888"/>
              <a:gd name="connsiteY0" fmla="*/ 0 h 4680520"/>
              <a:gd name="connsiteX1" fmla="*/ 3944888 w 3944888"/>
              <a:gd name="connsiteY1" fmla="*/ 0 h 4680520"/>
              <a:gd name="connsiteX2" fmla="*/ 2777903 w 3944888"/>
              <a:gd name="connsiteY2" fmla="*/ 4680520 h 4680520"/>
              <a:gd name="connsiteX3" fmla="*/ 0 w 3944888"/>
              <a:gd name="connsiteY3" fmla="*/ 4680520 h 4680520"/>
              <a:gd name="connsiteX4" fmla="*/ 0 w 3944888"/>
              <a:gd name="connsiteY4" fmla="*/ 0 h 4680520"/>
              <a:gd name="connsiteX0" fmla="*/ 1166985 w 3944888"/>
              <a:gd name="connsiteY0" fmla="*/ 0 h 4680520"/>
              <a:gd name="connsiteX1" fmla="*/ 3944888 w 3944888"/>
              <a:gd name="connsiteY1" fmla="*/ 0 h 4680520"/>
              <a:gd name="connsiteX2" fmla="*/ 2777903 w 3944888"/>
              <a:gd name="connsiteY2" fmla="*/ 4680520 h 4680520"/>
              <a:gd name="connsiteX3" fmla="*/ 0 w 3944888"/>
              <a:gd name="connsiteY3" fmla="*/ 4680520 h 4680520"/>
              <a:gd name="connsiteX4" fmla="*/ 0 w 3944888"/>
              <a:gd name="connsiteY4" fmla="*/ 0 h 46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4888" h="4680520">
                <a:moveTo>
                  <a:pt x="1166985" y="0"/>
                </a:moveTo>
                <a:lnTo>
                  <a:pt x="3944888" y="0"/>
                </a:lnTo>
                <a:lnTo>
                  <a:pt x="2777903" y="4680520"/>
                </a:lnTo>
                <a:lnTo>
                  <a:pt x="0" y="46805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65" name="Parallelogram 264">
            <a:extLst>
              <a:ext uri="{FF2B5EF4-FFF2-40B4-BE49-F238E27FC236}">
                <a16:creationId xmlns:a16="http://schemas.microsoft.com/office/drawing/2014/main" id="{D50B2420-337F-4923-9C0D-4A65FEF7C74C}"/>
              </a:ext>
            </a:extLst>
          </p:cNvPr>
          <p:cNvSpPr/>
          <p:nvPr/>
        </p:nvSpPr>
        <p:spPr bwMode="auto">
          <a:xfrm>
            <a:off x="-1" y="4258733"/>
            <a:ext cx="4504623" cy="2014241"/>
          </a:xfrm>
          <a:prstGeom prst="parallelogram">
            <a:avLst>
              <a:gd name="adj" fmla="val 6235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8E9AB99E-90B9-49D6-B1B7-E3F9F57613F0}"/>
              </a:ext>
            </a:extLst>
          </p:cNvPr>
          <p:cNvSpPr/>
          <p:nvPr/>
        </p:nvSpPr>
        <p:spPr bwMode="auto">
          <a:xfrm>
            <a:off x="-38501" y="4258733"/>
            <a:ext cx="1405288" cy="20142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B956A6B-A52D-48D6-A26C-351D31EE85DA}"/>
              </a:ext>
            </a:extLst>
          </p:cNvPr>
          <p:cNvSpPr/>
          <p:nvPr/>
        </p:nvSpPr>
        <p:spPr bwMode="auto">
          <a:xfrm>
            <a:off x="0" y="1700808"/>
            <a:ext cx="4461933" cy="2088232"/>
          </a:xfrm>
          <a:custGeom>
            <a:avLst/>
            <a:gdLst>
              <a:gd name="connsiteX0" fmla="*/ 0 w 3944888"/>
              <a:gd name="connsiteY0" fmla="*/ 0 h 4680520"/>
              <a:gd name="connsiteX1" fmla="*/ 3944888 w 3944888"/>
              <a:gd name="connsiteY1" fmla="*/ 0 h 4680520"/>
              <a:gd name="connsiteX2" fmla="*/ 3944888 w 3944888"/>
              <a:gd name="connsiteY2" fmla="*/ 4680520 h 4680520"/>
              <a:gd name="connsiteX3" fmla="*/ 0 w 3944888"/>
              <a:gd name="connsiteY3" fmla="*/ 4680520 h 4680520"/>
              <a:gd name="connsiteX4" fmla="*/ 0 w 3944888"/>
              <a:gd name="connsiteY4" fmla="*/ 0 h 4680520"/>
              <a:gd name="connsiteX0" fmla="*/ 1166985 w 3944888"/>
              <a:gd name="connsiteY0" fmla="*/ 0 h 4680520"/>
              <a:gd name="connsiteX1" fmla="*/ 3944888 w 3944888"/>
              <a:gd name="connsiteY1" fmla="*/ 0 h 4680520"/>
              <a:gd name="connsiteX2" fmla="*/ 3944888 w 3944888"/>
              <a:gd name="connsiteY2" fmla="*/ 4680520 h 4680520"/>
              <a:gd name="connsiteX3" fmla="*/ 0 w 3944888"/>
              <a:gd name="connsiteY3" fmla="*/ 4680520 h 4680520"/>
              <a:gd name="connsiteX4" fmla="*/ 0 w 3944888"/>
              <a:gd name="connsiteY4" fmla="*/ 0 h 4680520"/>
              <a:gd name="connsiteX0" fmla="*/ 1166985 w 3944888"/>
              <a:gd name="connsiteY0" fmla="*/ 0 h 4680520"/>
              <a:gd name="connsiteX1" fmla="*/ 3944888 w 3944888"/>
              <a:gd name="connsiteY1" fmla="*/ 0 h 4680520"/>
              <a:gd name="connsiteX2" fmla="*/ 3944888 w 3944888"/>
              <a:gd name="connsiteY2" fmla="*/ 4680520 h 4680520"/>
              <a:gd name="connsiteX3" fmla="*/ 0 w 3944888"/>
              <a:gd name="connsiteY3" fmla="*/ 4680520 h 4680520"/>
              <a:gd name="connsiteX4" fmla="*/ 0 w 3944888"/>
              <a:gd name="connsiteY4" fmla="*/ 0 h 4680520"/>
              <a:gd name="connsiteX0" fmla="*/ 1166985 w 3944888"/>
              <a:gd name="connsiteY0" fmla="*/ 0 h 4680520"/>
              <a:gd name="connsiteX1" fmla="*/ 3944888 w 3944888"/>
              <a:gd name="connsiteY1" fmla="*/ 0 h 4680520"/>
              <a:gd name="connsiteX2" fmla="*/ 2777903 w 3944888"/>
              <a:gd name="connsiteY2" fmla="*/ 4680520 h 4680520"/>
              <a:gd name="connsiteX3" fmla="*/ 0 w 3944888"/>
              <a:gd name="connsiteY3" fmla="*/ 4680520 h 4680520"/>
              <a:gd name="connsiteX4" fmla="*/ 0 w 3944888"/>
              <a:gd name="connsiteY4" fmla="*/ 0 h 4680520"/>
              <a:gd name="connsiteX0" fmla="*/ 1166985 w 3944888"/>
              <a:gd name="connsiteY0" fmla="*/ 0 h 4680520"/>
              <a:gd name="connsiteX1" fmla="*/ 3944888 w 3944888"/>
              <a:gd name="connsiteY1" fmla="*/ 0 h 4680520"/>
              <a:gd name="connsiteX2" fmla="*/ 2777903 w 3944888"/>
              <a:gd name="connsiteY2" fmla="*/ 4680520 h 4680520"/>
              <a:gd name="connsiteX3" fmla="*/ 0 w 3944888"/>
              <a:gd name="connsiteY3" fmla="*/ 4680520 h 4680520"/>
              <a:gd name="connsiteX4" fmla="*/ 0 w 3944888"/>
              <a:gd name="connsiteY4" fmla="*/ 0 h 4680520"/>
              <a:gd name="connsiteX0" fmla="*/ 1166985 w 3944888"/>
              <a:gd name="connsiteY0" fmla="*/ 0 h 4680520"/>
              <a:gd name="connsiteX1" fmla="*/ 3944888 w 3944888"/>
              <a:gd name="connsiteY1" fmla="*/ 0 h 4680520"/>
              <a:gd name="connsiteX2" fmla="*/ 2777903 w 3944888"/>
              <a:gd name="connsiteY2" fmla="*/ 4680520 h 4680520"/>
              <a:gd name="connsiteX3" fmla="*/ 0 w 3944888"/>
              <a:gd name="connsiteY3" fmla="*/ 4680520 h 4680520"/>
              <a:gd name="connsiteX4" fmla="*/ 0 w 3944888"/>
              <a:gd name="connsiteY4" fmla="*/ 0 h 46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4888" h="4680520">
                <a:moveTo>
                  <a:pt x="1166985" y="0"/>
                </a:moveTo>
                <a:lnTo>
                  <a:pt x="3944888" y="0"/>
                </a:lnTo>
                <a:lnTo>
                  <a:pt x="2777903" y="4680520"/>
                </a:lnTo>
                <a:lnTo>
                  <a:pt x="0" y="46805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17" name="Parallelogram 216">
            <a:extLst>
              <a:ext uri="{FF2B5EF4-FFF2-40B4-BE49-F238E27FC236}">
                <a16:creationId xmlns:a16="http://schemas.microsoft.com/office/drawing/2014/main" id="{A6C2757B-A7F4-4F25-8780-DDB37EE4070B}"/>
              </a:ext>
            </a:extLst>
          </p:cNvPr>
          <p:cNvSpPr/>
          <p:nvPr/>
        </p:nvSpPr>
        <p:spPr bwMode="auto">
          <a:xfrm>
            <a:off x="0" y="2096852"/>
            <a:ext cx="4042833" cy="1584176"/>
          </a:xfrm>
          <a:prstGeom prst="parallelogram">
            <a:avLst>
              <a:gd name="adj" fmla="val 6235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5ED4827C-92C2-40F6-808D-CEF0AA96CC0A}"/>
              </a:ext>
            </a:extLst>
          </p:cNvPr>
          <p:cNvSpPr/>
          <p:nvPr/>
        </p:nvSpPr>
        <p:spPr bwMode="auto">
          <a:xfrm>
            <a:off x="0" y="2096852"/>
            <a:ext cx="1184276" cy="15841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8F7931-E308-43C3-B4C5-D3F26140AF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0400" y="6624638"/>
            <a:ext cx="141064" cy="153888"/>
          </a:xfrm>
        </p:spPr>
        <p:txBody>
          <a:bodyPr/>
          <a:lstStyle/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15</a:t>
            </a:fld>
            <a:endParaRPr lang="ro-R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F2D15-99AC-409B-8E0C-5C82552F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100" dirty="0"/>
              <a:t>Studiu CxO, Horváth &amp; Partners</a:t>
            </a:r>
            <a:r>
              <a:rPr lang="ro-RO" dirty="0"/>
              <a:t/>
            </a:r>
            <a:br>
              <a:rPr lang="ro-RO" dirty="0"/>
            </a:br>
            <a:r>
              <a:rPr lang="ro-RO" sz="1800" dirty="0">
                <a:solidFill>
                  <a:schemeClr val="accent5">
                    <a:lumMod val="50000"/>
                  </a:schemeClr>
                </a:solidFill>
              </a:rPr>
              <a:t>Aspecte cheie despre participanți – Detalii relevante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64E13-723C-4582-B68F-EF718685F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59" y="6624638"/>
            <a:ext cx="6559488" cy="153888"/>
          </a:xfrm>
        </p:spPr>
        <p:txBody>
          <a:bodyPr/>
          <a:lstStyle/>
          <a:p>
            <a:pPr>
              <a:defRPr/>
            </a:pPr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  <p:graphicFrame>
        <p:nvGraphicFramePr>
          <p:cNvPr id="274" name="Chart 273">
            <a:extLst>
              <a:ext uri="{FF2B5EF4-FFF2-40B4-BE49-F238E27FC236}">
                <a16:creationId xmlns:a16="http://schemas.microsoft.com/office/drawing/2014/main" id="{3733CCC6-BD9C-44E1-AC67-D041F1F718B9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51216279"/>
              </p:ext>
            </p:extLst>
          </p:nvPr>
        </p:nvGraphicFramePr>
        <p:xfrm>
          <a:off x="982663" y="2076450"/>
          <a:ext cx="2428875" cy="165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1"/>
          </a:graphicData>
        </a:graphic>
      </p:graphicFrame>
      <p:sp>
        <p:nvSpPr>
          <p:cNvPr id="175" name="Rectangle 174">
            <a:extLst>
              <a:ext uri="{FF2B5EF4-FFF2-40B4-BE49-F238E27FC236}">
                <a16:creationId xmlns:a16="http://schemas.microsoft.com/office/drawing/2014/main" id="{33DB32FB-35CF-4053-B085-03FE6ADC5C05}"/>
              </a:ext>
            </a:extLst>
          </p:cNvPr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158750" y="2933700"/>
            <a:ext cx="18097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41021329-E2CB-4E77-A298-CCB17AC965E7}" type="datetime'''''C''''''''''''''IO'''''''''''''''''''''''">
              <a:rPr lang="ro-RO" altLang="en-US" sz="800" smtClean="0"/>
              <a:pPr/>
              <a:t>CIO</a:t>
            </a:fld>
            <a:endParaRPr lang="ro-RO" sz="800" dirty="0">
              <a:sym typeface="+mn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E4A5502-A8A5-429E-985D-DBF19236E506}"/>
              </a:ext>
            </a:extLst>
          </p:cNvPr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58749" y="3490913"/>
            <a:ext cx="2555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8CFDC609-9A3A-4A26-A1DB-D241EB0E9333}" type="datetime'''Al''''''''''''t''''''e''''''''''''''''''''''l''''''e'''">
              <a:rPr lang="ro-RO" altLang="en-US" sz="800" smtClean="0"/>
              <a:pPr/>
              <a:t>Altele</a:t>
            </a:fld>
            <a:endParaRPr lang="ro-RO" sz="800" dirty="0">
              <a:sym typeface="+mn-lt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9A007EF-39EE-4B31-9927-AC896F3C7660}"/>
              </a:ext>
            </a:extLst>
          </p:cNvPr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158750" y="3305175"/>
            <a:ext cx="8397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F86B0CB0-353C-4E50-89CF-72140C7709F4}" type="datetime'''Sup''e''''''''r''''v''i''sory ''Bo''''a''r''d'">
              <a:rPr lang="ro-RO" altLang="en-US" sz="800" smtClean="0"/>
              <a:pPr/>
              <a:t>Supervisory Board</a:t>
            </a:fld>
            <a:endParaRPr lang="ro-RO" sz="800" dirty="0">
              <a:sym typeface="+mn-lt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D0862CE-36F0-4E7D-AC59-DA302A8216F6}"/>
              </a:ext>
            </a:extLst>
          </p:cNvPr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58750" y="2747963"/>
            <a:ext cx="2984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55CC39E5-5499-4825-8251-F853AD1254F8}" type="datetime'''''''''''''''''CHR''''''''''''O'''''''">
              <a:rPr lang="ro-RO" altLang="en-US" sz="800" smtClean="0"/>
              <a:pPr/>
              <a:t>CHRO</a:t>
            </a:fld>
            <a:endParaRPr lang="ro-RO" sz="800" dirty="0">
              <a:sym typeface="+mn-lt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2F1A674-A8A3-4312-A489-657C65C5363B}"/>
              </a:ext>
            </a:extLst>
          </p:cNvPr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158750" y="2190750"/>
            <a:ext cx="22066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69148ED5-E9E9-4DE2-8984-DCC3E6FD0FFC}" type="datetime'''''''''''''''''''''''''CE''''''''''O'''''''''''''''''''''''''">
              <a:rPr lang="ro-RO" altLang="en-US" sz="800" smtClean="0"/>
              <a:pPr/>
              <a:t>CEO</a:t>
            </a:fld>
            <a:endParaRPr lang="ro-RO" sz="800" dirty="0">
              <a:sym typeface="+mn-lt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B5A1001-75D4-45BF-B6C0-2178509F99A1}"/>
              </a:ext>
            </a:extLst>
          </p:cNvPr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158750" y="3119438"/>
            <a:ext cx="3270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21B1550B-A37F-472B-9CA8-428D6B1D4065}" type="datetime'D''''''''-''''''''''C''''''''''E''''''''''''''O'''''">
              <a:rPr lang="ro-RO" altLang="en-US" sz="800" smtClean="0"/>
              <a:pPr/>
              <a:t>D-CEO</a:t>
            </a:fld>
            <a:endParaRPr lang="ro-RO" sz="800" dirty="0">
              <a:sym typeface="+mn-lt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48EB147-2049-439B-ADFD-675E409426E9}"/>
              </a:ext>
            </a:extLst>
          </p:cNvPr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gray">
          <a:xfrm>
            <a:off x="1223963" y="3305175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3839B9EE-6603-4D3E-9529-757A9A995828}" type="datetime'''''''''''''''''''''3''''''''''''''''''''''''''''''%'''''''''">
              <a:rPr lang="ro-RO" altLang="en-US" sz="800" smtClean="0"/>
              <a:pPr/>
              <a:t>3%</a:t>
            </a:fld>
            <a:endParaRPr lang="ro-RO" sz="800" dirty="0">
              <a:sym typeface="+mn-lt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EE52F948-D8D7-44A6-9427-784CE5D8F4CA}"/>
              </a:ext>
            </a:extLst>
          </p:cNvPr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158750" y="2376488"/>
            <a:ext cx="2143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A25BC042-97D5-459C-8D52-5E50E2A689CC}" type="datetime'''''''''''''''''''''''''''''C''''''''F''O'''''''''''''''''''''">
              <a:rPr lang="ro-RO" altLang="en-US" sz="800" smtClean="0"/>
              <a:pPr/>
              <a:t>CFO</a:t>
            </a:fld>
            <a:endParaRPr lang="ro-RO" sz="800" dirty="0">
              <a:sym typeface="+mn-lt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F79B667-5A4D-42C9-A214-7F4D620858E7}"/>
              </a:ext>
            </a:extLst>
          </p:cNvPr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158750" y="2562225"/>
            <a:ext cx="23177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400B5E74-6083-4504-89C1-8841D4A2A066}" type="datetime'''''''''''''''''''''''C''''''''''''OO'''">
              <a:rPr lang="ro-RO" altLang="en-US" sz="800" smtClean="0"/>
              <a:pPr/>
              <a:t>COO</a:t>
            </a:fld>
            <a:endParaRPr lang="ro-RO" sz="800" dirty="0">
              <a:sym typeface="+mn-lt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DCDC8E4-1D90-4ADE-89CC-981CD7F26DD4}"/>
              </a:ext>
            </a:extLst>
          </p:cNvPr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gray">
          <a:xfrm>
            <a:off x="3354388" y="2190750"/>
            <a:ext cx="2301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25A267B9-218E-47BF-85C9-7179D2490FDE}" type="datetime'''''52''''''''''''''''''%'''''''''''''''''''''''''''''''''''''">
              <a:rPr lang="ro-RO" altLang="en-US" sz="800" smtClean="0"/>
              <a:pPr/>
              <a:t>52%</a:t>
            </a:fld>
            <a:endParaRPr lang="ro-RO" sz="800" dirty="0">
              <a:sym typeface="+mn-lt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9E95EC75-7FA2-428A-826D-20B6FC2A3CD1}"/>
              </a:ext>
            </a:extLst>
          </p:cNvPr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gray">
          <a:xfrm>
            <a:off x="2155825" y="2376488"/>
            <a:ext cx="2301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A74550AD-B807-4559-8EC1-93B17AF142A8}" type="datetime'''''''''''''''''''''''2''4''''''%'">
              <a:rPr lang="ro-RO" altLang="en-US" sz="800" smtClean="0"/>
              <a:pPr/>
              <a:t>24%</a:t>
            </a:fld>
            <a:endParaRPr lang="ro-RO" sz="800" dirty="0">
              <a:sym typeface="+mn-lt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9EB890A5-39FE-4330-BEFF-B64DB07F250A}"/>
              </a:ext>
            </a:extLst>
          </p:cNvPr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gray">
          <a:xfrm>
            <a:off x="1489075" y="2562225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361CDE59-0E11-4E30-9E17-6B3572C7C1B1}" type="datetime'''''''''''''''''''9''''''''''''''''''%'''''''''''">
              <a:rPr lang="ro-RO" altLang="en-US" sz="800" smtClean="0"/>
              <a:pPr/>
              <a:t>9%</a:t>
            </a:fld>
            <a:endParaRPr lang="ro-RO" sz="800" dirty="0">
              <a:sym typeface="+mn-lt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AA6E9709-6D4B-4BC6-A5EC-906709F7F3E9}"/>
              </a:ext>
            </a:extLst>
          </p:cNvPr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gray">
          <a:xfrm>
            <a:off x="1223963" y="2747963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C10E05AA-DB72-4573-8470-12166C078C33}" type="datetime'''''''''''3''''''''''''''''''''''''''''%'''''''''''''''''">
              <a:rPr lang="ro-RO" altLang="en-US" sz="800" smtClean="0"/>
              <a:pPr/>
              <a:t>3%</a:t>
            </a:fld>
            <a:endParaRPr lang="ro-RO" sz="800" dirty="0">
              <a:sym typeface="+mn-lt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1D9373FF-14FA-485C-89A1-7C7260CD10B2}"/>
              </a:ext>
            </a:extLst>
          </p:cNvPr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gray">
          <a:xfrm>
            <a:off x="1223963" y="2933700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13394109-88D8-487C-9898-4BEB99E10EF3}" type="datetime'''''''3''''''''''''''%'''''''''''''''''''''''''''''''">
              <a:rPr lang="ro-RO" altLang="en-US" sz="800" smtClean="0"/>
              <a:pPr/>
              <a:t>3%</a:t>
            </a:fld>
            <a:endParaRPr lang="ro-RO" sz="800" dirty="0">
              <a:sym typeface="+mn-lt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912D7A7-054A-4BA2-B316-A4A4DC59319D}"/>
              </a:ext>
            </a:extLst>
          </p:cNvPr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gray">
          <a:xfrm>
            <a:off x="1223963" y="3119438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F5F8B103-BAFE-4593-A01C-8C2EA5585E80}" type="datetime'''''''''''''''''''''''''''''''''''''''''''''''3''''%'">
              <a:rPr lang="ro-RO" altLang="en-US" sz="800" smtClean="0">
                <a:sym typeface="+mn-lt"/>
              </a:rPr>
              <a:pPr/>
              <a:t>3%</a:t>
            </a:fld>
            <a:endParaRPr lang="ro-RO" sz="800" dirty="0">
              <a:sym typeface="+mn-lt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E71B40C-EDFB-4CBE-BA1C-C4C7DB4BC0FB}"/>
              </a:ext>
            </a:extLst>
          </p:cNvPr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gray">
          <a:xfrm>
            <a:off x="1223963" y="3490913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CCFB4DE5-E80E-4718-A482-67A0BE344B37}" type="datetime'''3''''%'''">
              <a:rPr lang="ro-RO" altLang="en-US" sz="800" smtClean="0">
                <a:sym typeface="+mn-lt"/>
              </a:rPr>
              <a:pPr/>
              <a:t>3%</a:t>
            </a:fld>
            <a:endParaRPr lang="ro-RO" sz="800" dirty="0">
              <a:sym typeface="+mn-lt"/>
            </a:endParaRPr>
          </a:p>
        </p:txBody>
      </p:sp>
      <p:graphicFrame>
        <p:nvGraphicFramePr>
          <p:cNvPr id="263" name="Chart 262">
            <a:extLst>
              <a:ext uri="{FF2B5EF4-FFF2-40B4-BE49-F238E27FC236}">
                <a16:creationId xmlns:a16="http://schemas.microsoft.com/office/drawing/2014/main" id="{A309B610-D222-4413-B6A4-218189FA67B6}"/>
              </a:ext>
            </a:extLst>
          </p:cNvPr>
          <p:cNvGraphicFramePr/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455709176"/>
              </p:ext>
            </p:extLst>
          </p:nvPr>
        </p:nvGraphicFramePr>
        <p:xfrm>
          <a:off x="6078538" y="2076450"/>
          <a:ext cx="3192462" cy="165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2"/>
          </a:graphicData>
        </a:graphic>
      </p:graphicFrame>
      <p:sp>
        <p:nvSpPr>
          <p:cNvPr id="315" name="Rectangle 314">
            <a:extLst>
              <a:ext uri="{FF2B5EF4-FFF2-40B4-BE49-F238E27FC236}">
                <a16:creationId xmlns:a16="http://schemas.microsoft.com/office/drawing/2014/main" id="{414A0365-005A-4498-9EE7-EC8FD1249E95}"/>
              </a:ext>
            </a:extLst>
          </p:cNvPr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4714875" y="3424238"/>
            <a:ext cx="904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5BF69912-66A2-4F92-913E-165A6595309E}" type="datetime'''''''''''''''''IT'''''''''''''''''''''''''''">
              <a:rPr lang="ro-RO" altLang="en-US" sz="800" smtClean="0"/>
              <a:pPr/>
              <a:t>IT</a:t>
            </a:fld>
            <a:endParaRPr lang="ro-RO" sz="800" dirty="0">
              <a:sym typeface="+mn-lt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B5EC18CA-0531-45F3-80B4-8AD355342920}"/>
              </a:ext>
            </a:extLst>
          </p:cNvPr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4714875" y="2363788"/>
            <a:ext cx="6365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91060044-B204-4011-A1A8-BDADB1DC8B60}" type="datetime'''''P''e''''''''''''''t''''''ro''''''l'''' ''&amp; G''''a''z''e'''">
              <a:rPr lang="ro-RO" altLang="en-US" sz="800" smtClean="0">
                <a:cs typeface="+mn-cs"/>
                <a:sym typeface="+mn-lt"/>
              </a:rPr>
              <a:pPr/>
              <a:t>Petrol &amp; Gaze</a:t>
            </a:fld>
            <a:endParaRPr lang="ro-RO" sz="800" dirty="0">
              <a:cs typeface="+mn-cs"/>
              <a:sym typeface="+mn-lt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0183F261-C74E-4D57-A1FD-7A2CBC4FAFE7}"/>
              </a:ext>
            </a:extLst>
          </p:cNvPr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4714875" y="3317875"/>
            <a:ext cx="30956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74CBE59F-585D-4FF1-B303-F70AD193AFA6}" type="datetime'Tu''''''r''''''''i''''''''''''''''''''''''s''m'''''">
              <a:rPr lang="ro-RO" altLang="en-US" sz="800" smtClean="0"/>
              <a:pPr/>
              <a:t>Turism</a:t>
            </a:fld>
            <a:endParaRPr lang="ro-RO" sz="800" dirty="0">
              <a:sym typeface="+mn-lt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110EBF71-1391-44C6-ABA9-66D338DBD7AD}"/>
              </a:ext>
            </a:extLst>
          </p:cNvPr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4714875" y="2151063"/>
            <a:ext cx="3048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A45CF67F-C871-429D-BA67-0F80742C4AD8}" type="datetime'''Uti''l''i''''t''''''''''''''''''''''''''ăț''''''i'''''''">
              <a:rPr lang="ro-RO" altLang="en-US" sz="800" smtClean="0"/>
              <a:pPr/>
              <a:t>Utilități</a:t>
            </a:fld>
            <a:endParaRPr lang="ro-RO" sz="800" dirty="0">
              <a:sym typeface="+mn-lt"/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85388E92-617A-4E3C-BBE3-7ADC3C0653F0}"/>
              </a:ext>
            </a:extLst>
          </p:cNvPr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4714875" y="3213100"/>
            <a:ext cx="2603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E81C7E22-C522-4AD9-B9B3-EC014F33B8D9}" type="datetime'''''R''e''''''''''t''''''''''''''''ai''l'''''''">
              <a:rPr lang="ro-RO" altLang="en-US" sz="800" smtClean="0"/>
              <a:pPr/>
              <a:t>Retail</a:t>
            </a:fld>
            <a:endParaRPr lang="ro-RO" sz="800" dirty="0">
              <a:sym typeface="+mn-lt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A19A0158-8646-44D9-A6EA-B5DA0D19FCC5}"/>
              </a:ext>
            </a:extLst>
          </p:cNvPr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4714875" y="2257425"/>
            <a:ext cx="3667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5CE058E9-2693-4AA7-A7D7-2D04D099B431}" type="datetime'''''''''''C''''h''''i''''m''i''''''c''''''ă'''''">
              <a:rPr lang="ro-RO" altLang="en-US" sz="800" smtClean="0"/>
              <a:pPr/>
              <a:t>Chimică</a:t>
            </a:fld>
            <a:endParaRPr lang="ro-RO" sz="800" dirty="0">
              <a:sym typeface="+mn-lt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4A0769B8-EC87-44DC-A377-1B37300D34DA}"/>
              </a:ext>
            </a:extLst>
          </p:cNvPr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4714875" y="2574925"/>
            <a:ext cx="13795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D20A6978-E295-4C7A-AA86-8FE24E41043F}" type="datetime'B''unuri'' ''i''n''dus''''t''r''''''iale &amp; ''Hi''gh Tech'''''">
              <a:rPr lang="ro-RO" altLang="en-US" sz="800" smtClean="0"/>
              <a:pPr/>
              <a:t>Bunuri industriale &amp; High Tech</a:t>
            </a:fld>
            <a:endParaRPr lang="ro-RO" sz="800" dirty="0">
              <a:sym typeface="+mn-lt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D42588A8-3ECE-416E-B36B-8EFE5A90AA30}"/>
              </a:ext>
            </a:extLst>
          </p:cNvPr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4714875" y="2470150"/>
            <a:ext cx="8318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C84C2770-2286-4342-8CD5-70CA2BB6A4A6}" type="datetime'S''''e''''r''v''''''ic''i''''i ''''''''''''''Finan''ci''ar''e'">
              <a:rPr lang="ro-RO" altLang="en-US" sz="800" smtClean="0"/>
              <a:pPr/>
              <a:t>Servicii Financiare</a:t>
            </a:fld>
            <a:endParaRPr lang="ro-RO" sz="800" dirty="0">
              <a:sym typeface="+mn-lt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B883AE27-5A0B-4F02-890A-2BE725B49FF0}"/>
              </a:ext>
            </a:extLst>
          </p:cNvPr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4714875" y="2681288"/>
            <a:ext cx="8239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D6277E4E-EA7F-43D1-BF0B-4A86AFDE4F9F}" type="datetime'Bu''''''''n''u''ri'' ''''''d''e ''co''''''''''nsu''''m'''''''">
              <a:rPr lang="ro-RO" altLang="en-US" sz="800" smtClean="0"/>
              <a:pPr/>
              <a:t>Bunuri de consum</a:t>
            </a:fld>
            <a:endParaRPr lang="ro-RO" sz="800" dirty="0">
              <a:sym typeface="+mn-lt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E8561897-0727-41BF-98ED-43F26615B60B}"/>
              </a:ext>
            </a:extLst>
          </p:cNvPr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gray">
          <a:xfrm>
            <a:off x="7196138" y="3000375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B9E43E6F-AAA2-40A4-B117-BE6215B6247F}" type="datetime'''6''''''''''''''''''''''''''''''''%'">
              <a:rPr lang="ro-RO" altLang="en-US" sz="800" smtClean="0"/>
              <a:pPr/>
              <a:t>6%</a:t>
            </a:fld>
            <a:endParaRPr lang="ro-RO" sz="800" dirty="0">
              <a:sym typeface="+mn-lt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92331DF7-359A-4B0F-AF72-0C7DCEB2D45C}"/>
              </a:ext>
            </a:extLst>
          </p:cNvPr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4714875" y="2787650"/>
            <a:ext cx="4318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29302B5E-8A47-4200-B3E8-951F5703F530}" type="datetime'''L''''''og''''''i''''''s''''''''''''''t''ic''''ă'' '">
              <a:rPr lang="ro-RO" altLang="en-US" sz="800" smtClean="0"/>
              <a:pPr/>
              <a:t>Logistică </a:t>
            </a:fld>
            <a:endParaRPr lang="ro-RO" sz="800" dirty="0">
              <a:sym typeface="+mn-lt"/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EEEB8F3C-BE03-4E0B-94D2-1EB6BCAD868C}"/>
              </a:ext>
            </a:extLst>
          </p:cNvPr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auto">
          <a:xfrm>
            <a:off x="4714875" y="3106738"/>
            <a:ext cx="48736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D85C7B60-DC23-4CF6-AE9B-A22A93B90ABA}" type="datetime'''Ag''r''i''c''''''u''''''''''''l''''t''''''ur''ă'''''">
              <a:rPr lang="ro-RO" altLang="en-US" sz="800" smtClean="0"/>
              <a:pPr/>
              <a:t>Agricultură</a:t>
            </a:fld>
            <a:endParaRPr lang="ro-RO" sz="800" dirty="0">
              <a:sym typeface="+mn-lt"/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4F86B55C-C838-4E84-AE6D-477FB802F952}"/>
              </a:ext>
            </a:extLst>
          </p:cNvPr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auto">
          <a:xfrm>
            <a:off x="4714875" y="2894013"/>
            <a:ext cx="5445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D83B28AA-76EA-45C7-B22A-F9BD903A4318}" type="datetime'''''''''''''''''''''Hea''''l''''th'' ''C''''''''''''''''ar''e'">
              <a:rPr lang="ro-RO" altLang="en-US" sz="800" smtClean="0"/>
              <a:pPr/>
              <a:t>Health Care</a:t>
            </a:fld>
            <a:endParaRPr lang="ro-RO" sz="800" dirty="0">
              <a:sym typeface="+mn-lt"/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4F1C7D44-53C8-4A24-8852-A452305DF731}"/>
              </a:ext>
            </a:extLst>
          </p:cNvPr>
          <p:cNvSpPr>
            <a:spLocks noGrp="1" noChangeArrowheads="1"/>
          </p:cNvSpPr>
          <p:nvPr>
            <p:custDataLst>
              <p:tags r:id="rId35"/>
            </p:custDataLst>
          </p:nvPr>
        </p:nvSpPr>
        <p:spPr bwMode="gray">
          <a:xfrm>
            <a:off x="9213850" y="2151063"/>
            <a:ext cx="2301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6E7E4506-0EC6-4DB8-A39B-F784F399E4C6}" type="datetime'1''''8''''''''%'''''''''">
              <a:rPr lang="ro-RO" altLang="en-US" sz="800" smtClean="0"/>
              <a:pPr/>
              <a:t>18%</a:t>
            </a:fld>
            <a:endParaRPr lang="ro-RO" sz="800" dirty="0">
              <a:sym typeface="+mn-lt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2ADB0E88-C39D-4D67-ACD6-61B978AC7A1B}"/>
              </a:ext>
            </a:extLst>
          </p:cNvPr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auto">
          <a:xfrm>
            <a:off x="4714875" y="3000375"/>
            <a:ext cx="3571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0AE4B0CD-FC22-4FF8-A5D1-769DEC1B6A4C}" type="datetime'''''''''''A''''''''v''i''''''a''''''ti''''''''''''că'''''">
              <a:rPr lang="ro-RO" altLang="en-US" sz="800" smtClean="0"/>
              <a:pPr/>
              <a:t>Aviatică</a:t>
            </a:fld>
            <a:endParaRPr lang="ro-RO" sz="800" dirty="0">
              <a:sym typeface="+mn-lt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D92D83EE-BC1D-41C9-BB96-259D6034163E}"/>
              </a:ext>
            </a:extLst>
          </p:cNvPr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4714875" y="3530600"/>
            <a:ext cx="2555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58632776-328C-4C07-9504-3AB4BCC9D05F}" type="datetime'''''''A''''l''''''''''''''''''te''''''''''''l''''''''''''e'''">
              <a:rPr lang="ro-RO" altLang="en-US" sz="800" smtClean="0"/>
              <a:pPr/>
              <a:t>Altele</a:t>
            </a:fld>
            <a:endParaRPr lang="ro-RO" sz="800" dirty="0">
              <a:sym typeface="+mn-lt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E2AB742A-73C1-435B-B5EB-23975C44A8E6}"/>
              </a:ext>
            </a:extLst>
          </p:cNvPr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gray">
          <a:xfrm>
            <a:off x="6691313" y="3106738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D5E01D32-B13C-4B1A-9E2A-AA5E2DAA9E7C}" type="datetime'''''''''''''''''''''''''''''''''''''''''''''''3''''%'''''''">
              <a:rPr lang="ro-RO" altLang="en-US" sz="800" smtClean="0"/>
              <a:pPr/>
              <a:t>3%</a:t>
            </a:fld>
            <a:endParaRPr lang="ro-RO" sz="800" dirty="0">
              <a:sym typeface="+mn-lt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AFC4C211-D6ED-40B5-BFA2-F5F8009776FF}"/>
              </a:ext>
            </a:extLst>
          </p:cNvPr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gray">
          <a:xfrm>
            <a:off x="7699375" y="2257425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E33D2702-2E17-4B2D-9C2D-D6B722CAC398}" type="datetime'''''''''''''''''''''''9''''''''''''''''%'''''''''''''''''''''">
              <a:rPr lang="ro-RO" altLang="en-US" sz="800" smtClean="0"/>
              <a:pPr/>
              <a:t>9%</a:t>
            </a:fld>
            <a:endParaRPr lang="ro-RO" sz="800" dirty="0">
              <a:sym typeface="+mn-lt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6E6D5917-93F9-45CD-B830-AC850EE54A65}"/>
              </a:ext>
            </a:extLst>
          </p:cNvPr>
          <p:cNvSpPr>
            <a:spLocks noGrp="1" noChangeArrowheads="1"/>
          </p:cNvSpPr>
          <p:nvPr>
            <p:custDataLst>
              <p:tags r:id="rId40"/>
            </p:custDataLst>
          </p:nvPr>
        </p:nvSpPr>
        <p:spPr bwMode="gray">
          <a:xfrm>
            <a:off x="7699375" y="2363788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8B1E5970-892B-4E3D-9434-66BA1A94C558}" type="datetime'9''''''''''''''''%'">
              <a:rPr lang="ro-RO" altLang="en-US" sz="800" smtClean="0"/>
              <a:pPr/>
              <a:t>9%</a:t>
            </a:fld>
            <a:endParaRPr lang="ro-RO" sz="800" dirty="0">
              <a:sym typeface="+mn-lt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71647C43-6F24-4BEA-9A6B-97465F9BD133}"/>
              </a:ext>
            </a:extLst>
          </p:cNvPr>
          <p:cNvSpPr>
            <a:spLocks noGrp="1" noChangeArrowheads="1"/>
          </p:cNvSpPr>
          <p:nvPr>
            <p:custDataLst>
              <p:tags r:id="rId41"/>
            </p:custDataLst>
          </p:nvPr>
        </p:nvSpPr>
        <p:spPr bwMode="gray">
          <a:xfrm>
            <a:off x="7196138" y="2470150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9818E10E-C360-4B57-83C1-E452AEE5A234}" type="datetime'''''''''6''''''''''''%'''''''''''''''''''''''">
              <a:rPr lang="ro-RO" altLang="en-US" sz="800" smtClean="0"/>
              <a:pPr/>
              <a:t>6%</a:t>
            </a:fld>
            <a:endParaRPr lang="ro-RO" sz="800" dirty="0">
              <a:sym typeface="+mn-lt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D081EB23-AC73-4BB5-BF5F-4F44AEC2D465}"/>
              </a:ext>
            </a:extLst>
          </p:cNvPr>
          <p:cNvSpPr>
            <a:spLocks noGrp="1" noChangeArrowheads="1"/>
          </p:cNvSpPr>
          <p:nvPr>
            <p:custDataLst>
              <p:tags r:id="rId42"/>
            </p:custDataLst>
          </p:nvPr>
        </p:nvSpPr>
        <p:spPr bwMode="gray">
          <a:xfrm>
            <a:off x="7196138" y="2574925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8F5B1F58-C7C3-4C40-A892-FE1EA8EABEF5}" type="datetime'''''6''''''''''''%'''''''''''''">
              <a:rPr lang="ro-RO" altLang="en-US" sz="800" smtClean="0"/>
              <a:pPr/>
              <a:t>6%</a:t>
            </a:fld>
            <a:endParaRPr lang="ro-RO" sz="800" dirty="0">
              <a:sym typeface="+mn-lt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93288053-AF4B-42D6-8252-6D676579F8BE}"/>
              </a:ext>
            </a:extLst>
          </p:cNvPr>
          <p:cNvSpPr>
            <a:spLocks noGrp="1" noChangeArrowheads="1"/>
          </p:cNvSpPr>
          <p:nvPr>
            <p:custDataLst>
              <p:tags r:id="rId43"/>
            </p:custDataLst>
          </p:nvPr>
        </p:nvSpPr>
        <p:spPr bwMode="gray">
          <a:xfrm>
            <a:off x="7196138" y="2681288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60195E93-8655-4A9E-867F-05535E9C7B13}" type="datetime'''''''''''''''''''''''''''''''''''''6''''%'''''''''''''">
              <a:rPr lang="ro-RO" altLang="en-US" sz="800" smtClean="0"/>
              <a:pPr/>
              <a:t>6%</a:t>
            </a:fld>
            <a:endParaRPr lang="ro-RO" sz="800" dirty="0">
              <a:sym typeface="+mn-lt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83CC81F9-08F3-4A41-9E09-6EC4CB12A81D}"/>
              </a:ext>
            </a:extLst>
          </p:cNvPr>
          <p:cNvSpPr>
            <a:spLocks noGrp="1" noChangeArrowheads="1"/>
          </p:cNvSpPr>
          <p:nvPr>
            <p:custDataLst>
              <p:tags r:id="rId44"/>
            </p:custDataLst>
          </p:nvPr>
        </p:nvSpPr>
        <p:spPr bwMode="gray">
          <a:xfrm>
            <a:off x="7196138" y="2787650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C248F562-EEB4-4804-B6B4-C821064342C6}" type="datetime'''''''''''''''''''''''6''''''''''''''%'''''''''''''''''''''">
              <a:rPr lang="ro-RO" altLang="en-US" sz="800" smtClean="0"/>
              <a:pPr/>
              <a:t>6%</a:t>
            </a:fld>
            <a:endParaRPr lang="ro-RO" sz="800" dirty="0">
              <a:sym typeface="+mn-lt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78AD582E-DF2B-4E4E-A186-C99A19A6FFED}"/>
              </a:ext>
            </a:extLst>
          </p:cNvPr>
          <p:cNvSpPr>
            <a:spLocks noGrp="1" noChangeArrowheads="1"/>
          </p:cNvSpPr>
          <p:nvPr>
            <p:custDataLst>
              <p:tags r:id="rId45"/>
            </p:custDataLst>
          </p:nvPr>
        </p:nvSpPr>
        <p:spPr bwMode="gray">
          <a:xfrm>
            <a:off x="7196138" y="2894013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522060CF-1C67-4E65-9061-7A806588225B}" type="datetime'''''''''''''''''''''''6''''%'''''''''''''''''">
              <a:rPr lang="ro-RO" altLang="en-US" sz="800" smtClean="0"/>
              <a:pPr/>
              <a:t>6%</a:t>
            </a:fld>
            <a:endParaRPr lang="ro-RO" sz="800" dirty="0">
              <a:sym typeface="+mn-lt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3D964790-8578-445F-B816-21745CF23408}"/>
              </a:ext>
            </a:extLst>
          </p:cNvPr>
          <p:cNvSpPr>
            <a:spLocks noGrp="1" noChangeArrowheads="1"/>
          </p:cNvSpPr>
          <p:nvPr>
            <p:custDataLst>
              <p:tags r:id="rId46"/>
            </p:custDataLst>
          </p:nvPr>
        </p:nvSpPr>
        <p:spPr bwMode="gray">
          <a:xfrm>
            <a:off x="6691313" y="3213100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8279852C-C282-4C02-8D46-7BA1AB3E8D17}" type="datetime'3%'''''''''''''''''''''''''''''''">
              <a:rPr lang="ro-RO" altLang="en-US" sz="800" smtClean="0"/>
              <a:pPr/>
              <a:t>3%</a:t>
            </a:fld>
            <a:endParaRPr lang="ro-RO" sz="800" dirty="0">
              <a:sym typeface="+mn-lt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F6BEB6EE-0D52-46E0-9D74-165BABA6371E}"/>
              </a:ext>
            </a:extLst>
          </p:cNvPr>
          <p:cNvSpPr>
            <a:spLocks noGrp="1" noChangeArrowheads="1"/>
          </p:cNvSpPr>
          <p:nvPr>
            <p:custDataLst>
              <p:tags r:id="rId47"/>
            </p:custDataLst>
          </p:nvPr>
        </p:nvSpPr>
        <p:spPr bwMode="gray">
          <a:xfrm>
            <a:off x="6691313" y="3317875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E85F7EF1-D648-4585-B855-3FEDDDDCD0D6}" type="datetime'''''''''''''''''''''''''''''''''''''3''''''''''%'''''''''''">
              <a:rPr lang="ro-RO" altLang="en-US" sz="800" smtClean="0"/>
              <a:pPr/>
              <a:t>3%</a:t>
            </a:fld>
            <a:endParaRPr lang="ro-RO" sz="800" dirty="0">
              <a:sym typeface="+mn-lt"/>
            </a:endParaRP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01656AF6-86D6-427C-8817-E9E1EB70643C}"/>
              </a:ext>
            </a:extLst>
          </p:cNvPr>
          <p:cNvSpPr>
            <a:spLocks noGrp="1" noChangeArrowheads="1"/>
          </p:cNvSpPr>
          <p:nvPr>
            <p:custDataLst>
              <p:tags r:id="rId48"/>
            </p:custDataLst>
          </p:nvPr>
        </p:nvSpPr>
        <p:spPr bwMode="gray">
          <a:xfrm>
            <a:off x="6691313" y="3424238"/>
            <a:ext cx="173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5BBDAAED-AF01-436F-9C5E-52A2D74DA9C2}" type="datetime'''3''''''''''''''''''''''''''''''''''''''''%'''''''''''''''''">
              <a:rPr lang="ro-RO" altLang="en-US" sz="800" smtClean="0"/>
              <a:pPr/>
              <a:t>3%</a:t>
            </a:fld>
            <a:endParaRPr lang="ro-RO" sz="800" dirty="0">
              <a:sym typeface="+mn-lt"/>
            </a:endParaRP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08A23FC3-AD36-4FFE-B788-AF99BD1C95A8}"/>
              </a:ext>
            </a:extLst>
          </p:cNvPr>
          <p:cNvSpPr>
            <a:spLocks noGrp="1" noChangeArrowheads="1"/>
          </p:cNvSpPr>
          <p:nvPr>
            <p:custDataLst>
              <p:tags r:id="rId49"/>
            </p:custDataLst>
          </p:nvPr>
        </p:nvSpPr>
        <p:spPr bwMode="gray">
          <a:xfrm>
            <a:off x="8710613" y="3530600"/>
            <a:ext cx="2301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2700" tIns="0" rIns="1270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B69A0F1C-7917-493C-AA75-83B4054C20F8}" type="datetime'''''''1''''''''''5''''''''''%'''''''''''''''''''''''''''''''''">
              <a:rPr lang="ro-RO" altLang="en-US" sz="800" smtClean="0"/>
              <a:pPr/>
              <a:t>15%</a:t>
            </a:fld>
            <a:endParaRPr lang="ro-RO" sz="800" dirty="0">
              <a:sym typeface="+mn-lt"/>
            </a:endParaRPr>
          </a:p>
        </p:txBody>
      </p:sp>
      <p:graphicFrame>
        <p:nvGraphicFramePr>
          <p:cNvPr id="297" name="Chart 296">
            <a:extLst>
              <a:ext uri="{FF2B5EF4-FFF2-40B4-BE49-F238E27FC236}">
                <a16:creationId xmlns:a16="http://schemas.microsoft.com/office/drawing/2014/main" id="{18EF690C-D0D2-42E3-A551-259A03C8A935}"/>
              </a:ext>
            </a:extLst>
          </p:cNvPr>
          <p:cNvGraphicFramePr/>
          <p:nvPr>
            <p:custDataLst>
              <p:tags r:id="rId50"/>
            </p:custDataLst>
            <p:extLst>
              <p:ext uri="{D42A27DB-BD31-4B8C-83A1-F6EECF244321}">
                <p14:modId xmlns:p14="http://schemas.microsoft.com/office/powerpoint/2010/main" val="1682504881"/>
              </p:ext>
            </p:extLst>
          </p:nvPr>
        </p:nvGraphicFramePr>
        <p:xfrm>
          <a:off x="982663" y="4456113"/>
          <a:ext cx="2368550" cy="161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3"/>
          </a:graphicData>
        </a:graphic>
      </p:graphicFrame>
      <p:sp>
        <p:nvSpPr>
          <p:cNvPr id="75" name="Rectangle 74">
            <a:extLst>
              <a:ext uri="{FF2B5EF4-FFF2-40B4-BE49-F238E27FC236}">
                <a16:creationId xmlns:a16="http://schemas.microsoft.com/office/drawing/2014/main" id="{262439C7-A4BA-4C39-8ADD-23F8120AFA1F}"/>
              </a:ext>
            </a:extLst>
          </p:cNvPr>
          <p:cNvSpPr>
            <a:spLocks noGrp="1" noChangeArrowheads="1"/>
          </p:cNvSpPr>
          <p:nvPr>
            <p:custDataLst>
              <p:tags r:id="rId51"/>
            </p:custDataLst>
          </p:nvPr>
        </p:nvSpPr>
        <p:spPr bwMode="auto">
          <a:xfrm>
            <a:off x="279401" y="5324475"/>
            <a:ext cx="5191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C1071BB1-39EE-4BB1-8D68-0E2F99897320}" type="datetime'''''5''''0''1'''''''''' -'''''''''''''''' 1.''0''''0''0'">
              <a:rPr lang="ro-RO" altLang="en-US" sz="800" smtClean="0"/>
              <a:pPr/>
              <a:t>501 - 1.000</a:t>
            </a:fld>
            <a:endParaRPr lang="ro-RO" sz="800" dirty="0">
              <a:sym typeface="+mn-lt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1F4EE4E-6F0F-4D54-8991-1DE43B3F8602}"/>
              </a:ext>
            </a:extLst>
          </p:cNvPr>
          <p:cNvSpPr>
            <a:spLocks noGrp="1" noChangeArrowheads="1"/>
          </p:cNvSpPr>
          <p:nvPr>
            <p:custDataLst>
              <p:tags r:id="rId52"/>
            </p:custDataLst>
          </p:nvPr>
        </p:nvSpPr>
        <p:spPr bwMode="auto">
          <a:xfrm>
            <a:off x="279400" y="4598988"/>
            <a:ext cx="7191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2CADAD67-D3F4-481D-BB8F-D752D1F31908}" type="datetime'''1''''0.''''001 ''''''-'''''''''' ''20''''.0''0''''''''0'''">
              <a:rPr lang="ro-RO" altLang="en-US" sz="800" smtClean="0"/>
              <a:pPr/>
              <a:t>10.001 - 20.000</a:t>
            </a:fld>
            <a:endParaRPr lang="ro-RO" sz="800" dirty="0">
              <a:sym typeface="+mn-lt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459F6D2-C1CD-47DB-BB40-D0EAA2FFE1B7}"/>
              </a:ext>
            </a:extLst>
          </p:cNvPr>
          <p:cNvSpPr>
            <a:spLocks noGrp="1" noChangeArrowheads="1"/>
          </p:cNvSpPr>
          <p:nvPr>
            <p:custDataLst>
              <p:tags r:id="rId53"/>
            </p:custDataLst>
          </p:nvPr>
        </p:nvSpPr>
        <p:spPr bwMode="auto">
          <a:xfrm>
            <a:off x="279400" y="5083175"/>
            <a:ext cx="6048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59ADBA95-FB69-4011-A743-40251A24EEBC}" type="datetime'''''1''.0''''0''''1 ''''''''''''- ''''5.''''0''''''''''00'">
              <a:rPr lang="ro-RO" altLang="en-US" sz="800" smtClean="0"/>
              <a:pPr/>
              <a:t>1.001 - 5.000</a:t>
            </a:fld>
            <a:endParaRPr lang="ro-RO" sz="800" dirty="0">
              <a:sym typeface="+mn-lt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35CF86C-B373-49F8-9E42-29008BDD4EC2}"/>
              </a:ext>
            </a:extLst>
          </p:cNvPr>
          <p:cNvSpPr>
            <a:spLocks noGrp="1" noChangeArrowheads="1"/>
          </p:cNvSpPr>
          <p:nvPr>
            <p:custDataLst>
              <p:tags r:id="rId54"/>
            </p:custDataLst>
          </p:nvPr>
        </p:nvSpPr>
        <p:spPr bwMode="auto">
          <a:xfrm>
            <a:off x="279401" y="4840288"/>
            <a:ext cx="6334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25495133-BDB4-4744-9A0C-3624AD270A09}" type="datetime'5''.0''''0''1 ''''-''1''0''''''''''''.''0''''0''0'''''''">
              <a:rPr lang="ro-RO" altLang="en-US" sz="800" smtClean="0"/>
              <a:pPr/>
              <a:t>5.001 -10.000</a:t>
            </a:fld>
            <a:endParaRPr lang="ro-RO" sz="800" dirty="0">
              <a:sym typeface="+mn-lt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C9BEBF6-846F-4CB3-B46E-6A3C1CB2F127}"/>
              </a:ext>
            </a:extLst>
          </p:cNvPr>
          <p:cNvSpPr>
            <a:spLocks noGrp="1" noChangeArrowheads="1"/>
          </p:cNvSpPr>
          <p:nvPr>
            <p:custDataLst>
              <p:tags r:id="rId55"/>
            </p:custDataLst>
          </p:nvPr>
        </p:nvSpPr>
        <p:spPr bwMode="auto">
          <a:xfrm>
            <a:off x="279400" y="5567363"/>
            <a:ext cx="4333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F96EC3C0-153A-4FB6-978B-7307C37A7DD1}" type="datetime'2''''''''''''''''51'''''''''' -'' ''5''''''0''''''0'''''">
              <a:rPr lang="ro-RO" altLang="en-US" sz="800" smtClean="0"/>
              <a:pPr/>
              <a:t>251 - 500</a:t>
            </a:fld>
            <a:endParaRPr lang="ro-RO" sz="800" dirty="0">
              <a:sym typeface="+mn-lt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8FEBF74-DAAF-4754-B2BF-08E8A67AAAFF}"/>
              </a:ext>
            </a:extLst>
          </p:cNvPr>
          <p:cNvSpPr>
            <a:spLocks noGrp="1" noChangeArrowheads="1"/>
          </p:cNvSpPr>
          <p:nvPr>
            <p:custDataLst>
              <p:tags r:id="rId56"/>
            </p:custDataLst>
          </p:nvPr>
        </p:nvSpPr>
        <p:spPr bwMode="auto">
          <a:xfrm>
            <a:off x="279400" y="5808663"/>
            <a:ext cx="2555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713DB5A6-4149-4A13-AEEA-2DD5910961BC}" type="datetime'''''''''''''''''≤'''' ''2''''''5''''''''0'''''''">
              <a:rPr lang="ro-RO" altLang="en-US" sz="800" smtClean="0"/>
              <a:pPr/>
              <a:t>≤ 250</a:t>
            </a:fld>
            <a:endParaRPr lang="ro-RO" sz="800" dirty="0"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EB7B96-B38C-45D4-9460-4F207F529C7B}"/>
              </a:ext>
            </a:extLst>
          </p:cNvPr>
          <p:cNvSpPr/>
          <p:nvPr/>
        </p:nvSpPr>
        <p:spPr bwMode="auto">
          <a:xfrm>
            <a:off x="-1" y="3940945"/>
            <a:ext cx="4894264" cy="2335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400" b="1" i="1" dirty="0">
                <a:solidFill>
                  <a:schemeClr val="bg1"/>
                </a:solidFill>
              </a:rPr>
              <a:t>Număr de angajați în cadrul companiei </a:t>
            </a:r>
            <a:r>
              <a:rPr lang="en-US" sz="1400" b="1" i="1" dirty="0">
                <a:solidFill>
                  <a:schemeClr val="bg1"/>
                </a:solidFill>
              </a:rPr>
              <a:t>- Ro</a:t>
            </a:r>
            <a:endParaRPr kumimoji="0" lang="ro-RO" sz="1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CE47820D-EBA6-46BF-B932-C47A3AAA71EE}"/>
              </a:ext>
            </a:extLst>
          </p:cNvPr>
          <p:cNvSpPr/>
          <p:nvPr/>
        </p:nvSpPr>
        <p:spPr bwMode="auto">
          <a:xfrm>
            <a:off x="4514850" y="1794254"/>
            <a:ext cx="3894534" cy="2335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kumimoji="0" lang="ro-RO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Participanți în funcție de </a:t>
            </a:r>
            <a:r>
              <a:rPr lang="ro-RO" sz="1400" b="1" i="1" dirty="0">
                <a:solidFill>
                  <a:schemeClr val="bg1"/>
                </a:solidFill>
              </a:rPr>
              <a:t>i</a:t>
            </a:r>
            <a:r>
              <a:rPr kumimoji="0" lang="ro-RO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ndustrie</a:t>
            </a:r>
            <a:r>
              <a:rPr kumimoji="0" lang="de-DE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- Ro</a:t>
            </a:r>
            <a:endParaRPr kumimoji="0" lang="ro-RO" sz="1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DBBACE6D-AA12-46E3-8F74-3D1254D17193}"/>
              </a:ext>
            </a:extLst>
          </p:cNvPr>
          <p:cNvSpPr/>
          <p:nvPr/>
        </p:nvSpPr>
        <p:spPr bwMode="auto">
          <a:xfrm>
            <a:off x="13891" y="1794254"/>
            <a:ext cx="3894534" cy="2335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kumimoji="0" lang="ro-RO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Participanți în funcție de </a:t>
            </a:r>
            <a:r>
              <a:rPr lang="ro-RO" sz="1400" b="1" i="1" dirty="0">
                <a:solidFill>
                  <a:schemeClr val="bg1"/>
                </a:solidFill>
              </a:rPr>
              <a:t>poziție</a:t>
            </a:r>
            <a:r>
              <a:rPr lang="de-DE" sz="1400" b="1" i="1" dirty="0">
                <a:solidFill>
                  <a:schemeClr val="bg1"/>
                </a:solidFill>
              </a:rPr>
              <a:t> </a:t>
            </a:r>
            <a:r>
              <a:rPr lang="en-US" sz="1400" b="1" i="1" dirty="0">
                <a:solidFill>
                  <a:schemeClr val="bg1"/>
                </a:solidFill>
              </a:rPr>
              <a:t>- Ro</a:t>
            </a:r>
            <a:endParaRPr kumimoji="0" lang="ro-RO" sz="1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6" name="Parallelogram 75">
            <a:extLst>
              <a:ext uri="{FF2B5EF4-FFF2-40B4-BE49-F238E27FC236}">
                <a16:creationId xmlns:a16="http://schemas.microsoft.com/office/drawing/2014/main" id="{43DA06BA-E4BA-4670-AD11-85B634EEF4EB}"/>
              </a:ext>
            </a:extLst>
          </p:cNvPr>
          <p:cNvSpPr/>
          <p:nvPr/>
        </p:nvSpPr>
        <p:spPr bwMode="auto">
          <a:xfrm>
            <a:off x="3695700" y="3859807"/>
            <a:ext cx="6210300" cy="2481725"/>
          </a:xfrm>
          <a:prstGeom prst="parallelogram">
            <a:avLst>
              <a:gd name="adj" fmla="val 60854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7" name="Parallelogram 76">
            <a:extLst>
              <a:ext uri="{FF2B5EF4-FFF2-40B4-BE49-F238E27FC236}">
                <a16:creationId xmlns:a16="http://schemas.microsoft.com/office/drawing/2014/main" id="{A7A7F202-7269-479E-8289-AAB1D9F58956}"/>
              </a:ext>
            </a:extLst>
          </p:cNvPr>
          <p:cNvSpPr/>
          <p:nvPr/>
        </p:nvSpPr>
        <p:spPr bwMode="auto">
          <a:xfrm>
            <a:off x="4013201" y="4258733"/>
            <a:ext cx="5846806" cy="2014241"/>
          </a:xfrm>
          <a:prstGeom prst="parallelogram">
            <a:avLst>
              <a:gd name="adj" fmla="val 5901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81C8562-0866-4FB8-BB92-7CE1D3560777}"/>
              </a:ext>
            </a:extLst>
          </p:cNvPr>
          <p:cNvSpPr/>
          <p:nvPr/>
        </p:nvSpPr>
        <p:spPr bwMode="auto">
          <a:xfrm>
            <a:off x="5221097" y="3940945"/>
            <a:ext cx="4464000" cy="2335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400" b="1" i="1" dirty="0">
                <a:solidFill>
                  <a:schemeClr val="bg1"/>
                </a:solidFill>
              </a:rPr>
              <a:t>Participanți în funcție de țară</a:t>
            </a:r>
            <a:endParaRPr lang="it-IT" sz="1400" b="1" i="1" dirty="0">
              <a:solidFill>
                <a:schemeClr val="bg1"/>
              </a:solidFill>
            </a:endParaRPr>
          </a:p>
        </p:txBody>
      </p:sp>
      <p:graphicFrame>
        <p:nvGraphicFramePr>
          <p:cNvPr id="104" name="Chart 103">
            <a:extLst>
              <a:ext uri="{FF2B5EF4-FFF2-40B4-BE49-F238E27FC236}">
                <a16:creationId xmlns:a16="http://schemas.microsoft.com/office/drawing/2014/main" id="{5F6CB7C8-3497-4259-B8A1-4CF0E9C33AD7}"/>
              </a:ext>
            </a:extLst>
          </p:cNvPr>
          <p:cNvGraphicFramePr/>
          <p:nvPr>
            <p:custDataLst>
              <p:tags r:id="rId57"/>
            </p:custDataLst>
            <p:extLst>
              <p:ext uri="{D42A27DB-BD31-4B8C-83A1-F6EECF244321}">
                <p14:modId xmlns:p14="http://schemas.microsoft.com/office/powerpoint/2010/main" val="3508527309"/>
              </p:ext>
            </p:extLst>
          </p:nvPr>
        </p:nvGraphicFramePr>
        <p:xfrm>
          <a:off x="6078538" y="4456113"/>
          <a:ext cx="3406775" cy="1719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4"/>
          </a:graphicData>
        </a:graphic>
      </p:graphicFrame>
      <p:sp>
        <p:nvSpPr>
          <p:cNvPr id="90" name="Rectangle 89">
            <a:extLst>
              <a:ext uri="{FF2B5EF4-FFF2-40B4-BE49-F238E27FC236}">
                <a16:creationId xmlns:a16="http://schemas.microsoft.com/office/drawing/2014/main" id="{BDD74285-2986-46A2-8300-8060F351C2F7}"/>
              </a:ext>
            </a:extLst>
          </p:cNvPr>
          <p:cNvSpPr>
            <a:spLocks noGrp="1" noChangeArrowheads="1"/>
          </p:cNvSpPr>
          <p:nvPr>
            <p:custDataLst>
              <p:tags r:id="rId58"/>
            </p:custDataLst>
          </p:nvPr>
        </p:nvSpPr>
        <p:spPr bwMode="auto">
          <a:xfrm>
            <a:off x="5519738" y="5584825"/>
            <a:ext cx="392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89376FAD-750C-4ACD-96C2-D58AA636A745}" type="datetime'''''S''''''''''''''''''''''''''''''''''p''a''ni''''a'''">
              <a:rPr lang="en-US" altLang="en-US" sz="1000" smtClean="0"/>
              <a:pPr/>
              <a:t>Spania</a:t>
            </a:fld>
            <a:endParaRPr lang="en-US" sz="1000" dirty="0">
              <a:sym typeface="+mn-lt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D1F7B16-D2CE-4AB1-8237-C0D26E0C6F7E}"/>
              </a:ext>
            </a:extLst>
          </p:cNvPr>
          <p:cNvSpPr>
            <a:spLocks noGrp="1" noChangeArrowheads="1"/>
          </p:cNvSpPr>
          <p:nvPr>
            <p:custDataLst>
              <p:tags r:id="rId59"/>
            </p:custDataLst>
          </p:nvPr>
        </p:nvSpPr>
        <p:spPr bwMode="auto">
          <a:xfrm>
            <a:off x="5519738" y="4721225"/>
            <a:ext cx="393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428CE0D8-1562-4774-BF43-CF5E1154DD9E}" type="datetime'A''''u''''''''''''''''''''''st''''''r''''''ia'''''">
              <a:rPr lang="en-US" altLang="en-US" sz="1000" smtClean="0"/>
              <a:pPr/>
              <a:t>Austria</a:t>
            </a:fld>
            <a:endParaRPr lang="en-US" sz="1000" dirty="0">
              <a:sym typeface="+mn-lt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21BCBC0-BD04-4716-8CCF-3F5803462C1E}"/>
              </a:ext>
            </a:extLst>
          </p:cNvPr>
          <p:cNvSpPr>
            <a:spLocks noGrp="1" noChangeArrowheads="1"/>
          </p:cNvSpPr>
          <p:nvPr>
            <p:custDataLst>
              <p:tags r:id="rId60"/>
            </p:custDataLst>
          </p:nvPr>
        </p:nvSpPr>
        <p:spPr bwMode="auto">
          <a:xfrm>
            <a:off x="5519738" y="5065713"/>
            <a:ext cx="4429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AA62E31A-9D8F-44B6-A530-01B3045EC051}" type="datetime'''''''''''''U''''''n''g''''''''''a''''r''i''a'">
              <a:rPr lang="en-US" altLang="en-US" sz="1000" smtClean="0"/>
              <a:pPr/>
              <a:t>Ungaria</a:t>
            </a:fld>
            <a:endParaRPr lang="en-US" sz="1000" dirty="0">
              <a:sym typeface="+mn-lt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8FA838B-1B9A-4AC8-8709-BD013ACF1BCE}"/>
              </a:ext>
            </a:extLst>
          </p:cNvPr>
          <p:cNvSpPr>
            <a:spLocks noGrp="1" noChangeArrowheads="1"/>
          </p:cNvSpPr>
          <p:nvPr>
            <p:custDataLst>
              <p:tags r:id="rId61"/>
            </p:custDataLst>
          </p:nvPr>
        </p:nvSpPr>
        <p:spPr bwMode="auto">
          <a:xfrm>
            <a:off x="5519738" y="4548188"/>
            <a:ext cx="5556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6E111171-6768-446E-8939-808452C9E6C8}" type="datetime'G''''''''''''''''er''m''''''''ani''''''a'''''''''''''''''''''">
              <a:rPr lang="en-US" altLang="en-US" sz="1000" smtClean="0"/>
              <a:pPr/>
              <a:t>Germania</a:t>
            </a:fld>
            <a:endParaRPr lang="en-US" sz="1000" dirty="0">
              <a:sym typeface="+mn-lt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7277C7D-9E27-43DC-8ABA-ED7040331FB3}"/>
              </a:ext>
            </a:extLst>
          </p:cNvPr>
          <p:cNvSpPr>
            <a:spLocks noGrp="1" noChangeArrowheads="1"/>
          </p:cNvSpPr>
          <p:nvPr>
            <p:custDataLst>
              <p:tags r:id="rId62"/>
            </p:custDataLst>
          </p:nvPr>
        </p:nvSpPr>
        <p:spPr bwMode="auto">
          <a:xfrm>
            <a:off x="5519738" y="4894263"/>
            <a:ext cx="506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0EF4B6CD-2707-4B05-9536-F0D315F2356C}" type="datetime'''R''''''''''''''''''''o''mâ''''n''''''i''''a'">
              <a:rPr lang="en-US" altLang="en-US" sz="1000" smtClean="0"/>
              <a:pPr/>
              <a:t>România</a:t>
            </a:fld>
            <a:endParaRPr lang="en-US" sz="1000" dirty="0">
              <a:sym typeface="+mn-lt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325E6ED-7AAA-4E80-9770-FD9EF06323A0}"/>
              </a:ext>
            </a:extLst>
          </p:cNvPr>
          <p:cNvSpPr>
            <a:spLocks noGrp="1" noChangeArrowheads="1"/>
          </p:cNvSpPr>
          <p:nvPr>
            <p:custDataLst>
              <p:tags r:id="rId63"/>
            </p:custDataLst>
          </p:nvPr>
        </p:nvSpPr>
        <p:spPr bwMode="auto">
          <a:xfrm>
            <a:off x="5519738" y="5238750"/>
            <a:ext cx="379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70A61642-A8C0-4825-AF26-53BBAEEB49B2}" type="datetime'El''''''ve''''''''''''''''''''''''''''''''''ția'''''''''''''">
              <a:rPr lang="en-US" altLang="en-US" sz="1000" smtClean="0"/>
              <a:pPr/>
              <a:t>Elveția</a:t>
            </a:fld>
            <a:endParaRPr lang="en-US" sz="1000" dirty="0">
              <a:sym typeface="+mn-lt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6650436-E8F4-41C7-A6DC-DB3DE3B9DD33}"/>
              </a:ext>
            </a:extLst>
          </p:cNvPr>
          <p:cNvSpPr>
            <a:spLocks noGrp="1" noChangeArrowheads="1"/>
          </p:cNvSpPr>
          <p:nvPr>
            <p:custDataLst>
              <p:tags r:id="rId64"/>
            </p:custDataLst>
          </p:nvPr>
        </p:nvSpPr>
        <p:spPr bwMode="auto">
          <a:xfrm>
            <a:off x="5519738" y="5756275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E9E11661-F800-447B-8932-436EEF268C4C}" type="datetime'''''''S''''''''''''''''''''''U''''''''A'''''''''''''''''">
              <a:rPr lang="en-US" altLang="en-US" sz="1000" smtClean="0"/>
              <a:pPr/>
              <a:t>SUA</a:t>
            </a:fld>
            <a:endParaRPr lang="en-US" sz="1000" dirty="0">
              <a:sym typeface="+mn-lt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FF514CA-3AA2-423D-B351-9707714C8A20}"/>
              </a:ext>
            </a:extLst>
          </p:cNvPr>
          <p:cNvSpPr>
            <a:spLocks noGrp="1" noChangeArrowheads="1"/>
          </p:cNvSpPr>
          <p:nvPr>
            <p:custDataLst>
              <p:tags r:id="rId65"/>
            </p:custDataLst>
          </p:nvPr>
        </p:nvSpPr>
        <p:spPr bwMode="auto">
          <a:xfrm>
            <a:off x="5519738" y="5411788"/>
            <a:ext cx="406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732CAF16-CA08-474A-894F-B12A70C7A4F8}" type="datetime'''''''''''''''''Ol''''''''''''''a''''''''n''''d''''a'">
              <a:rPr lang="en-US" altLang="en-US" sz="1000" smtClean="0"/>
              <a:pPr/>
              <a:t>Olanda</a:t>
            </a:fld>
            <a:endParaRPr lang="en-US" sz="1000" dirty="0">
              <a:sym typeface="+mn-lt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DF60F49-F2F2-43AF-902A-7C25C46C08BE}"/>
              </a:ext>
            </a:extLst>
          </p:cNvPr>
          <p:cNvSpPr>
            <a:spLocks noGrp="1" noChangeArrowheads="1"/>
          </p:cNvSpPr>
          <p:nvPr>
            <p:custDataLst>
              <p:tags r:id="rId66"/>
            </p:custDataLst>
          </p:nvPr>
        </p:nvSpPr>
        <p:spPr bwMode="auto">
          <a:xfrm>
            <a:off x="5519738" y="5929313"/>
            <a:ext cx="3159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324EBDA0-C8FB-4B7B-927B-6CC2A2EF250F}" type="datetime'''''''A''l''''''t''''''''e''l''''''''''''e'''''''''">
              <a:rPr lang="en-US" altLang="en-US" sz="1000" smtClean="0"/>
              <a:pPr/>
              <a:t>Altele</a:t>
            </a:fld>
            <a:endParaRPr lang="en-US" sz="1000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0242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6E4A99B-1776-4AB8-B280-5AF34597AFA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34453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2" name="think-cell Slide" r:id="rId27" imgW="395" imgH="394" progId="TCLayout.ActiveDocument.1">
                  <p:embed/>
                </p:oleObj>
              </mc:Choice>
              <mc:Fallback>
                <p:oleObj name="think-cell Slide" r:id="rId27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306335BA-A3BD-481B-904D-6E47CC7C4076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sz="2100" b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AC155C-3B00-4581-B927-EE7D6D772B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0400" y="6624638"/>
            <a:ext cx="141064" cy="153888"/>
          </a:xfrm>
        </p:spPr>
        <p:txBody>
          <a:bodyPr/>
          <a:lstStyle/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16</a:t>
            </a:fld>
            <a:endParaRPr lang="ro-R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393E38-74D1-47ED-85A5-4D3F5202E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100" dirty="0"/>
              <a:t>Horváth &amp; Partners: Steering Business Successfully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B58FC-884F-4CA5-BE77-8C07F2258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59" y="6624638"/>
            <a:ext cx="6594754" cy="153888"/>
          </a:xfrm>
        </p:spPr>
        <p:txBody>
          <a:bodyPr/>
          <a:lstStyle/>
          <a:p>
            <a:pPr>
              <a:defRPr/>
            </a:pPr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  <p:grpSp>
        <p:nvGrpSpPr>
          <p:cNvPr id="7" name="Gruppieren 8">
            <a:extLst>
              <a:ext uri="{FF2B5EF4-FFF2-40B4-BE49-F238E27FC236}">
                <a16:creationId xmlns:a16="http://schemas.microsoft.com/office/drawing/2014/main" id="{80E906B4-DC25-4B9B-AAF3-19C4A8FB2EC1}"/>
              </a:ext>
            </a:extLst>
          </p:cNvPr>
          <p:cNvGrpSpPr/>
          <p:nvPr/>
        </p:nvGrpSpPr>
        <p:grpSpPr>
          <a:xfrm>
            <a:off x="2567571" y="4869160"/>
            <a:ext cx="4709586" cy="1237838"/>
            <a:chOff x="2593897" y="4869160"/>
            <a:chExt cx="4709586" cy="1237838"/>
          </a:xfrm>
        </p:grpSpPr>
        <p:sp>
          <p:nvSpPr>
            <p:cNvPr id="8" name="Rectangle 79">
              <a:extLst>
                <a:ext uri="{FF2B5EF4-FFF2-40B4-BE49-F238E27FC236}">
                  <a16:creationId xmlns:a16="http://schemas.microsoft.com/office/drawing/2014/main" id="{0802DE7F-EF5F-40EE-90C6-A74109012034}"/>
                </a:ext>
              </a:extLst>
            </p:cNvPr>
            <p:cNvSpPr txBox="1">
              <a:spLocks/>
            </p:cNvSpPr>
            <p:nvPr>
              <p:custDataLst>
                <p:tags r:id="rId25"/>
              </p:custDataLst>
            </p:nvPr>
          </p:nvSpPr>
          <p:spPr>
            <a:xfrm>
              <a:off x="2593897" y="4869160"/>
              <a:ext cx="4709586" cy="1237838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accent3"/>
              </a:solidFill>
              <a:prstDash val="solid"/>
            </a:ln>
          </p:spPr>
          <p:txBody>
            <a:bodyPr lIns="72000" tIns="72000" rIns="72000" bIns="72000">
              <a:noAutofit/>
            </a:bodyPr>
            <a:lstStyle>
              <a:defPPr>
                <a:defRPr lang="de-DE"/>
              </a:defPPr>
              <a:lvl1pPr indent="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Wingdings" pitchFamily="2" charset="2"/>
                <a:buNone/>
              </a:lvl1pPr>
              <a:lvl2pPr marL="188913" lvl="1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"/>
              </a:lvl2pPr>
              <a:lvl3pPr marL="379413" lvl="2" indent="-188913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–"/>
              </a:lvl3pPr>
              <a:lvl4pPr marL="571500" lvl="3" indent="-19050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"/>
              </a:lvl4pPr>
              <a:lvl5pPr marL="760413" lvl="4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Char char="–"/>
              </a:lvl5pPr>
              <a:lvl6pPr marL="12176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6pPr>
              <a:lvl7pPr marL="16748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7pPr>
              <a:lvl8pPr marL="21320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8pPr>
              <a:lvl9pPr marL="25892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9pPr>
            </a:lstStyle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600" b="1" dirty="0"/>
                <a:t>Industrii</a:t>
              </a:r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400" dirty="0"/>
                <a:t>Automotive, Bancar, Chimicale, Mărfuri de consum, High Tech, Bunuri industriale, Asigurări, Logistică, Mass-media, Petrol, Farmaceutice, Sectorul Public, Retail, Telecomunicații, Transport</a:t>
              </a:r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endParaRPr lang="ro-RO" sz="1400" dirty="0"/>
            </a:p>
          </p:txBody>
        </p:sp>
        <p:sp>
          <p:nvSpPr>
            <p:cNvPr id="9" name="Freeform 824">
              <a:extLst>
                <a:ext uri="{FF2B5EF4-FFF2-40B4-BE49-F238E27FC236}">
                  <a16:creationId xmlns:a16="http://schemas.microsoft.com/office/drawing/2014/main" id="{36EECD53-AE92-44B3-A4C0-176DC8293F8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788547" y="5677992"/>
              <a:ext cx="467534" cy="359445"/>
            </a:xfrm>
            <a:custGeom>
              <a:avLst/>
              <a:gdLst>
                <a:gd name="T0" fmla="*/ 349 w 153"/>
                <a:gd name="T1" fmla="*/ 309 h 136"/>
                <a:gd name="T2" fmla="*/ 349 w 153"/>
                <a:gd name="T3" fmla="*/ 125 h 136"/>
                <a:gd name="T4" fmla="*/ 330 w 153"/>
                <a:gd name="T5" fmla="*/ 125 h 136"/>
                <a:gd name="T6" fmla="*/ 330 w 153"/>
                <a:gd name="T7" fmla="*/ 21 h 136"/>
                <a:gd name="T8" fmla="*/ 307 w 153"/>
                <a:gd name="T9" fmla="*/ 0 h 136"/>
                <a:gd name="T10" fmla="*/ 285 w 153"/>
                <a:gd name="T11" fmla="*/ 21 h 136"/>
                <a:gd name="T12" fmla="*/ 285 w 153"/>
                <a:gd name="T13" fmla="*/ 125 h 136"/>
                <a:gd name="T14" fmla="*/ 262 w 153"/>
                <a:gd name="T15" fmla="*/ 125 h 136"/>
                <a:gd name="T16" fmla="*/ 262 w 153"/>
                <a:gd name="T17" fmla="*/ 85 h 136"/>
                <a:gd name="T18" fmla="*/ 193 w 153"/>
                <a:gd name="T19" fmla="*/ 125 h 136"/>
                <a:gd name="T20" fmla="*/ 189 w 153"/>
                <a:gd name="T21" fmla="*/ 125 h 136"/>
                <a:gd name="T22" fmla="*/ 189 w 153"/>
                <a:gd name="T23" fmla="*/ 85 h 136"/>
                <a:gd name="T24" fmla="*/ 120 w 153"/>
                <a:gd name="T25" fmla="*/ 125 h 136"/>
                <a:gd name="T26" fmla="*/ 113 w 153"/>
                <a:gd name="T27" fmla="*/ 125 h 136"/>
                <a:gd name="T28" fmla="*/ 113 w 153"/>
                <a:gd name="T29" fmla="*/ 85 h 136"/>
                <a:gd name="T30" fmla="*/ 45 w 153"/>
                <a:gd name="T31" fmla="*/ 125 h 136"/>
                <a:gd name="T32" fmla="*/ 12 w 153"/>
                <a:gd name="T33" fmla="*/ 125 h 136"/>
                <a:gd name="T34" fmla="*/ 12 w 153"/>
                <a:gd name="T35" fmla="*/ 309 h 136"/>
                <a:gd name="T36" fmla="*/ 0 w 153"/>
                <a:gd name="T37" fmla="*/ 309 h 136"/>
                <a:gd name="T38" fmla="*/ 0 w 153"/>
                <a:gd name="T39" fmla="*/ 321 h 136"/>
                <a:gd name="T40" fmla="*/ 361 w 153"/>
                <a:gd name="T41" fmla="*/ 321 h 136"/>
                <a:gd name="T42" fmla="*/ 361 w 153"/>
                <a:gd name="T43" fmla="*/ 309 h 136"/>
                <a:gd name="T44" fmla="*/ 349 w 153"/>
                <a:gd name="T45" fmla="*/ 309 h 136"/>
                <a:gd name="T46" fmla="*/ 238 w 153"/>
                <a:gd name="T47" fmla="*/ 177 h 136"/>
                <a:gd name="T48" fmla="*/ 281 w 153"/>
                <a:gd name="T49" fmla="*/ 177 h 136"/>
                <a:gd name="T50" fmla="*/ 281 w 153"/>
                <a:gd name="T51" fmla="*/ 203 h 136"/>
                <a:gd name="T52" fmla="*/ 238 w 153"/>
                <a:gd name="T53" fmla="*/ 203 h 136"/>
                <a:gd name="T54" fmla="*/ 238 w 153"/>
                <a:gd name="T55" fmla="*/ 177 h 136"/>
                <a:gd name="T56" fmla="*/ 238 w 153"/>
                <a:gd name="T57" fmla="*/ 236 h 136"/>
                <a:gd name="T58" fmla="*/ 281 w 153"/>
                <a:gd name="T59" fmla="*/ 236 h 136"/>
                <a:gd name="T60" fmla="*/ 281 w 153"/>
                <a:gd name="T61" fmla="*/ 260 h 136"/>
                <a:gd name="T62" fmla="*/ 238 w 153"/>
                <a:gd name="T63" fmla="*/ 260 h 136"/>
                <a:gd name="T64" fmla="*/ 238 w 153"/>
                <a:gd name="T65" fmla="*/ 236 h 136"/>
                <a:gd name="T66" fmla="*/ 160 w 153"/>
                <a:gd name="T67" fmla="*/ 177 h 136"/>
                <a:gd name="T68" fmla="*/ 203 w 153"/>
                <a:gd name="T69" fmla="*/ 177 h 136"/>
                <a:gd name="T70" fmla="*/ 203 w 153"/>
                <a:gd name="T71" fmla="*/ 203 h 136"/>
                <a:gd name="T72" fmla="*/ 160 w 153"/>
                <a:gd name="T73" fmla="*/ 203 h 136"/>
                <a:gd name="T74" fmla="*/ 160 w 153"/>
                <a:gd name="T75" fmla="*/ 177 h 136"/>
                <a:gd name="T76" fmla="*/ 160 w 153"/>
                <a:gd name="T77" fmla="*/ 236 h 136"/>
                <a:gd name="T78" fmla="*/ 203 w 153"/>
                <a:gd name="T79" fmla="*/ 236 h 136"/>
                <a:gd name="T80" fmla="*/ 203 w 153"/>
                <a:gd name="T81" fmla="*/ 260 h 136"/>
                <a:gd name="T82" fmla="*/ 160 w 153"/>
                <a:gd name="T83" fmla="*/ 260 h 136"/>
                <a:gd name="T84" fmla="*/ 160 w 153"/>
                <a:gd name="T85" fmla="*/ 236 h 136"/>
                <a:gd name="T86" fmla="*/ 80 w 153"/>
                <a:gd name="T87" fmla="*/ 177 h 136"/>
                <a:gd name="T88" fmla="*/ 123 w 153"/>
                <a:gd name="T89" fmla="*/ 177 h 136"/>
                <a:gd name="T90" fmla="*/ 123 w 153"/>
                <a:gd name="T91" fmla="*/ 203 h 136"/>
                <a:gd name="T92" fmla="*/ 80 w 153"/>
                <a:gd name="T93" fmla="*/ 203 h 136"/>
                <a:gd name="T94" fmla="*/ 80 w 153"/>
                <a:gd name="T95" fmla="*/ 177 h 136"/>
                <a:gd name="T96" fmla="*/ 80 w 153"/>
                <a:gd name="T97" fmla="*/ 236 h 136"/>
                <a:gd name="T98" fmla="*/ 123 w 153"/>
                <a:gd name="T99" fmla="*/ 236 h 136"/>
                <a:gd name="T100" fmla="*/ 123 w 153"/>
                <a:gd name="T101" fmla="*/ 260 h 136"/>
                <a:gd name="T102" fmla="*/ 80 w 153"/>
                <a:gd name="T103" fmla="*/ 260 h 136"/>
                <a:gd name="T104" fmla="*/ 80 w 153"/>
                <a:gd name="T105" fmla="*/ 236 h 1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3" h="136">
                  <a:moveTo>
                    <a:pt x="148" y="131"/>
                  </a:moveTo>
                  <a:cubicBezTo>
                    <a:pt x="148" y="53"/>
                    <a:pt x="148" y="53"/>
                    <a:pt x="148" y="53"/>
                  </a:cubicBezTo>
                  <a:cubicBezTo>
                    <a:pt x="140" y="53"/>
                    <a:pt x="140" y="53"/>
                    <a:pt x="140" y="53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4"/>
                    <a:pt x="136" y="0"/>
                    <a:pt x="130" y="0"/>
                  </a:cubicBezTo>
                  <a:cubicBezTo>
                    <a:pt x="125" y="0"/>
                    <a:pt x="121" y="4"/>
                    <a:pt x="121" y="9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153" y="136"/>
                    <a:pt x="153" y="136"/>
                    <a:pt x="153" y="136"/>
                  </a:cubicBezTo>
                  <a:cubicBezTo>
                    <a:pt x="153" y="131"/>
                    <a:pt x="153" y="131"/>
                    <a:pt x="153" y="131"/>
                  </a:cubicBezTo>
                  <a:lnTo>
                    <a:pt x="148" y="131"/>
                  </a:lnTo>
                  <a:close/>
                  <a:moveTo>
                    <a:pt x="101" y="75"/>
                  </a:moveTo>
                  <a:cubicBezTo>
                    <a:pt x="119" y="75"/>
                    <a:pt x="119" y="75"/>
                    <a:pt x="119" y="75"/>
                  </a:cubicBezTo>
                  <a:cubicBezTo>
                    <a:pt x="119" y="86"/>
                    <a:pt x="119" y="86"/>
                    <a:pt x="119" y="86"/>
                  </a:cubicBezTo>
                  <a:cubicBezTo>
                    <a:pt x="101" y="86"/>
                    <a:pt x="101" y="86"/>
                    <a:pt x="101" y="86"/>
                  </a:cubicBezTo>
                  <a:lnTo>
                    <a:pt x="101" y="75"/>
                  </a:lnTo>
                  <a:close/>
                  <a:moveTo>
                    <a:pt x="101" y="100"/>
                  </a:moveTo>
                  <a:cubicBezTo>
                    <a:pt x="119" y="100"/>
                    <a:pt x="119" y="100"/>
                    <a:pt x="119" y="100"/>
                  </a:cubicBezTo>
                  <a:cubicBezTo>
                    <a:pt x="119" y="110"/>
                    <a:pt x="119" y="110"/>
                    <a:pt x="119" y="110"/>
                  </a:cubicBezTo>
                  <a:cubicBezTo>
                    <a:pt x="101" y="110"/>
                    <a:pt x="101" y="110"/>
                    <a:pt x="101" y="110"/>
                  </a:cubicBezTo>
                  <a:lnTo>
                    <a:pt x="101" y="100"/>
                  </a:lnTo>
                  <a:close/>
                  <a:moveTo>
                    <a:pt x="68" y="75"/>
                  </a:moveTo>
                  <a:cubicBezTo>
                    <a:pt x="86" y="75"/>
                    <a:pt x="86" y="75"/>
                    <a:pt x="86" y="75"/>
                  </a:cubicBezTo>
                  <a:cubicBezTo>
                    <a:pt x="86" y="86"/>
                    <a:pt x="86" y="86"/>
                    <a:pt x="86" y="86"/>
                  </a:cubicBezTo>
                  <a:cubicBezTo>
                    <a:pt x="68" y="86"/>
                    <a:pt x="68" y="86"/>
                    <a:pt x="68" y="86"/>
                  </a:cubicBezTo>
                  <a:lnTo>
                    <a:pt x="68" y="75"/>
                  </a:lnTo>
                  <a:close/>
                  <a:moveTo>
                    <a:pt x="68" y="100"/>
                  </a:moveTo>
                  <a:cubicBezTo>
                    <a:pt x="86" y="100"/>
                    <a:pt x="86" y="100"/>
                    <a:pt x="86" y="100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68" y="110"/>
                    <a:pt x="68" y="110"/>
                    <a:pt x="68" y="110"/>
                  </a:cubicBezTo>
                  <a:lnTo>
                    <a:pt x="68" y="100"/>
                  </a:lnTo>
                  <a:close/>
                  <a:moveTo>
                    <a:pt x="34" y="75"/>
                  </a:moveTo>
                  <a:cubicBezTo>
                    <a:pt x="52" y="75"/>
                    <a:pt x="52" y="75"/>
                    <a:pt x="52" y="75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34" y="86"/>
                    <a:pt x="34" y="86"/>
                    <a:pt x="34" y="86"/>
                  </a:cubicBezTo>
                  <a:lnTo>
                    <a:pt x="34" y="75"/>
                  </a:lnTo>
                  <a:close/>
                  <a:moveTo>
                    <a:pt x="34" y="100"/>
                  </a:moveTo>
                  <a:cubicBezTo>
                    <a:pt x="52" y="100"/>
                    <a:pt x="52" y="100"/>
                    <a:pt x="52" y="100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34" y="110"/>
                    <a:pt x="34" y="110"/>
                    <a:pt x="34" y="110"/>
                  </a:cubicBezTo>
                  <a:lnTo>
                    <a:pt x="34" y="1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ro-RO" dirty="0"/>
            </a:p>
          </p:txBody>
        </p:sp>
      </p:grpSp>
      <p:grpSp>
        <p:nvGrpSpPr>
          <p:cNvPr id="10" name="Gruppieren 12">
            <a:extLst>
              <a:ext uri="{FF2B5EF4-FFF2-40B4-BE49-F238E27FC236}">
                <a16:creationId xmlns:a16="http://schemas.microsoft.com/office/drawing/2014/main" id="{A11FC475-573E-41A1-8C38-F53C642048F9}"/>
              </a:ext>
            </a:extLst>
          </p:cNvPr>
          <p:cNvGrpSpPr/>
          <p:nvPr/>
        </p:nvGrpSpPr>
        <p:grpSpPr>
          <a:xfrm>
            <a:off x="2567571" y="1393200"/>
            <a:ext cx="4709586" cy="1239520"/>
            <a:chOff x="2593897" y="1393200"/>
            <a:chExt cx="4709586" cy="1239520"/>
          </a:xfrm>
        </p:grpSpPr>
        <p:sp>
          <p:nvSpPr>
            <p:cNvPr id="11" name="Rectangle 65">
              <a:extLst>
                <a:ext uri="{FF2B5EF4-FFF2-40B4-BE49-F238E27FC236}">
                  <a16:creationId xmlns:a16="http://schemas.microsoft.com/office/drawing/2014/main" id="{86BD8F5C-39D9-43CB-AC21-A9FD208ACD35}"/>
                </a:ext>
              </a:extLst>
            </p:cNvPr>
            <p:cNvSpPr txBox="1"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2593897" y="1393200"/>
              <a:ext cx="4709586" cy="1237838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accent3"/>
              </a:solidFill>
              <a:prstDash val="solid"/>
            </a:ln>
          </p:spPr>
          <p:txBody>
            <a:bodyPr lIns="72000" tIns="72000" rIns="72000" bIns="72000">
              <a:noAutofit/>
            </a:bodyPr>
            <a:lstStyle>
              <a:defPPr>
                <a:defRPr lang="de-DE"/>
              </a:defPPr>
              <a:lvl1pPr indent="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Wingdings" pitchFamily="2" charset="2"/>
                <a:buNone/>
              </a:lvl1pPr>
              <a:lvl2pPr marL="188913" lvl="1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"/>
              </a:lvl2pPr>
              <a:lvl3pPr marL="379413" lvl="2" indent="-188913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–"/>
              </a:lvl3pPr>
              <a:lvl4pPr marL="571500" lvl="3" indent="-19050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"/>
              </a:lvl4pPr>
              <a:lvl5pPr marL="760413" lvl="4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Char char="–"/>
              </a:lvl5pPr>
              <a:lvl6pPr marL="12176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6pPr>
              <a:lvl7pPr marL="16748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7pPr>
              <a:lvl8pPr marL="21320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8pPr>
              <a:lvl9pPr marL="25892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9pPr>
            </a:lstStyle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600" b="1" dirty="0"/>
                <a:t>Competențe de bază</a:t>
              </a:r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400" dirty="0"/>
                <a:t>Managementul corporativ al performanței și optimizarea performanțelor</a:t>
              </a:r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endParaRPr lang="ro-RO" sz="1400" dirty="0"/>
            </a:p>
          </p:txBody>
        </p:sp>
        <p:grpSp>
          <p:nvGrpSpPr>
            <p:cNvPr id="12" name="Group 120">
              <a:extLst>
                <a:ext uri="{FF2B5EF4-FFF2-40B4-BE49-F238E27FC236}">
                  <a16:creationId xmlns:a16="http://schemas.microsoft.com/office/drawing/2014/main" id="{D3D40128-DEBC-4F25-B11F-9CA39D4FCB5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773627" y="2146260"/>
              <a:ext cx="486463" cy="486460"/>
              <a:chOff x="5852361" y="2575764"/>
              <a:chExt cx="1705728" cy="1705722"/>
            </a:xfrm>
          </p:grpSpPr>
          <p:sp>
            <p:nvSpPr>
              <p:cNvPr id="13" name="Oval 4">
                <a:extLst>
                  <a:ext uri="{FF2B5EF4-FFF2-40B4-BE49-F238E27FC236}">
                    <a16:creationId xmlns:a16="http://schemas.microsoft.com/office/drawing/2014/main" id="{5F27C81A-4FD4-48C1-BB9E-19C664FE8F00}"/>
                  </a:ext>
                </a:extLst>
              </p:cNvPr>
              <p:cNvSpPr/>
              <p:nvPr/>
            </p:nvSpPr>
            <p:spPr bwMode="gray">
              <a:xfrm>
                <a:off x="6061911" y="2785311"/>
                <a:ext cx="1286626" cy="1286626"/>
              </a:xfrm>
              <a:custGeom>
                <a:avLst/>
                <a:gdLst/>
                <a:ahLst/>
                <a:cxnLst/>
                <a:rect l="l" t="t" r="r" b="b"/>
                <a:pathLst>
                  <a:path w="1286626" h="1286626">
                    <a:moveTo>
                      <a:pt x="643313" y="0"/>
                    </a:moveTo>
                    <a:cubicBezTo>
                      <a:pt x="788793" y="0"/>
                      <a:pt x="922995" y="48291"/>
                      <a:pt x="1029338" y="131602"/>
                    </a:cubicBezTo>
                    <a:lnTo>
                      <a:pt x="805437" y="355502"/>
                    </a:lnTo>
                    <a:lnTo>
                      <a:pt x="935887" y="485952"/>
                    </a:lnTo>
                    <a:lnTo>
                      <a:pt x="1159331" y="262508"/>
                    </a:lnTo>
                    <a:cubicBezTo>
                      <a:pt x="1239939" y="368127"/>
                      <a:pt x="1286626" y="500268"/>
                      <a:pt x="1286626" y="643313"/>
                    </a:cubicBezTo>
                    <a:cubicBezTo>
                      <a:pt x="1286626" y="998605"/>
                      <a:pt x="998605" y="1286626"/>
                      <a:pt x="643313" y="1286626"/>
                    </a:cubicBezTo>
                    <a:cubicBezTo>
                      <a:pt x="288021" y="1286626"/>
                      <a:pt x="0" y="998605"/>
                      <a:pt x="0" y="643313"/>
                    </a:cubicBezTo>
                    <a:cubicBezTo>
                      <a:pt x="0" y="288021"/>
                      <a:pt x="288021" y="0"/>
                      <a:pt x="6433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2000" tIns="72000" rIns="7200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" pitchFamily="2" charset="2"/>
                  <a:buNone/>
                  <a:tabLst/>
                </a:pPr>
                <a:endParaRPr kumimoji="0" lang="ro-RO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4" name="Arc 122">
                <a:extLst>
                  <a:ext uri="{FF2B5EF4-FFF2-40B4-BE49-F238E27FC236}">
                    <a16:creationId xmlns:a16="http://schemas.microsoft.com/office/drawing/2014/main" id="{E26979CC-F428-42F5-8B26-5AD12EFC9FD3}"/>
                  </a:ext>
                </a:extLst>
              </p:cNvPr>
              <p:cNvSpPr/>
              <p:nvPr/>
            </p:nvSpPr>
            <p:spPr bwMode="gray">
              <a:xfrm>
                <a:off x="5852361" y="2575764"/>
                <a:ext cx="1705728" cy="1705722"/>
              </a:xfrm>
              <a:prstGeom prst="arc">
                <a:avLst>
                  <a:gd name="adj1" fmla="val 9015315"/>
                  <a:gd name="adj2" fmla="val 1825547"/>
                </a:avLst>
              </a:prstGeom>
              <a:noFill/>
              <a:ln w="19050" cap="flat" cmpd="sng" algn="ctr">
                <a:solidFill>
                  <a:schemeClr val="accent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ro-RO" dirty="0"/>
              </a:p>
            </p:txBody>
          </p:sp>
        </p:grpSp>
      </p:grpSp>
      <p:grpSp>
        <p:nvGrpSpPr>
          <p:cNvPr id="15" name="Gruppieren 13">
            <a:extLst>
              <a:ext uri="{FF2B5EF4-FFF2-40B4-BE49-F238E27FC236}">
                <a16:creationId xmlns:a16="http://schemas.microsoft.com/office/drawing/2014/main" id="{9009C710-B9B1-4B3B-B437-51E9A782A5D7}"/>
              </a:ext>
            </a:extLst>
          </p:cNvPr>
          <p:cNvGrpSpPr/>
          <p:nvPr/>
        </p:nvGrpSpPr>
        <p:grpSpPr>
          <a:xfrm>
            <a:off x="2567571" y="2764039"/>
            <a:ext cx="4709586" cy="1983222"/>
            <a:chOff x="2593897" y="2764039"/>
            <a:chExt cx="4709586" cy="1983222"/>
          </a:xfrm>
        </p:grpSpPr>
        <p:sp>
          <p:nvSpPr>
            <p:cNvPr id="16" name="Rectangle 76">
              <a:extLst>
                <a:ext uri="{FF2B5EF4-FFF2-40B4-BE49-F238E27FC236}">
                  <a16:creationId xmlns:a16="http://schemas.microsoft.com/office/drawing/2014/main" id="{08A91D62-1E49-4C31-AA65-0A4D0A20B689}"/>
                </a:ext>
              </a:extLst>
            </p:cNvPr>
            <p:cNvSpPr txBox="1">
              <a:spLocks/>
            </p:cNvSpPr>
            <p:nvPr>
              <p:custDataLst>
                <p:tags r:id="rId10"/>
              </p:custDataLst>
            </p:nvPr>
          </p:nvSpPr>
          <p:spPr>
            <a:xfrm>
              <a:off x="2593897" y="2764039"/>
              <a:ext cx="4709586" cy="1983222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accent3"/>
              </a:solidFill>
              <a:prstDash val="solid"/>
            </a:ln>
          </p:spPr>
          <p:txBody>
            <a:bodyPr lIns="72000" tIns="72000" rIns="72000" bIns="72000">
              <a:noAutofit/>
            </a:bodyPr>
            <a:lstStyle>
              <a:defPPr>
                <a:defRPr lang="de-DE"/>
              </a:defPPr>
              <a:lvl1pPr indent="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Wingdings" pitchFamily="2" charset="2"/>
                <a:buNone/>
              </a:lvl1pPr>
              <a:lvl2pPr marL="188913" lvl="1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"/>
              </a:lvl2pPr>
              <a:lvl3pPr marL="379413" lvl="2" indent="-188913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–"/>
              </a:lvl3pPr>
              <a:lvl4pPr marL="571500" lvl="3" indent="-19050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"/>
              </a:lvl4pPr>
              <a:lvl5pPr marL="760413" lvl="4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Char char="–"/>
              </a:lvl5pPr>
              <a:lvl6pPr marL="12176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6pPr>
              <a:lvl7pPr marL="16748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7pPr>
              <a:lvl8pPr marL="21320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8pPr>
              <a:lvl9pPr marL="25892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9pPr>
            </a:lstStyle>
            <a:p>
              <a:pPr>
                <a:lnSpc>
                  <a:spcPct val="90000"/>
                </a:lnSpc>
                <a:spcBef>
                  <a:spcPts val="600"/>
                </a:spcBef>
              </a:pPr>
              <a:endParaRPr lang="ro-RO" sz="1400" dirty="0"/>
            </a:p>
          </p:txBody>
        </p:sp>
        <p:grpSp>
          <p:nvGrpSpPr>
            <p:cNvPr id="17" name="Gruppieren 81">
              <a:extLst>
                <a:ext uri="{FF2B5EF4-FFF2-40B4-BE49-F238E27FC236}">
                  <a16:creationId xmlns:a16="http://schemas.microsoft.com/office/drawing/2014/main" id="{DF17E3E0-1ABC-457F-8C90-0E59BBB26FB5}"/>
                </a:ext>
              </a:extLst>
            </p:cNvPr>
            <p:cNvGrpSpPr/>
            <p:nvPr/>
          </p:nvGrpSpPr>
          <p:grpSpPr>
            <a:xfrm>
              <a:off x="2705878" y="3026190"/>
              <a:ext cx="4485625" cy="1458919"/>
              <a:chOff x="491323" y="2228060"/>
              <a:chExt cx="8923355" cy="2902261"/>
            </a:xfrm>
          </p:grpSpPr>
          <p:grpSp>
            <p:nvGrpSpPr>
              <p:cNvPr id="18" name="Gruppieren 82">
                <a:extLst>
                  <a:ext uri="{FF2B5EF4-FFF2-40B4-BE49-F238E27FC236}">
                    <a16:creationId xmlns:a16="http://schemas.microsoft.com/office/drawing/2014/main" id="{7A8A15FC-3259-4524-A3C4-C5FF2AB98BE9}"/>
                  </a:ext>
                </a:extLst>
              </p:cNvPr>
              <p:cNvGrpSpPr/>
              <p:nvPr/>
            </p:nvGrpSpPr>
            <p:grpSpPr>
              <a:xfrm>
                <a:off x="1351116" y="2228060"/>
                <a:ext cx="7203769" cy="2902261"/>
                <a:chOff x="1210922" y="2228060"/>
                <a:chExt cx="7203769" cy="2902261"/>
              </a:xfrm>
              <a:solidFill>
                <a:srgbClr val="D2D2D2"/>
              </a:solidFill>
            </p:grpSpPr>
            <p:grpSp>
              <p:nvGrpSpPr>
                <p:cNvPr id="42" name="Gruppieren 121">
                  <a:extLst>
                    <a:ext uri="{FF2B5EF4-FFF2-40B4-BE49-F238E27FC236}">
                      <a16:creationId xmlns:a16="http://schemas.microsoft.com/office/drawing/2014/main" id="{24661743-90DD-4717-889E-18C0ACE343D5}"/>
                    </a:ext>
                  </a:extLst>
                </p:cNvPr>
                <p:cNvGrpSpPr/>
                <p:nvPr/>
              </p:nvGrpSpPr>
              <p:grpSpPr>
                <a:xfrm>
                  <a:off x="1210922" y="2228060"/>
                  <a:ext cx="7203769" cy="2902261"/>
                  <a:chOff x="1060912" y="2162941"/>
                  <a:chExt cx="7203769" cy="2902261"/>
                </a:xfrm>
                <a:grpFill/>
              </p:grpSpPr>
              <p:sp>
                <p:nvSpPr>
                  <p:cNvPr id="47" name="Eingekerbter Richtungspfeil 131">
                    <a:extLst>
                      <a:ext uri="{FF2B5EF4-FFF2-40B4-BE49-F238E27FC236}">
                        <a16:creationId xmlns:a16="http://schemas.microsoft.com/office/drawing/2014/main" id="{A9DD5765-3A39-43F3-9930-9ADE7AE6F5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366796" y="2162941"/>
                    <a:ext cx="2592000" cy="2902261"/>
                  </a:xfrm>
                  <a:prstGeom prst="chevron">
                    <a:avLst>
                      <a:gd name="adj" fmla="val 16796"/>
                    </a:avLst>
                  </a:prstGeom>
                  <a:grpFill/>
                  <a:ln w="9525" cap="flat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2000" tIns="72000" rIns="72000" bIns="7200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o-RO" sz="800" dirty="0">
                      <a:latin typeface="+mn-lt"/>
                    </a:endParaRPr>
                  </a:p>
                </p:txBody>
              </p:sp>
              <p:sp>
                <p:nvSpPr>
                  <p:cNvPr id="48" name="Richtungspfeil 132">
                    <a:extLst>
                      <a:ext uri="{FF2B5EF4-FFF2-40B4-BE49-F238E27FC236}">
                        <a16:creationId xmlns:a16="http://schemas.microsoft.com/office/drawing/2014/main" id="{B95B74F2-C5EE-4C98-85D0-B04147F2BB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60912" y="2162941"/>
                    <a:ext cx="2592000" cy="2902261"/>
                  </a:xfrm>
                  <a:prstGeom prst="homePlate">
                    <a:avLst>
                      <a:gd name="adj" fmla="val 16510"/>
                    </a:avLst>
                  </a:prstGeom>
                  <a:grpFill/>
                  <a:ln w="9525" cap="flat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2000" tIns="72000" rIns="72000" bIns="7200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o-RO" sz="800" dirty="0">
                      <a:latin typeface="+mn-lt"/>
                    </a:endParaRPr>
                  </a:p>
                </p:txBody>
              </p:sp>
              <p:sp>
                <p:nvSpPr>
                  <p:cNvPr id="49" name="Eingekerbter Richtungspfeil 150">
                    <a:extLst>
                      <a:ext uri="{FF2B5EF4-FFF2-40B4-BE49-F238E27FC236}">
                        <a16:creationId xmlns:a16="http://schemas.microsoft.com/office/drawing/2014/main" id="{624BCE93-A0C6-49E3-A36B-F22B00475F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2681" y="2162941"/>
                    <a:ext cx="2592000" cy="2902261"/>
                  </a:xfrm>
                  <a:prstGeom prst="chevron">
                    <a:avLst>
                      <a:gd name="adj" fmla="val 16796"/>
                    </a:avLst>
                  </a:prstGeom>
                  <a:grpFill/>
                  <a:ln w="9525" cap="flat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2000" tIns="72000" rIns="72000" bIns="7200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o-RO" sz="800" dirty="0">
                      <a:latin typeface="+mn-lt"/>
                    </a:endParaRPr>
                  </a:p>
                </p:txBody>
              </p:sp>
            </p:grpSp>
            <p:grpSp>
              <p:nvGrpSpPr>
                <p:cNvPr id="43" name="Gruppieren 122">
                  <a:extLst>
                    <a:ext uri="{FF2B5EF4-FFF2-40B4-BE49-F238E27FC236}">
                      <a16:creationId xmlns:a16="http://schemas.microsoft.com/office/drawing/2014/main" id="{35B86133-54E8-4E25-8DB1-C8E1927542B4}"/>
                    </a:ext>
                  </a:extLst>
                </p:cNvPr>
                <p:cNvGrpSpPr/>
                <p:nvPr/>
              </p:nvGrpSpPr>
              <p:grpSpPr>
                <a:xfrm>
                  <a:off x="1905000" y="2384290"/>
                  <a:ext cx="5770406" cy="244907"/>
                  <a:chOff x="1754990" y="2319171"/>
                  <a:chExt cx="5770406" cy="244907"/>
                </a:xfrm>
                <a:grpFill/>
              </p:grpSpPr>
              <p:sp>
                <p:nvSpPr>
                  <p:cNvPr id="44" name="Textfeld 128">
                    <a:extLst>
                      <a:ext uri="{FF2B5EF4-FFF2-40B4-BE49-F238E27FC236}">
                        <a16:creationId xmlns:a16="http://schemas.microsoft.com/office/drawing/2014/main" id="{CE3A1848-2AC4-42C9-85AF-460799FF73E1}"/>
                      </a:ext>
                    </a:extLst>
                  </p:cNvPr>
                  <p:cNvSpPr txBox="1"/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6297672" y="2319171"/>
                    <a:ext cx="1227724" cy="244907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ro-RO" sz="800">
                        <a:latin typeface="+mn-lt"/>
                      </a:rPr>
                      <a:t>Transformare</a:t>
                    </a:r>
                    <a:endParaRPr lang="ro-RO" sz="800" dirty="0">
                      <a:latin typeface="+mn-lt"/>
                    </a:endParaRPr>
                  </a:p>
                </p:txBody>
              </p:sp>
              <p:sp>
                <p:nvSpPr>
                  <p:cNvPr id="45" name="Textfeld 129">
                    <a:extLst>
                      <a:ext uri="{FF2B5EF4-FFF2-40B4-BE49-F238E27FC236}">
                        <a16:creationId xmlns:a16="http://schemas.microsoft.com/office/drawing/2014/main" id="{C2E670C0-961A-4047-8480-A2152F8BD959}"/>
                      </a:ext>
                    </a:extLst>
                  </p:cNvPr>
                  <p:cNvSpPr txBox="1"/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1754990" y="2319171"/>
                    <a:ext cx="934345" cy="244907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ro-RO" sz="800">
                        <a:latin typeface="+mn-lt"/>
                      </a:rPr>
                      <a:t>Proiectare</a:t>
                    </a:r>
                    <a:endParaRPr lang="ro-RO" sz="800" dirty="0">
                      <a:latin typeface="+mn-lt"/>
                    </a:endParaRPr>
                  </a:p>
                </p:txBody>
              </p:sp>
              <p:sp>
                <p:nvSpPr>
                  <p:cNvPr id="46" name="Textfeld 130">
                    <a:extLst>
                      <a:ext uri="{FF2B5EF4-FFF2-40B4-BE49-F238E27FC236}">
                        <a16:creationId xmlns:a16="http://schemas.microsoft.com/office/drawing/2014/main" id="{E4C9828B-1AD2-4BBF-A5C1-441150417B03}"/>
                      </a:ext>
                    </a:extLst>
                  </p:cNvPr>
                  <p:cNvSpPr txBox="1"/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4183305" y="2319171"/>
                    <a:ext cx="864190" cy="244907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ro-RO" sz="800">
                        <a:latin typeface="+mn-lt"/>
                      </a:rPr>
                      <a:t>Realizare</a:t>
                    </a:r>
                    <a:endParaRPr lang="ro-RO" sz="800" dirty="0">
                      <a:latin typeface="+mn-lt"/>
                    </a:endParaRPr>
                  </a:p>
                </p:txBody>
              </p:sp>
            </p:grpSp>
          </p:grpSp>
          <p:sp>
            <p:nvSpPr>
              <p:cNvPr id="19" name="Rechteck 83">
                <a:extLst>
                  <a:ext uri="{FF2B5EF4-FFF2-40B4-BE49-F238E27FC236}">
                    <a16:creationId xmlns:a16="http://schemas.microsoft.com/office/drawing/2014/main" id="{E6D27E82-6AE2-4F4D-AEE8-DE3A764DEB0A}"/>
                  </a:ext>
                </a:extLst>
              </p:cNvPr>
              <p:cNvSpPr/>
              <p:nvPr/>
            </p:nvSpPr>
            <p:spPr bwMode="auto">
              <a:xfrm>
                <a:off x="491323" y="2858913"/>
                <a:ext cx="8923355" cy="1841254"/>
              </a:xfrm>
              <a:prstGeom prst="rect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2000" tIns="72000" rIns="7200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latinLnBrk="0">
                  <a:lnSpc>
                    <a:spcPct val="100000"/>
                  </a:lnSpc>
                  <a:buFont typeface="Wingdings" pitchFamily="2" charset="2"/>
                  <a:buNone/>
                  <a:tabLst/>
                </a:pPr>
                <a:endParaRPr lang="ro-RO" sz="800" dirty="0">
                  <a:latin typeface="+mn-lt"/>
                </a:endParaRPr>
              </a:p>
            </p:txBody>
          </p:sp>
          <p:grpSp>
            <p:nvGrpSpPr>
              <p:cNvPr id="20" name="Gruppieren 84">
                <a:extLst>
                  <a:ext uri="{FF2B5EF4-FFF2-40B4-BE49-F238E27FC236}">
                    <a16:creationId xmlns:a16="http://schemas.microsoft.com/office/drawing/2014/main" id="{419D5A23-34C0-4541-866D-BB0E20B25F82}"/>
                  </a:ext>
                </a:extLst>
              </p:cNvPr>
              <p:cNvGrpSpPr/>
              <p:nvPr/>
            </p:nvGrpSpPr>
            <p:grpSpPr>
              <a:xfrm>
                <a:off x="717419" y="3200462"/>
                <a:ext cx="8471162" cy="1158156"/>
                <a:chOff x="717419" y="3241114"/>
                <a:chExt cx="8471162" cy="1158156"/>
              </a:xfrm>
            </p:grpSpPr>
            <p:grpSp>
              <p:nvGrpSpPr>
                <p:cNvPr id="21" name="Gruppieren 85">
                  <a:extLst>
                    <a:ext uri="{FF2B5EF4-FFF2-40B4-BE49-F238E27FC236}">
                      <a16:creationId xmlns:a16="http://schemas.microsoft.com/office/drawing/2014/main" id="{B7460BCE-2C12-4F0F-A893-08F899403F1C}"/>
                    </a:ext>
                  </a:extLst>
                </p:cNvPr>
                <p:cNvGrpSpPr/>
                <p:nvPr/>
              </p:nvGrpSpPr>
              <p:grpSpPr>
                <a:xfrm>
                  <a:off x="717419" y="3241114"/>
                  <a:ext cx="8471162" cy="1158156"/>
                  <a:chOff x="717419" y="3241114"/>
                  <a:chExt cx="8471162" cy="1158156"/>
                </a:xfrm>
              </p:grpSpPr>
              <p:sp>
                <p:nvSpPr>
                  <p:cNvPr id="36" name="Parallelogramm 109">
                    <a:extLst>
                      <a:ext uri="{FF2B5EF4-FFF2-40B4-BE49-F238E27FC236}">
                        <a16:creationId xmlns:a16="http://schemas.microsoft.com/office/drawing/2014/main" id="{35287A1D-9A94-4266-B10C-322C4AA09C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7419" y="3241114"/>
                    <a:ext cx="1584000" cy="1158156"/>
                  </a:xfrm>
                  <a:prstGeom prst="parallelogram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2000" tIns="72000" rIns="72000" bIns="7200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ro-RO" sz="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n-lt"/>
                    </a:endParaRPr>
                  </a:p>
                </p:txBody>
              </p:sp>
              <p:sp>
                <p:nvSpPr>
                  <p:cNvPr id="37" name="Parallelogramm 110">
                    <a:extLst>
                      <a:ext uri="{FF2B5EF4-FFF2-40B4-BE49-F238E27FC236}">
                        <a16:creationId xmlns:a16="http://schemas.microsoft.com/office/drawing/2014/main" id="{C3FD9890-D450-484A-8F82-A65AA714A7D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94851" y="3241114"/>
                    <a:ext cx="1584000" cy="1158156"/>
                  </a:xfrm>
                  <a:prstGeom prst="parallelogram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2000" tIns="72000" rIns="72000" bIns="7200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ro-RO" sz="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n-lt"/>
                    </a:endParaRPr>
                  </a:p>
                </p:txBody>
              </p:sp>
              <p:sp>
                <p:nvSpPr>
                  <p:cNvPr id="38" name="Parallelogramm 117">
                    <a:extLst>
                      <a:ext uri="{FF2B5EF4-FFF2-40B4-BE49-F238E27FC236}">
                        <a16:creationId xmlns:a16="http://schemas.microsoft.com/office/drawing/2014/main" id="{210659D1-7615-4A13-9B0E-ED569D8A97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472283" y="3241114"/>
                    <a:ext cx="1584000" cy="1158156"/>
                  </a:xfrm>
                  <a:prstGeom prst="parallelogram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2000" tIns="72000" rIns="72000" bIns="7200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ro-RO" sz="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n-lt"/>
                    </a:endParaRPr>
                  </a:p>
                </p:txBody>
              </p:sp>
              <p:sp>
                <p:nvSpPr>
                  <p:cNvPr id="39" name="Parallelogramm 118">
                    <a:extLst>
                      <a:ext uri="{FF2B5EF4-FFF2-40B4-BE49-F238E27FC236}">
                        <a16:creationId xmlns:a16="http://schemas.microsoft.com/office/drawing/2014/main" id="{DA790D01-894A-423B-A791-8A3FE4919B4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49715" y="3241114"/>
                    <a:ext cx="1584000" cy="1158156"/>
                  </a:xfrm>
                  <a:prstGeom prst="parallelogram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2000" tIns="72000" rIns="72000" bIns="7200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ro-RO" sz="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n-lt"/>
                    </a:endParaRPr>
                  </a:p>
                </p:txBody>
              </p:sp>
              <p:sp>
                <p:nvSpPr>
                  <p:cNvPr id="40" name="Parallelogramm 119">
                    <a:extLst>
                      <a:ext uri="{FF2B5EF4-FFF2-40B4-BE49-F238E27FC236}">
                        <a16:creationId xmlns:a16="http://schemas.microsoft.com/office/drawing/2014/main" id="{48F8B819-1C4A-4228-B5BC-FCD7DFFE945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27147" y="3241114"/>
                    <a:ext cx="1584000" cy="1158156"/>
                  </a:xfrm>
                  <a:prstGeom prst="parallelogram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2000" tIns="72000" rIns="72000" bIns="7200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ro-RO" sz="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n-lt"/>
                    </a:endParaRPr>
                  </a:p>
                </p:txBody>
              </p:sp>
              <p:sp>
                <p:nvSpPr>
                  <p:cNvPr id="41" name="Parallelogramm 120">
                    <a:extLst>
                      <a:ext uri="{FF2B5EF4-FFF2-40B4-BE49-F238E27FC236}">
                        <a16:creationId xmlns:a16="http://schemas.microsoft.com/office/drawing/2014/main" id="{7FECD1BD-22C6-41E1-A9E9-C6B33A5D78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04581" y="3241114"/>
                    <a:ext cx="1584000" cy="1158156"/>
                  </a:xfrm>
                  <a:prstGeom prst="parallelogram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2000" tIns="72000" rIns="72000" bIns="7200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ro-RO" sz="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n-lt"/>
                    </a:endParaRPr>
                  </a:p>
                </p:txBody>
              </p:sp>
            </p:grpSp>
            <p:sp>
              <p:nvSpPr>
                <p:cNvPr id="22" name="Textfeld 86">
                  <a:extLst>
                    <a:ext uri="{FF2B5EF4-FFF2-40B4-BE49-F238E27FC236}">
                      <a16:creationId xmlns:a16="http://schemas.microsoft.com/office/drawing/2014/main" id="{4D21394C-7A8C-472C-87CD-A37A75C5AA7A}"/>
                    </a:ext>
                  </a:extLst>
                </p:cNvPr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6541457" y="3558789"/>
                  <a:ext cx="978989" cy="2449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ro-RO" sz="800">
                      <a:solidFill>
                        <a:schemeClr val="bg1"/>
                      </a:solidFill>
                    </a:rPr>
                    <a:t>Controlling</a:t>
                  </a:r>
                  <a:endParaRPr lang="ro-RO" sz="800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uppieren 87">
                  <a:extLst>
                    <a:ext uri="{FF2B5EF4-FFF2-40B4-BE49-F238E27FC236}">
                      <a16:creationId xmlns:a16="http://schemas.microsoft.com/office/drawing/2014/main" id="{08DC946D-636B-43E1-8525-2E0A21A33CA8}"/>
                    </a:ext>
                  </a:extLst>
                </p:cNvPr>
                <p:cNvGrpSpPr/>
                <p:nvPr/>
              </p:nvGrpSpPr>
              <p:grpSpPr>
                <a:xfrm>
                  <a:off x="1042053" y="3558789"/>
                  <a:ext cx="7451631" cy="521494"/>
                  <a:chOff x="1042053" y="3558789"/>
                  <a:chExt cx="7451631" cy="521494"/>
                </a:xfrm>
              </p:grpSpPr>
              <p:grpSp>
                <p:nvGrpSpPr>
                  <p:cNvPr id="24" name="Gruppieren 88">
                    <a:extLst>
                      <a:ext uri="{FF2B5EF4-FFF2-40B4-BE49-F238E27FC236}">
                        <a16:creationId xmlns:a16="http://schemas.microsoft.com/office/drawing/2014/main" id="{06CFB8CF-C1F3-428B-BD11-4724E2D7171E}"/>
                      </a:ext>
                    </a:extLst>
                  </p:cNvPr>
                  <p:cNvGrpSpPr/>
                  <p:nvPr/>
                </p:nvGrpSpPr>
                <p:grpSpPr>
                  <a:xfrm>
                    <a:off x="5106188" y="3558789"/>
                    <a:ext cx="1141624" cy="521492"/>
                    <a:chOff x="5106188" y="3558789"/>
                    <a:chExt cx="1141624" cy="521492"/>
                  </a:xfrm>
                </p:grpSpPr>
                <p:sp>
                  <p:nvSpPr>
                    <p:cNvPr id="34" name="Textfeld 98">
                      <a:extLst>
                        <a:ext uri="{FF2B5EF4-FFF2-40B4-BE49-F238E27FC236}">
                          <a16:creationId xmlns:a16="http://schemas.microsoft.com/office/drawing/2014/main" id="{33B463B3-27B8-4CFA-9B8F-C09C968D58A3}"/>
                        </a:ext>
                      </a:extLst>
                    </p:cNvPr>
                    <p:cNvSpPr txBox="1"/>
                    <p:nvPr>
                      <p:custDataLst>
                        <p:tags r:id="rId19"/>
                      </p:custDataLst>
                    </p:nvPr>
                  </p:nvSpPr>
                  <p:spPr>
                    <a:xfrm>
                      <a:off x="5106188" y="3558789"/>
                      <a:ext cx="1141624" cy="24490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ro-RO" sz="800">
                          <a:solidFill>
                            <a:schemeClr val="bg1"/>
                          </a:solidFill>
                        </a:rPr>
                        <a:t>Operațiuni &amp;</a:t>
                      </a:r>
                      <a:endParaRPr lang="ro-RO" sz="8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5" name="Textfeld 108">
                      <a:extLst>
                        <a:ext uri="{FF2B5EF4-FFF2-40B4-BE49-F238E27FC236}">
                          <a16:creationId xmlns:a16="http://schemas.microsoft.com/office/drawing/2014/main" id="{7697E73F-04D2-45E9-A392-AF81ABEA8133}"/>
                        </a:ext>
                      </a:extLst>
                    </p:cNvPr>
                    <p:cNvSpPr txBox="1"/>
                    <p:nvPr>
                      <p:custDataLst>
                        <p:tags r:id="rId20"/>
                      </p:custDataLst>
                    </p:nvPr>
                  </p:nvSpPr>
                  <p:spPr>
                    <a:xfrm>
                      <a:off x="5237070" y="3835373"/>
                      <a:ext cx="691989" cy="24490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ro-RO" sz="800">
                          <a:solidFill>
                            <a:schemeClr val="bg1"/>
                          </a:solidFill>
                        </a:rPr>
                        <a:t>Achiziții</a:t>
                      </a:r>
                      <a:endParaRPr lang="ro-RO" sz="8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25" name="Textfeld 89">
                    <a:extLst>
                      <a:ext uri="{FF2B5EF4-FFF2-40B4-BE49-F238E27FC236}">
                        <a16:creationId xmlns:a16="http://schemas.microsoft.com/office/drawing/2014/main" id="{D794BCF5-07F3-4168-8AFB-D68F384AD25D}"/>
                      </a:ext>
                    </a:extLst>
                  </p:cNvPr>
                  <p:cNvSpPr txBox="1"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3949368" y="3697081"/>
                    <a:ext cx="695179" cy="24490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ro-RO" sz="800">
                        <a:solidFill>
                          <a:schemeClr val="bg1"/>
                        </a:solidFill>
                      </a:rPr>
                      <a:t>Vânzări</a:t>
                    </a:r>
                    <a:endParaRPr lang="ro-RO" sz="800" dirty="0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6" name="Gruppieren 90">
                    <a:extLst>
                      <a:ext uri="{FF2B5EF4-FFF2-40B4-BE49-F238E27FC236}">
                        <a16:creationId xmlns:a16="http://schemas.microsoft.com/office/drawing/2014/main" id="{5FB857B0-D19B-4A64-A630-4AADA106F8B1}"/>
                      </a:ext>
                    </a:extLst>
                  </p:cNvPr>
                  <p:cNvGrpSpPr/>
                  <p:nvPr/>
                </p:nvGrpSpPr>
                <p:grpSpPr>
                  <a:xfrm>
                    <a:off x="2261245" y="3558789"/>
                    <a:ext cx="1180237" cy="521494"/>
                    <a:chOff x="2261245" y="3558789"/>
                    <a:chExt cx="1180237" cy="521494"/>
                  </a:xfrm>
                </p:grpSpPr>
                <p:sp>
                  <p:nvSpPr>
                    <p:cNvPr id="32" name="Textfeld 96">
                      <a:extLst>
                        <a:ext uri="{FF2B5EF4-FFF2-40B4-BE49-F238E27FC236}">
                          <a16:creationId xmlns:a16="http://schemas.microsoft.com/office/drawing/2014/main" id="{6F4FA2A1-8972-44B0-AEF4-161772ABD051}"/>
                        </a:ext>
                      </a:extLst>
                    </p:cNvPr>
                    <p:cNvSpPr txBox="1"/>
                    <p:nvPr>
                      <p:custDataLst>
                        <p:tags r:id="rId17"/>
                      </p:custDataLst>
                    </p:nvPr>
                  </p:nvSpPr>
                  <p:spPr>
                    <a:xfrm>
                      <a:off x="2392337" y="3558789"/>
                      <a:ext cx="1049145" cy="24490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ro-RO" sz="800">
                          <a:solidFill>
                            <a:schemeClr val="bg1"/>
                          </a:solidFill>
                        </a:rPr>
                        <a:t>Organizație</a:t>
                      </a:r>
                      <a:endParaRPr lang="ro-RO" sz="8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3" name="Textfeld 97">
                      <a:extLst>
                        <a:ext uri="{FF2B5EF4-FFF2-40B4-BE49-F238E27FC236}">
                          <a16:creationId xmlns:a16="http://schemas.microsoft.com/office/drawing/2014/main" id="{E20F0DB0-3456-4038-B7F2-99092B0550EA}"/>
                        </a:ext>
                      </a:extLst>
                    </p:cNvPr>
                    <p:cNvSpPr txBox="1"/>
                    <p:nvPr>
                      <p:custDataLst>
                        <p:tags r:id="rId18"/>
                      </p:custDataLst>
                    </p:nvPr>
                  </p:nvSpPr>
                  <p:spPr>
                    <a:xfrm>
                      <a:off x="2261245" y="3835375"/>
                      <a:ext cx="1169186" cy="2449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ro-RO" sz="800">
                          <a:solidFill>
                            <a:schemeClr val="bg1"/>
                          </a:solidFill>
                        </a:rPr>
                        <a:t>&amp; Procese</a:t>
                      </a:r>
                      <a:endParaRPr lang="ro-RO" sz="8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7" name="Gruppieren 91">
                    <a:extLst>
                      <a:ext uri="{FF2B5EF4-FFF2-40B4-BE49-F238E27FC236}">
                        <a16:creationId xmlns:a16="http://schemas.microsoft.com/office/drawing/2014/main" id="{FE663B3E-CC8F-4A54-A97C-38B0C4FE411A}"/>
                      </a:ext>
                    </a:extLst>
                  </p:cNvPr>
                  <p:cNvGrpSpPr/>
                  <p:nvPr/>
                </p:nvGrpSpPr>
                <p:grpSpPr>
                  <a:xfrm>
                    <a:off x="1042053" y="3558789"/>
                    <a:ext cx="906181" cy="521492"/>
                    <a:chOff x="1042053" y="3558789"/>
                    <a:chExt cx="906181" cy="521492"/>
                  </a:xfrm>
                </p:grpSpPr>
                <p:sp>
                  <p:nvSpPr>
                    <p:cNvPr id="30" name="Textfeld 94">
                      <a:extLst>
                        <a:ext uri="{FF2B5EF4-FFF2-40B4-BE49-F238E27FC236}">
                          <a16:creationId xmlns:a16="http://schemas.microsoft.com/office/drawing/2014/main" id="{EAD98E95-51DD-4BB6-BD59-94077628B36E}"/>
                        </a:ext>
                      </a:extLst>
                    </p:cNvPr>
                    <p:cNvSpPr txBox="1"/>
                    <p:nvPr>
                      <p:custDataLst>
                        <p:tags r:id="rId15"/>
                      </p:custDataLst>
                    </p:nvPr>
                  </p:nvSpPr>
                  <p:spPr>
                    <a:xfrm>
                      <a:off x="1125497" y="3558789"/>
                      <a:ext cx="822737" cy="24490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ro-RO" sz="800">
                          <a:solidFill>
                            <a:schemeClr val="bg1"/>
                          </a:solidFill>
                        </a:rPr>
                        <a:t>Strategie</a:t>
                      </a:r>
                      <a:endParaRPr lang="ro-RO" sz="8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1" name="Textfeld 95">
                      <a:extLst>
                        <a:ext uri="{FF2B5EF4-FFF2-40B4-BE49-F238E27FC236}">
                          <a16:creationId xmlns:a16="http://schemas.microsoft.com/office/drawing/2014/main" id="{6AB3E706-DB04-4B22-9F3D-99DD427010B4}"/>
                        </a:ext>
                      </a:extLst>
                    </p:cNvPr>
                    <p:cNvSpPr txBox="1"/>
                    <p:nvPr>
                      <p:custDataLst>
                        <p:tags r:id="rId16"/>
                      </p:custDataLst>
                    </p:nvPr>
                  </p:nvSpPr>
                  <p:spPr>
                    <a:xfrm>
                      <a:off x="1042053" y="3835373"/>
                      <a:ext cx="880137" cy="24490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ro-RO" sz="800">
                          <a:solidFill>
                            <a:schemeClr val="bg1"/>
                          </a:solidFill>
                        </a:rPr>
                        <a:t>&amp; Inovare</a:t>
                      </a:r>
                      <a:endParaRPr lang="ro-RO" sz="8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28" name="Textfeld 92">
                    <a:extLst>
                      <a:ext uri="{FF2B5EF4-FFF2-40B4-BE49-F238E27FC236}">
                        <a16:creationId xmlns:a16="http://schemas.microsoft.com/office/drawing/2014/main" id="{279DCDFC-0795-4DFF-9018-C3DFC0407062}"/>
                      </a:ext>
                    </a:extLst>
                  </p:cNvPr>
                  <p:cNvSpPr txBox="1"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6592053" y="3835373"/>
                    <a:ext cx="880136" cy="24490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ro-RO" sz="800">
                        <a:solidFill>
                          <a:schemeClr val="bg1"/>
                        </a:solidFill>
                      </a:rPr>
                      <a:t>&amp; Finanțe</a:t>
                    </a:r>
                    <a:endParaRPr lang="ro-RO" sz="8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Textfeld 93">
                    <a:extLst>
                      <a:ext uri="{FF2B5EF4-FFF2-40B4-BE49-F238E27FC236}">
                        <a16:creationId xmlns:a16="http://schemas.microsoft.com/office/drawing/2014/main" id="{98DC8885-D705-4F53-B213-CA5FD33163BD}"/>
                      </a:ext>
                    </a:extLst>
                  </p:cNvPr>
                  <p:cNvSpPr txBox="1"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8311916" y="3697081"/>
                    <a:ext cx="181768" cy="24490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ro-RO" sz="800">
                        <a:solidFill>
                          <a:schemeClr val="bg1"/>
                        </a:solidFill>
                      </a:rPr>
                      <a:t>IT</a:t>
                    </a:r>
                    <a:endParaRPr lang="ro-RO" sz="8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50" name="Gruppieren 4">
            <a:extLst>
              <a:ext uri="{FF2B5EF4-FFF2-40B4-BE49-F238E27FC236}">
                <a16:creationId xmlns:a16="http://schemas.microsoft.com/office/drawing/2014/main" id="{29493E06-7DEB-4FD8-8A0F-7F3E72A269CA}"/>
              </a:ext>
            </a:extLst>
          </p:cNvPr>
          <p:cNvGrpSpPr/>
          <p:nvPr/>
        </p:nvGrpSpPr>
        <p:grpSpPr>
          <a:xfrm>
            <a:off x="200472" y="1393200"/>
            <a:ext cx="2264354" cy="1237838"/>
            <a:chOff x="226798" y="1393200"/>
            <a:chExt cx="2264354" cy="1237838"/>
          </a:xfrm>
        </p:grpSpPr>
        <p:sp>
          <p:nvSpPr>
            <p:cNvPr id="51" name="Rectangle 4">
              <a:extLst>
                <a:ext uri="{FF2B5EF4-FFF2-40B4-BE49-F238E27FC236}">
                  <a16:creationId xmlns:a16="http://schemas.microsoft.com/office/drawing/2014/main" id="{5FA925C9-6469-48A0-9271-EE1D80AC44EB}"/>
                </a:ext>
              </a:extLst>
            </p:cNvPr>
            <p:cNvSpPr txBox="1"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226798" y="1393200"/>
              <a:ext cx="2264354" cy="1237838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accent3"/>
              </a:solidFill>
              <a:prstDash val="solid"/>
            </a:ln>
          </p:spPr>
          <p:txBody>
            <a:bodyPr lIns="72000" tIns="72000" rIns="72000" bIns="72000">
              <a:noAutofit/>
            </a:bodyPr>
            <a:lstStyle>
              <a:defPPr>
                <a:defRPr lang="de-DE"/>
              </a:defPPr>
              <a:lvl1pPr indent="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Wingdings" pitchFamily="2" charset="2"/>
                <a:buNone/>
              </a:lvl1pPr>
              <a:lvl2pPr marL="188913" lvl="1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"/>
              </a:lvl2pPr>
              <a:lvl3pPr marL="379413" lvl="2" indent="-188913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–"/>
              </a:lvl3pPr>
              <a:lvl4pPr marL="571500" lvl="3" indent="-19050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"/>
              </a:lvl4pPr>
              <a:lvl5pPr marL="760413" lvl="4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Char char="–"/>
              </a:lvl5pPr>
              <a:lvl6pPr marL="12176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6pPr>
              <a:lvl7pPr marL="16748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7pPr>
              <a:lvl8pPr marL="21320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8pPr>
              <a:lvl9pPr marL="25892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9pPr>
            </a:lstStyle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600" b="1" dirty="0"/>
                <a:t>Angajați</a:t>
              </a:r>
              <a:endParaRPr lang="ro-RO" sz="1400" b="1" dirty="0"/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400" dirty="0"/>
                <a:t>Peste 1.000</a:t>
              </a:r>
            </a:p>
          </p:txBody>
        </p:sp>
        <p:grpSp>
          <p:nvGrpSpPr>
            <p:cNvPr id="52" name="Gruppieren 78">
              <a:extLst>
                <a:ext uri="{FF2B5EF4-FFF2-40B4-BE49-F238E27FC236}">
                  <a16:creationId xmlns:a16="http://schemas.microsoft.com/office/drawing/2014/main" id="{D6C9F080-ED3B-45A8-B2F6-A20100E9DD1E}"/>
                </a:ext>
              </a:extLst>
            </p:cNvPr>
            <p:cNvGrpSpPr/>
            <p:nvPr/>
          </p:nvGrpSpPr>
          <p:grpSpPr>
            <a:xfrm>
              <a:off x="1925354" y="2309688"/>
              <a:ext cx="519640" cy="255216"/>
              <a:chOff x="6645511" y="3446931"/>
              <a:chExt cx="519640" cy="255216"/>
            </a:xfrm>
          </p:grpSpPr>
          <p:sp>
            <p:nvSpPr>
              <p:cNvPr id="53" name="Freeform 95">
                <a:extLst>
                  <a:ext uri="{FF2B5EF4-FFF2-40B4-BE49-F238E27FC236}">
                    <a16:creationId xmlns:a16="http://schemas.microsoft.com/office/drawing/2014/main" id="{A99FCB55-146A-484B-8272-F878FF5C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2417" y="3448233"/>
                <a:ext cx="110650" cy="253914"/>
              </a:xfrm>
              <a:custGeom>
                <a:avLst/>
                <a:gdLst>
                  <a:gd name="T0" fmla="*/ 0 w 72"/>
                  <a:gd name="T1" fmla="*/ 109 h 165"/>
                  <a:gd name="T2" fmla="*/ 16 w 72"/>
                  <a:gd name="T3" fmla="*/ 40 h 165"/>
                  <a:gd name="T4" fmla="*/ 17 w 72"/>
                  <a:gd name="T5" fmla="*/ 40 h 165"/>
                  <a:gd name="T6" fmla="*/ 27 w 72"/>
                  <a:gd name="T7" fmla="*/ 31 h 165"/>
                  <a:gd name="T8" fmla="*/ 25 w 72"/>
                  <a:gd name="T9" fmla="*/ 29 h 165"/>
                  <a:gd name="T10" fmla="*/ 16 w 72"/>
                  <a:gd name="T11" fmla="*/ 16 h 165"/>
                  <a:gd name="T12" fmla="*/ 35 w 72"/>
                  <a:gd name="T13" fmla="*/ 0 h 165"/>
                  <a:gd name="T14" fmla="*/ 55 w 72"/>
                  <a:gd name="T15" fmla="*/ 16 h 165"/>
                  <a:gd name="T16" fmla="*/ 46 w 72"/>
                  <a:gd name="T17" fmla="*/ 29 h 165"/>
                  <a:gd name="T18" fmla="*/ 43 w 72"/>
                  <a:gd name="T19" fmla="*/ 31 h 165"/>
                  <a:gd name="T20" fmla="*/ 54 w 72"/>
                  <a:gd name="T21" fmla="*/ 40 h 165"/>
                  <a:gd name="T22" fmla="*/ 55 w 72"/>
                  <a:gd name="T23" fmla="*/ 40 h 165"/>
                  <a:gd name="T24" fmla="*/ 72 w 72"/>
                  <a:gd name="T25" fmla="*/ 109 h 165"/>
                  <a:gd name="T26" fmla="*/ 55 w 72"/>
                  <a:gd name="T27" fmla="*/ 109 h 165"/>
                  <a:gd name="T28" fmla="*/ 48 w 72"/>
                  <a:gd name="T29" fmla="*/ 165 h 165"/>
                  <a:gd name="T30" fmla="*/ 23 w 72"/>
                  <a:gd name="T31" fmla="*/ 165 h 165"/>
                  <a:gd name="T32" fmla="*/ 16 w 72"/>
                  <a:gd name="T33" fmla="*/ 109 h 165"/>
                  <a:gd name="T34" fmla="*/ 0 w 72"/>
                  <a:gd name="T35" fmla="*/ 109 h 165"/>
                  <a:gd name="T36" fmla="*/ 0 w 72"/>
                  <a:gd name="T37" fmla="*/ 10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2" h="165">
                    <a:moveTo>
                      <a:pt x="0" y="109"/>
                    </a:move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7" y="40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19" y="26"/>
                      <a:pt x="16" y="21"/>
                      <a:pt x="16" y="16"/>
                    </a:cubicBezTo>
                    <a:cubicBezTo>
                      <a:pt x="16" y="6"/>
                      <a:pt x="25" y="0"/>
                      <a:pt x="35" y="0"/>
                    </a:cubicBezTo>
                    <a:cubicBezTo>
                      <a:pt x="46" y="0"/>
                      <a:pt x="55" y="6"/>
                      <a:pt x="55" y="16"/>
                    </a:cubicBezTo>
                    <a:cubicBezTo>
                      <a:pt x="55" y="21"/>
                      <a:pt x="51" y="26"/>
                      <a:pt x="46" y="29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72" y="109"/>
                      <a:pt x="72" y="109"/>
                      <a:pt x="72" y="109"/>
                    </a:cubicBezTo>
                    <a:cubicBezTo>
                      <a:pt x="55" y="109"/>
                      <a:pt x="55" y="109"/>
                      <a:pt x="55" y="109"/>
                    </a:cubicBezTo>
                    <a:cubicBezTo>
                      <a:pt x="48" y="165"/>
                      <a:pt x="48" y="165"/>
                      <a:pt x="48" y="165"/>
                    </a:cubicBezTo>
                    <a:cubicBezTo>
                      <a:pt x="40" y="165"/>
                      <a:pt x="23" y="165"/>
                      <a:pt x="23" y="165"/>
                    </a:cubicBezTo>
                    <a:cubicBezTo>
                      <a:pt x="16" y="109"/>
                      <a:pt x="16" y="109"/>
                      <a:pt x="16" y="109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0" y="109"/>
                      <a:pt x="0" y="109"/>
                      <a:pt x="0" y="1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o-RO" dirty="0"/>
              </a:p>
            </p:txBody>
          </p:sp>
          <p:sp>
            <p:nvSpPr>
              <p:cNvPr id="54" name="Freeform 96">
                <a:extLst>
                  <a:ext uri="{FF2B5EF4-FFF2-40B4-BE49-F238E27FC236}">
                    <a16:creationId xmlns:a16="http://schemas.microsoft.com/office/drawing/2014/main" id="{F3A58DE8-3166-44C4-B3EC-B19C401FC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5803" y="3446931"/>
                <a:ext cx="109348" cy="255216"/>
              </a:xfrm>
              <a:custGeom>
                <a:avLst/>
                <a:gdLst>
                  <a:gd name="T0" fmla="*/ 24 w 71"/>
                  <a:gd name="T1" fmla="*/ 30 h 166"/>
                  <a:gd name="T2" fmla="*/ 22 w 71"/>
                  <a:gd name="T3" fmla="*/ 28 h 166"/>
                  <a:gd name="T4" fmla="*/ 16 w 71"/>
                  <a:gd name="T5" fmla="*/ 16 h 166"/>
                  <a:gd name="T6" fmla="*/ 35 w 71"/>
                  <a:gd name="T7" fmla="*/ 0 h 166"/>
                  <a:gd name="T8" fmla="*/ 55 w 71"/>
                  <a:gd name="T9" fmla="*/ 16 h 166"/>
                  <a:gd name="T10" fmla="*/ 48 w 71"/>
                  <a:gd name="T11" fmla="*/ 28 h 166"/>
                  <a:gd name="T12" fmla="*/ 45 w 71"/>
                  <a:gd name="T13" fmla="*/ 30 h 166"/>
                  <a:gd name="T14" fmla="*/ 71 w 71"/>
                  <a:gd name="T15" fmla="*/ 40 h 166"/>
                  <a:gd name="T16" fmla="*/ 55 w 71"/>
                  <a:gd name="T17" fmla="*/ 107 h 166"/>
                  <a:gd name="T18" fmla="*/ 55 w 71"/>
                  <a:gd name="T19" fmla="*/ 166 h 166"/>
                  <a:gd name="T20" fmla="*/ 16 w 71"/>
                  <a:gd name="T21" fmla="*/ 166 h 166"/>
                  <a:gd name="T22" fmla="*/ 16 w 71"/>
                  <a:gd name="T23" fmla="*/ 107 h 166"/>
                  <a:gd name="T24" fmla="*/ 0 w 71"/>
                  <a:gd name="T25" fmla="*/ 40 h 166"/>
                  <a:gd name="T26" fmla="*/ 24 w 71"/>
                  <a:gd name="T27" fmla="*/ 30 h 166"/>
                  <a:gd name="T28" fmla="*/ 24 w 71"/>
                  <a:gd name="T29" fmla="*/ 3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66">
                    <a:moveTo>
                      <a:pt x="24" y="30"/>
                    </a:moveTo>
                    <a:cubicBezTo>
                      <a:pt x="22" y="28"/>
                      <a:pt x="22" y="28"/>
                      <a:pt x="22" y="28"/>
                    </a:cubicBezTo>
                    <a:cubicBezTo>
                      <a:pt x="17" y="25"/>
                      <a:pt x="16" y="20"/>
                      <a:pt x="16" y="16"/>
                    </a:cubicBezTo>
                    <a:cubicBezTo>
                      <a:pt x="16" y="7"/>
                      <a:pt x="24" y="0"/>
                      <a:pt x="35" y="0"/>
                    </a:cubicBezTo>
                    <a:cubicBezTo>
                      <a:pt x="45" y="0"/>
                      <a:pt x="55" y="7"/>
                      <a:pt x="55" y="16"/>
                    </a:cubicBezTo>
                    <a:cubicBezTo>
                      <a:pt x="55" y="20"/>
                      <a:pt x="52" y="25"/>
                      <a:pt x="48" y="28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55" y="107"/>
                      <a:pt x="55" y="107"/>
                      <a:pt x="55" y="107"/>
                    </a:cubicBezTo>
                    <a:cubicBezTo>
                      <a:pt x="55" y="166"/>
                      <a:pt x="55" y="166"/>
                      <a:pt x="55" y="166"/>
                    </a:cubicBezTo>
                    <a:cubicBezTo>
                      <a:pt x="48" y="166"/>
                      <a:pt x="16" y="166"/>
                      <a:pt x="16" y="166"/>
                    </a:cubicBezTo>
                    <a:cubicBezTo>
                      <a:pt x="16" y="107"/>
                      <a:pt x="16" y="107"/>
                      <a:pt x="16" y="107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o-RO" dirty="0"/>
              </a:p>
            </p:txBody>
          </p:sp>
          <p:sp>
            <p:nvSpPr>
              <p:cNvPr id="55" name="Freeform 97">
                <a:extLst>
                  <a:ext uri="{FF2B5EF4-FFF2-40B4-BE49-F238E27FC236}">
                    <a16:creationId xmlns:a16="http://schemas.microsoft.com/office/drawing/2014/main" id="{01675BCE-7CB2-4D29-AD2A-D94D69E20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8898" y="3448233"/>
                <a:ext cx="108697" cy="253914"/>
              </a:xfrm>
              <a:custGeom>
                <a:avLst/>
                <a:gdLst>
                  <a:gd name="T0" fmla="*/ 0 w 71"/>
                  <a:gd name="T1" fmla="*/ 109 h 165"/>
                  <a:gd name="T2" fmla="*/ 17 w 71"/>
                  <a:gd name="T3" fmla="*/ 40 h 165"/>
                  <a:gd name="T4" fmla="*/ 17 w 71"/>
                  <a:gd name="T5" fmla="*/ 40 h 165"/>
                  <a:gd name="T6" fmla="*/ 28 w 71"/>
                  <a:gd name="T7" fmla="*/ 31 h 165"/>
                  <a:gd name="T8" fmla="*/ 25 w 71"/>
                  <a:gd name="T9" fmla="*/ 29 h 165"/>
                  <a:gd name="T10" fmla="*/ 17 w 71"/>
                  <a:gd name="T11" fmla="*/ 16 h 165"/>
                  <a:gd name="T12" fmla="*/ 36 w 71"/>
                  <a:gd name="T13" fmla="*/ 0 h 165"/>
                  <a:gd name="T14" fmla="*/ 55 w 71"/>
                  <a:gd name="T15" fmla="*/ 16 h 165"/>
                  <a:gd name="T16" fmla="*/ 46 w 71"/>
                  <a:gd name="T17" fmla="*/ 29 h 165"/>
                  <a:gd name="T18" fmla="*/ 44 w 71"/>
                  <a:gd name="T19" fmla="*/ 31 h 165"/>
                  <a:gd name="T20" fmla="*/ 55 w 71"/>
                  <a:gd name="T21" fmla="*/ 40 h 165"/>
                  <a:gd name="T22" fmla="*/ 55 w 71"/>
                  <a:gd name="T23" fmla="*/ 40 h 165"/>
                  <a:gd name="T24" fmla="*/ 71 w 71"/>
                  <a:gd name="T25" fmla="*/ 109 h 165"/>
                  <a:gd name="T26" fmla="*/ 55 w 71"/>
                  <a:gd name="T27" fmla="*/ 109 h 165"/>
                  <a:gd name="T28" fmla="*/ 49 w 71"/>
                  <a:gd name="T29" fmla="*/ 165 h 165"/>
                  <a:gd name="T30" fmla="*/ 23 w 71"/>
                  <a:gd name="T31" fmla="*/ 165 h 165"/>
                  <a:gd name="T32" fmla="*/ 17 w 71"/>
                  <a:gd name="T33" fmla="*/ 109 h 165"/>
                  <a:gd name="T34" fmla="*/ 0 w 71"/>
                  <a:gd name="T35" fmla="*/ 109 h 165"/>
                  <a:gd name="T36" fmla="*/ 0 w 71"/>
                  <a:gd name="T37" fmla="*/ 10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1" h="165">
                    <a:moveTo>
                      <a:pt x="0" y="109"/>
                    </a:move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0" y="26"/>
                      <a:pt x="17" y="21"/>
                      <a:pt x="17" y="16"/>
                    </a:cubicBezTo>
                    <a:cubicBezTo>
                      <a:pt x="17" y="6"/>
                      <a:pt x="25" y="0"/>
                      <a:pt x="36" y="0"/>
                    </a:cubicBezTo>
                    <a:cubicBezTo>
                      <a:pt x="47" y="0"/>
                      <a:pt x="55" y="6"/>
                      <a:pt x="55" y="16"/>
                    </a:cubicBezTo>
                    <a:cubicBezTo>
                      <a:pt x="55" y="21"/>
                      <a:pt x="52" y="26"/>
                      <a:pt x="46" y="29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71" y="109"/>
                      <a:pt x="71" y="109"/>
                      <a:pt x="71" y="109"/>
                    </a:cubicBezTo>
                    <a:cubicBezTo>
                      <a:pt x="55" y="109"/>
                      <a:pt x="55" y="109"/>
                      <a:pt x="55" y="109"/>
                    </a:cubicBezTo>
                    <a:cubicBezTo>
                      <a:pt x="49" y="165"/>
                      <a:pt x="49" y="165"/>
                      <a:pt x="49" y="165"/>
                    </a:cubicBezTo>
                    <a:cubicBezTo>
                      <a:pt x="40" y="165"/>
                      <a:pt x="23" y="165"/>
                      <a:pt x="23" y="165"/>
                    </a:cubicBezTo>
                    <a:cubicBezTo>
                      <a:pt x="17" y="109"/>
                      <a:pt x="17" y="109"/>
                      <a:pt x="17" y="109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0" y="109"/>
                      <a:pt x="0" y="109"/>
                      <a:pt x="0" y="1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o-RO" dirty="0"/>
              </a:p>
            </p:txBody>
          </p:sp>
          <p:sp>
            <p:nvSpPr>
              <p:cNvPr id="56" name="Freeform 98">
                <a:extLst>
                  <a:ext uri="{FF2B5EF4-FFF2-40B4-BE49-F238E27FC236}">
                    <a16:creationId xmlns:a16="http://schemas.microsoft.com/office/drawing/2014/main" id="{D111246E-1052-4424-82AB-28FB73971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0332" y="3446931"/>
                <a:ext cx="109348" cy="255216"/>
              </a:xfrm>
              <a:custGeom>
                <a:avLst/>
                <a:gdLst>
                  <a:gd name="T0" fmla="*/ 25 w 71"/>
                  <a:gd name="T1" fmla="*/ 30 h 166"/>
                  <a:gd name="T2" fmla="*/ 23 w 71"/>
                  <a:gd name="T3" fmla="*/ 28 h 166"/>
                  <a:gd name="T4" fmla="*/ 16 w 71"/>
                  <a:gd name="T5" fmla="*/ 16 h 166"/>
                  <a:gd name="T6" fmla="*/ 36 w 71"/>
                  <a:gd name="T7" fmla="*/ 0 h 166"/>
                  <a:gd name="T8" fmla="*/ 55 w 71"/>
                  <a:gd name="T9" fmla="*/ 16 h 166"/>
                  <a:gd name="T10" fmla="*/ 49 w 71"/>
                  <a:gd name="T11" fmla="*/ 28 h 166"/>
                  <a:gd name="T12" fmla="*/ 47 w 71"/>
                  <a:gd name="T13" fmla="*/ 30 h 166"/>
                  <a:gd name="T14" fmla="*/ 71 w 71"/>
                  <a:gd name="T15" fmla="*/ 40 h 166"/>
                  <a:gd name="T16" fmla="*/ 54 w 71"/>
                  <a:gd name="T17" fmla="*/ 107 h 166"/>
                  <a:gd name="T18" fmla="*/ 54 w 71"/>
                  <a:gd name="T19" fmla="*/ 166 h 166"/>
                  <a:gd name="T20" fmla="*/ 17 w 71"/>
                  <a:gd name="T21" fmla="*/ 166 h 166"/>
                  <a:gd name="T22" fmla="*/ 17 w 71"/>
                  <a:gd name="T23" fmla="*/ 107 h 166"/>
                  <a:gd name="T24" fmla="*/ 0 w 71"/>
                  <a:gd name="T25" fmla="*/ 40 h 166"/>
                  <a:gd name="T26" fmla="*/ 25 w 71"/>
                  <a:gd name="T27" fmla="*/ 30 h 166"/>
                  <a:gd name="T28" fmla="*/ 25 w 71"/>
                  <a:gd name="T29" fmla="*/ 3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66">
                    <a:moveTo>
                      <a:pt x="25" y="30"/>
                    </a:moveTo>
                    <a:cubicBezTo>
                      <a:pt x="23" y="28"/>
                      <a:pt x="23" y="28"/>
                      <a:pt x="23" y="28"/>
                    </a:cubicBezTo>
                    <a:cubicBezTo>
                      <a:pt x="19" y="25"/>
                      <a:pt x="16" y="20"/>
                      <a:pt x="16" y="16"/>
                    </a:cubicBezTo>
                    <a:cubicBezTo>
                      <a:pt x="16" y="7"/>
                      <a:pt x="25" y="0"/>
                      <a:pt x="36" y="0"/>
                    </a:cubicBezTo>
                    <a:cubicBezTo>
                      <a:pt x="47" y="0"/>
                      <a:pt x="55" y="7"/>
                      <a:pt x="55" y="16"/>
                    </a:cubicBezTo>
                    <a:cubicBezTo>
                      <a:pt x="55" y="20"/>
                      <a:pt x="53" y="25"/>
                      <a:pt x="49" y="28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54" y="166"/>
                      <a:pt x="54" y="166"/>
                      <a:pt x="54" y="166"/>
                    </a:cubicBezTo>
                    <a:cubicBezTo>
                      <a:pt x="47" y="166"/>
                      <a:pt x="17" y="166"/>
                      <a:pt x="17" y="166"/>
                    </a:cubicBezTo>
                    <a:cubicBezTo>
                      <a:pt x="17" y="107"/>
                      <a:pt x="17" y="107"/>
                      <a:pt x="17" y="107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o-RO" dirty="0"/>
              </a:p>
            </p:txBody>
          </p:sp>
          <p:sp>
            <p:nvSpPr>
              <p:cNvPr id="57" name="Freeform 99">
                <a:extLst>
                  <a:ext uri="{FF2B5EF4-FFF2-40B4-BE49-F238E27FC236}">
                    <a16:creationId xmlns:a16="http://schemas.microsoft.com/office/drawing/2014/main" id="{65650C7E-D3DC-4162-9A44-65A2B7A6B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5511" y="3446931"/>
                <a:ext cx="110650" cy="255216"/>
              </a:xfrm>
              <a:custGeom>
                <a:avLst/>
                <a:gdLst>
                  <a:gd name="T0" fmla="*/ 26 w 72"/>
                  <a:gd name="T1" fmla="*/ 30 h 166"/>
                  <a:gd name="T2" fmla="*/ 23 w 72"/>
                  <a:gd name="T3" fmla="*/ 28 h 166"/>
                  <a:gd name="T4" fmla="*/ 16 w 72"/>
                  <a:gd name="T5" fmla="*/ 16 h 166"/>
                  <a:gd name="T6" fmla="*/ 36 w 72"/>
                  <a:gd name="T7" fmla="*/ 0 h 166"/>
                  <a:gd name="T8" fmla="*/ 55 w 72"/>
                  <a:gd name="T9" fmla="*/ 16 h 166"/>
                  <a:gd name="T10" fmla="*/ 49 w 72"/>
                  <a:gd name="T11" fmla="*/ 28 h 166"/>
                  <a:gd name="T12" fmla="*/ 47 w 72"/>
                  <a:gd name="T13" fmla="*/ 30 h 166"/>
                  <a:gd name="T14" fmla="*/ 72 w 72"/>
                  <a:gd name="T15" fmla="*/ 40 h 166"/>
                  <a:gd name="T16" fmla="*/ 56 w 72"/>
                  <a:gd name="T17" fmla="*/ 107 h 166"/>
                  <a:gd name="T18" fmla="*/ 56 w 72"/>
                  <a:gd name="T19" fmla="*/ 166 h 166"/>
                  <a:gd name="T20" fmla="*/ 17 w 72"/>
                  <a:gd name="T21" fmla="*/ 166 h 166"/>
                  <a:gd name="T22" fmla="*/ 16 w 72"/>
                  <a:gd name="T23" fmla="*/ 107 h 166"/>
                  <a:gd name="T24" fmla="*/ 0 w 72"/>
                  <a:gd name="T25" fmla="*/ 40 h 166"/>
                  <a:gd name="T26" fmla="*/ 26 w 72"/>
                  <a:gd name="T27" fmla="*/ 30 h 166"/>
                  <a:gd name="T28" fmla="*/ 26 w 72"/>
                  <a:gd name="T29" fmla="*/ 3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66">
                    <a:moveTo>
                      <a:pt x="26" y="30"/>
                    </a:moveTo>
                    <a:cubicBezTo>
                      <a:pt x="23" y="28"/>
                      <a:pt x="23" y="28"/>
                      <a:pt x="23" y="28"/>
                    </a:cubicBezTo>
                    <a:cubicBezTo>
                      <a:pt x="19" y="25"/>
                      <a:pt x="16" y="20"/>
                      <a:pt x="16" y="16"/>
                    </a:cubicBezTo>
                    <a:cubicBezTo>
                      <a:pt x="16" y="7"/>
                      <a:pt x="26" y="0"/>
                      <a:pt x="36" y="0"/>
                    </a:cubicBezTo>
                    <a:cubicBezTo>
                      <a:pt x="47" y="0"/>
                      <a:pt x="55" y="7"/>
                      <a:pt x="55" y="16"/>
                    </a:cubicBezTo>
                    <a:cubicBezTo>
                      <a:pt x="55" y="20"/>
                      <a:pt x="53" y="25"/>
                      <a:pt x="49" y="28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56" y="166"/>
                      <a:pt x="56" y="166"/>
                      <a:pt x="56" y="166"/>
                    </a:cubicBezTo>
                    <a:cubicBezTo>
                      <a:pt x="48" y="166"/>
                      <a:pt x="17" y="166"/>
                      <a:pt x="17" y="166"/>
                    </a:cubicBezTo>
                    <a:cubicBezTo>
                      <a:pt x="16" y="107"/>
                      <a:pt x="16" y="107"/>
                      <a:pt x="16" y="107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o-RO" dirty="0"/>
              </a:p>
            </p:txBody>
          </p:sp>
        </p:grpSp>
      </p:grpSp>
      <p:grpSp>
        <p:nvGrpSpPr>
          <p:cNvPr id="58" name="Gruppieren 7">
            <a:extLst>
              <a:ext uri="{FF2B5EF4-FFF2-40B4-BE49-F238E27FC236}">
                <a16:creationId xmlns:a16="http://schemas.microsoft.com/office/drawing/2014/main" id="{30ADAA8E-73F2-4B27-8362-1E2978E7E057}"/>
              </a:ext>
            </a:extLst>
          </p:cNvPr>
          <p:cNvGrpSpPr/>
          <p:nvPr/>
        </p:nvGrpSpPr>
        <p:grpSpPr>
          <a:xfrm>
            <a:off x="200472" y="4869160"/>
            <a:ext cx="2264354" cy="1237838"/>
            <a:chOff x="226798" y="4869160"/>
            <a:chExt cx="2264354" cy="1237838"/>
          </a:xfrm>
        </p:grpSpPr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C8D636BE-9BDE-41C8-8C11-42F81DD27B18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226798" y="4869160"/>
              <a:ext cx="2264354" cy="1237838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accent3"/>
              </a:solidFill>
              <a:prstDash val="solid"/>
            </a:ln>
          </p:spPr>
          <p:txBody>
            <a:bodyPr lIns="72000" tIns="72000" rIns="72000" bIns="72000">
              <a:noAutofit/>
            </a:bodyPr>
            <a:lstStyle>
              <a:defPPr>
                <a:defRPr lang="de-DE"/>
              </a:defPPr>
              <a:lvl1pPr indent="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Wingdings" pitchFamily="2" charset="2"/>
                <a:buNone/>
              </a:lvl1pPr>
              <a:lvl2pPr marL="188913" lvl="1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"/>
              </a:lvl2pPr>
              <a:lvl3pPr marL="379413" lvl="2" indent="-188913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–"/>
              </a:lvl3pPr>
              <a:lvl4pPr marL="571500" lvl="3" indent="-19050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"/>
              </a:lvl4pPr>
              <a:lvl5pPr marL="760413" lvl="4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Char char="–"/>
              </a:lvl5pPr>
              <a:lvl6pPr marL="12176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6pPr>
              <a:lvl7pPr marL="16748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7pPr>
              <a:lvl8pPr marL="21320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8pPr>
              <a:lvl9pPr marL="25892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9pPr>
            </a:lstStyle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600" b="1"/>
                <a:t>Premii</a:t>
              </a:r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400"/>
                <a:t>Best of Consulting,</a:t>
              </a:r>
              <a:br>
                <a:rPr lang="ro-RO" sz="1400"/>
              </a:br>
              <a:r>
                <a:rPr lang="ro-RO" sz="1400"/>
                <a:t>Hidden Champions</a:t>
              </a:r>
              <a:br>
                <a:rPr lang="ro-RO" sz="1400"/>
              </a:br>
              <a:r>
                <a:rPr lang="ro-RO" sz="1400"/>
                <a:t>Top Innovator,</a:t>
              </a:r>
              <a:br>
                <a:rPr lang="ro-RO" sz="1400"/>
              </a:br>
              <a:r>
                <a:rPr lang="ro-RO" sz="1400"/>
                <a:t>etc.</a:t>
              </a:r>
              <a:endParaRPr lang="ro-RO" sz="1400" dirty="0"/>
            </a:p>
          </p:txBody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AF1CB7E8-6A5D-4424-B384-2D312889874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0877" y="5621523"/>
              <a:ext cx="404117" cy="420470"/>
            </a:xfrm>
            <a:custGeom>
              <a:avLst/>
              <a:gdLst>
                <a:gd name="T0" fmla="*/ 195 w 295"/>
                <a:gd name="T1" fmla="*/ 153 h 270"/>
                <a:gd name="T2" fmla="*/ 218 w 295"/>
                <a:gd name="T3" fmla="*/ 151 h 270"/>
                <a:gd name="T4" fmla="*/ 258 w 295"/>
                <a:gd name="T5" fmla="*/ 128 h 270"/>
                <a:gd name="T6" fmla="*/ 293 w 295"/>
                <a:gd name="T7" fmla="*/ 22 h 270"/>
                <a:gd name="T8" fmla="*/ 285 w 295"/>
                <a:gd name="T9" fmla="*/ 15 h 270"/>
                <a:gd name="T10" fmla="*/ 249 w 295"/>
                <a:gd name="T11" fmla="*/ 15 h 270"/>
                <a:gd name="T12" fmla="*/ 249 w 295"/>
                <a:gd name="T13" fmla="*/ 0 h 270"/>
                <a:gd name="T14" fmla="*/ 46 w 295"/>
                <a:gd name="T15" fmla="*/ 0 h 270"/>
                <a:gd name="T16" fmla="*/ 46 w 295"/>
                <a:gd name="T17" fmla="*/ 15 h 270"/>
                <a:gd name="T18" fmla="*/ 10 w 295"/>
                <a:gd name="T19" fmla="*/ 15 h 270"/>
                <a:gd name="T20" fmla="*/ 2 w 295"/>
                <a:gd name="T21" fmla="*/ 22 h 270"/>
                <a:gd name="T22" fmla="*/ 37 w 295"/>
                <a:gd name="T23" fmla="*/ 128 h 270"/>
                <a:gd name="T24" fmla="*/ 77 w 295"/>
                <a:gd name="T25" fmla="*/ 151 h 270"/>
                <a:gd name="T26" fmla="*/ 100 w 295"/>
                <a:gd name="T27" fmla="*/ 153 h 270"/>
                <a:gd name="T28" fmla="*/ 125 w 295"/>
                <a:gd name="T29" fmla="*/ 168 h 270"/>
                <a:gd name="T30" fmla="*/ 125 w 295"/>
                <a:gd name="T31" fmla="*/ 182 h 270"/>
                <a:gd name="T32" fmla="*/ 124 w 295"/>
                <a:gd name="T33" fmla="*/ 191 h 270"/>
                <a:gd name="T34" fmla="*/ 94 w 295"/>
                <a:gd name="T35" fmla="*/ 194 h 270"/>
                <a:gd name="T36" fmla="*/ 66 w 295"/>
                <a:gd name="T37" fmla="*/ 213 h 270"/>
                <a:gd name="T38" fmla="*/ 66 w 295"/>
                <a:gd name="T39" fmla="*/ 248 h 270"/>
                <a:gd name="T40" fmla="*/ 94 w 295"/>
                <a:gd name="T41" fmla="*/ 266 h 270"/>
                <a:gd name="T42" fmla="*/ 148 w 295"/>
                <a:gd name="T43" fmla="*/ 270 h 270"/>
                <a:gd name="T44" fmla="*/ 201 w 295"/>
                <a:gd name="T45" fmla="*/ 266 h 270"/>
                <a:gd name="T46" fmla="*/ 229 w 295"/>
                <a:gd name="T47" fmla="*/ 248 h 270"/>
                <a:gd name="T48" fmla="*/ 229 w 295"/>
                <a:gd name="T49" fmla="*/ 213 h 270"/>
                <a:gd name="T50" fmla="*/ 201 w 295"/>
                <a:gd name="T51" fmla="*/ 194 h 270"/>
                <a:gd name="T52" fmla="*/ 171 w 295"/>
                <a:gd name="T53" fmla="*/ 191 h 270"/>
                <a:gd name="T54" fmla="*/ 170 w 295"/>
                <a:gd name="T55" fmla="*/ 182 h 270"/>
                <a:gd name="T56" fmla="*/ 170 w 295"/>
                <a:gd name="T57" fmla="*/ 168 h 270"/>
                <a:gd name="T58" fmla="*/ 195 w 295"/>
                <a:gd name="T59" fmla="*/ 153 h 270"/>
                <a:gd name="T60" fmla="*/ 249 w 295"/>
                <a:gd name="T61" fmla="*/ 30 h 270"/>
                <a:gd name="T62" fmla="*/ 278 w 295"/>
                <a:gd name="T63" fmla="*/ 30 h 270"/>
                <a:gd name="T64" fmla="*/ 247 w 295"/>
                <a:gd name="T65" fmla="*/ 117 h 270"/>
                <a:gd name="T66" fmla="*/ 235 w 295"/>
                <a:gd name="T67" fmla="*/ 128 h 270"/>
                <a:gd name="T68" fmla="*/ 211 w 295"/>
                <a:gd name="T69" fmla="*/ 137 h 270"/>
                <a:gd name="T70" fmla="*/ 249 w 295"/>
                <a:gd name="T71" fmla="*/ 30 h 270"/>
                <a:gd name="T72" fmla="*/ 60 w 295"/>
                <a:gd name="T73" fmla="*/ 128 h 270"/>
                <a:gd name="T74" fmla="*/ 48 w 295"/>
                <a:gd name="T75" fmla="*/ 117 h 270"/>
                <a:gd name="T76" fmla="*/ 17 w 295"/>
                <a:gd name="T77" fmla="*/ 30 h 270"/>
                <a:gd name="T78" fmla="*/ 46 w 295"/>
                <a:gd name="T79" fmla="*/ 30 h 270"/>
                <a:gd name="T80" fmla="*/ 73 w 295"/>
                <a:gd name="T81" fmla="*/ 122 h 270"/>
                <a:gd name="T82" fmla="*/ 83 w 295"/>
                <a:gd name="T83" fmla="*/ 137 h 270"/>
                <a:gd name="T84" fmla="*/ 60 w 295"/>
                <a:gd name="T85" fmla="*/ 128 h 270"/>
                <a:gd name="T86" fmla="*/ 112 w 295"/>
                <a:gd name="T87" fmla="*/ 136 h 270"/>
                <a:gd name="T88" fmla="*/ 92 w 295"/>
                <a:gd name="T89" fmla="*/ 106 h 270"/>
                <a:gd name="T90" fmla="*/ 76 w 295"/>
                <a:gd name="T91" fmla="*/ 20 h 270"/>
                <a:gd name="T92" fmla="*/ 97 w 295"/>
                <a:gd name="T93" fmla="*/ 20 h 270"/>
                <a:gd name="T94" fmla="*/ 114 w 295"/>
                <a:gd name="T95" fmla="*/ 106 h 270"/>
                <a:gd name="T96" fmla="*/ 134 w 295"/>
                <a:gd name="T97" fmla="*/ 137 h 270"/>
                <a:gd name="T98" fmla="*/ 147 w 295"/>
                <a:gd name="T99" fmla="*/ 146 h 270"/>
                <a:gd name="T100" fmla="*/ 138 w 295"/>
                <a:gd name="T101" fmla="*/ 148 h 270"/>
                <a:gd name="T102" fmla="*/ 112 w 295"/>
                <a:gd name="T103" fmla="*/ 136 h 270"/>
                <a:gd name="T104" fmla="*/ 215 w 295"/>
                <a:gd name="T105" fmla="*/ 225 h 270"/>
                <a:gd name="T106" fmla="*/ 215 w 295"/>
                <a:gd name="T107" fmla="*/ 246 h 270"/>
                <a:gd name="T108" fmla="*/ 148 w 295"/>
                <a:gd name="T109" fmla="*/ 256 h 270"/>
                <a:gd name="T110" fmla="*/ 80 w 295"/>
                <a:gd name="T111" fmla="*/ 246 h 270"/>
                <a:gd name="T112" fmla="*/ 80 w 295"/>
                <a:gd name="T113" fmla="*/ 225 h 270"/>
                <a:gd name="T114" fmla="*/ 148 w 295"/>
                <a:gd name="T115" fmla="*/ 235 h 270"/>
                <a:gd name="T116" fmla="*/ 215 w 295"/>
                <a:gd name="T117" fmla="*/ 22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5" h="270">
                  <a:moveTo>
                    <a:pt x="195" y="153"/>
                  </a:moveTo>
                  <a:cubicBezTo>
                    <a:pt x="203" y="153"/>
                    <a:pt x="211" y="152"/>
                    <a:pt x="218" y="151"/>
                  </a:cubicBezTo>
                  <a:cubicBezTo>
                    <a:pt x="234" y="147"/>
                    <a:pt x="247" y="139"/>
                    <a:pt x="258" y="128"/>
                  </a:cubicBezTo>
                  <a:cubicBezTo>
                    <a:pt x="295" y="90"/>
                    <a:pt x="293" y="25"/>
                    <a:pt x="293" y="22"/>
                  </a:cubicBezTo>
                  <a:cubicBezTo>
                    <a:pt x="293" y="18"/>
                    <a:pt x="289" y="15"/>
                    <a:pt x="285" y="15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6" y="15"/>
                    <a:pt x="2" y="18"/>
                    <a:pt x="2" y="22"/>
                  </a:cubicBezTo>
                  <a:cubicBezTo>
                    <a:pt x="2" y="25"/>
                    <a:pt x="0" y="90"/>
                    <a:pt x="37" y="128"/>
                  </a:cubicBezTo>
                  <a:cubicBezTo>
                    <a:pt x="48" y="139"/>
                    <a:pt x="61" y="147"/>
                    <a:pt x="77" y="151"/>
                  </a:cubicBezTo>
                  <a:cubicBezTo>
                    <a:pt x="84" y="152"/>
                    <a:pt x="92" y="153"/>
                    <a:pt x="100" y="153"/>
                  </a:cubicBezTo>
                  <a:cubicBezTo>
                    <a:pt x="106" y="158"/>
                    <a:pt x="116" y="165"/>
                    <a:pt x="125" y="168"/>
                  </a:cubicBezTo>
                  <a:cubicBezTo>
                    <a:pt x="126" y="171"/>
                    <a:pt x="126" y="176"/>
                    <a:pt x="125" y="182"/>
                  </a:cubicBezTo>
                  <a:cubicBezTo>
                    <a:pt x="125" y="185"/>
                    <a:pt x="124" y="188"/>
                    <a:pt x="124" y="191"/>
                  </a:cubicBezTo>
                  <a:cubicBezTo>
                    <a:pt x="112" y="191"/>
                    <a:pt x="102" y="193"/>
                    <a:pt x="94" y="194"/>
                  </a:cubicBezTo>
                  <a:cubicBezTo>
                    <a:pt x="82" y="197"/>
                    <a:pt x="66" y="202"/>
                    <a:pt x="66" y="213"/>
                  </a:cubicBezTo>
                  <a:cubicBezTo>
                    <a:pt x="66" y="248"/>
                    <a:pt x="66" y="248"/>
                    <a:pt x="66" y="248"/>
                  </a:cubicBezTo>
                  <a:cubicBezTo>
                    <a:pt x="67" y="256"/>
                    <a:pt x="76" y="262"/>
                    <a:pt x="94" y="266"/>
                  </a:cubicBezTo>
                  <a:cubicBezTo>
                    <a:pt x="109" y="269"/>
                    <a:pt x="128" y="270"/>
                    <a:pt x="148" y="270"/>
                  </a:cubicBezTo>
                  <a:cubicBezTo>
                    <a:pt x="167" y="270"/>
                    <a:pt x="186" y="269"/>
                    <a:pt x="201" y="266"/>
                  </a:cubicBezTo>
                  <a:cubicBezTo>
                    <a:pt x="219" y="262"/>
                    <a:pt x="228" y="256"/>
                    <a:pt x="229" y="248"/>
                  </a:cubicBezTo>
                  <a:cubicBezTo>
                    <a:pt x="229" y="213"/>
                    <a:pt x="229" y="213"/>
                    <a:pt x="229" y="213"/>
                  </a:cubicBezTo>
                  <a:cubicBezTo>
                    <a:pt x="229" y="202"/>
                    <a:pt x="213" y="197"/>
                    <a:pt x="201" y="194"/>
                  </a:cubicBezTo>
                  <a:cubicBezTo>
                    <a:pt x="193" y="193"/>
                    <a:pt x="182" y="191"/>
                    <a:pt x="171" y="191"/>
                  </a:cubicBezTo>
                  <a:cubicBezTo>
                    <a:pt x="171" y="188"/>
                    <a:pt x="170" y="185"/>
                    <a:pt x="170" y="182"/>
                  </a:cubicBezTo>
                  <a:cubicBezTo>
                    <a:pt x="169" y="176"/>
                    <a:pt x="169" y="171"/>
                    <a:pt x="170" y="168"/>
                  </a:cubicBezTo>
                  <a:cubicBezTo>
                    <a:pt x="182" y="164"/>
                    <a:pt x="189" y="158"/>
                    <a:pt x="195" y="153"/>
                  </a:cubicBezTo>
                  <a:close/>
                  <a:moveTo>
                    <a:pt x="249" y="30"/>
                  </a:moveTo>
                  <a:cubicBezTo>
                    <a:pt x="278" y="30"/>
                    <a:pt x="278" y="30"/>
                    <a:pt x="278" y="30"/>
                  </a:cubicBezTo>
                  <a:cubicBezTo>
                    <a:pt x="277" y="47"/>
                    <a:pt x="273" y="91"/>
                    <a:pt x="247" y="117"/>
                  </a:cubicBezTo>
                  <a:cubicBezTo>
                    <a:pt x="243" y="121"/>
                    <a:pt x="239" y="125"/>
                    <a:pt x="235" y="128"/>
                  </a:cubicBezTo>
                  <a:cubicBezTo>
                    <a:pt x="228" y="132"/>
                    <a:pt x="220" y="135"/>
                    <a:pt x="211" y="137"/>
                  </a:cubicBezTo>
                  <a:cubicBezTo>
                    <a:pt x="232" y="111"/>
                    <a:pt x="245" y="73"/>
                    <a:pt x="249" y="30"/>
                  </a:cubicBezTo>
                  <a:close/>
                  <a:moveTo>
                    <a:pt x="60" y="128"/>
                  </a:moveTo>
                  <a:cubicBezTo>
                    <a:pt x="56" y="125"/>
                    <a:pt x="52" y="121"/>
                    <a:pt x="48" y="117"/>
                  </a:cubicBezTo>
                  <a:cubicBezTo>
                    <a:pt x="22" y="91"/>
                    <a:pt x="18" y="47"/>
                    <a:pt x="17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9" y="65"/>
                    <a:pt x="58" y="97"/>
                    <a:pt x="73" y="122"/>
                  </a:cubicBezTo>
                  <a:cubicBezTo>
                    <a:pt x="76" y="127"/>
                    <a:pt x="80" y="132"/>
                    <a:pt x="83" y="137"/>
                  </a:cubicBezTo>
                  <a:cubicBezTo>
                    <a:pt x="75" y="135"/>
                    <a:pt x="67" y="132"/>
                    <a:pt x="60" y="128"/>
                  </a:cubicBezTo>
                  <a:close/>
                  <a:moveTo>
                    <a:pt x="112" y="136"/>
                  </a:moveTo>
                  <a:cubicBezTo>
                    <a:pt x="104" y="128"/>
                    <a:pt x="98" y="118"/>
                    <a:pt x="92" y="106"/>
                  </a:cubicBezTo>
                  <a:cubicBezTo>
                    <a:pt x="83" y="83"/>
                    <a:pt x="77" y="53"/>
                    <a:pt x="76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98" y="53"/>
                    <a:pt x="104" y="83"/>
                    <a:pt x="114" y="106"/>
                  </a:cubicBezTo>
                  <a:cubicBezTo>
                    <a:pt x="120" y="119"/>
                    <a:pt x="126" y="129"/>
                    <a:pt x="134" y="137"/>
                  </a:cubicBezTo>
                  <a:cubicBezTo>
                    <a:pt x="138" y="141"/>
                    <a:pt x="143" y="144"/>
                    <a:pt x="147" y="146"/>
                  </a:cubicBezTo>
                  <a:cubicBezTo>
                    <a:pt x="144" y="147"/>
                    <a:pt x="141" y="148"/>
                    <a:pt x="138" y="148"/>
                  </a:cubicBezTo>
                  <a:cubicBezTo>
                    <a:pt x="128" y="148"/>
                    <a:pt x="119" y="143"/>
                    <a:pt x="112" y="136"/>
                  </a:cubicBezTo>
                  <a:close/>
                  <a:moveTo>
                    <a:pt x="215" y="225"/>
                  </a:moveTo>
                  <a:cubicBezTo>
                    <a:pt x="215" y="246"/>
                    <a:pt x="215" y="246"/>
                    <a:pt x="215" y="246"/>
                  </a:cubicBezTo>
                  <a:cubicBezTo>
                    <a:pt x="210" y="250"/>
                    <a:pt x="187" y="256"/>
                    <a:pt x="148" y="256"/>
                  </a:cubicBezTo>
                  <a:cubicBezTo>
                    <a:pt x="108" y="256"/>
                    <a:pt x="85" y="250"/>
                    <a:pt x="80" y="246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97" y="234"/>
                    <a:pt x="134" y="235"/>
                    <a:pt x="148" y="235"/>
                  </a:cubicBezTo>
                  <a:cubicBezTo>
                    <a:pt x="161" y="235"/>
                    <a:pt x="198" y="234"/>
                    <a:pt x="215" y="2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72000" tIns="72000" rIns="72000" bIns="72000" numCol="1" anchor="t" anchorCtr="0" compatLnSpc="1">
              <a:prstTxWarp prst="textNoShape">
                <a:avLst/>
              </a:prstTxWarp>
            </a:bodyPr>
            <a:lstStyle/>
            <a:p>
              <a:endParaRPr lang="ro-RO" dirty="0"/>
            </a:p>
          </p:txBody>
        </p:sp>
      </p:grpSp>
      <p:grpSp>
        <p:nvGrpSpPr>
          <p:cNvPr id="61" name="Gruppieren 5">
            <a:extLst>
              <a:ext uri="{FF2B5EF4-FFF2-40B4-BE49-F238E27FC236}">
                <a16:creationId xmlns:a16="http://schemas.microsoft.com/office/drawing/2014/main" id="{166EE457-15A2-4513-94F7-87C5E86593FC}"/>
              </a:ext>
            </a:extLst>
          </p:cNvPr>
          <p:cNvGrpSpPr/>
          <p:nvPr/>
        </p:nvGrpSpPr>
        <p:grpSpPr>
          <a:xfrm>
            <a:off x="200472" y="2764039"/>
            <a:ext cx="2264354" cy="1983222"/>
            <a:chOff x="226798" y="2764039"/>
            <a:chExt cx="2264354" cy="198322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E1886ED-B1BA-4E83-BA8F-2225FF8ADCB0}"/>
                </a:ext>
              </a:extLst>
            </p:cNvPr>
            <p:cNvSpPr txBox="1">
              <a:spLocks/>
            </p:cNvSpPr>
            <p:nvPr>
              <p:custDataLst>
                <p:tags r:id="rId7"/>
              </p:custDataLst>
            </p:nvPr>
          </p:nvSpPr>
          <p:spPr>
            <a:xfrm>
              <a:off x="226798" y="2764039"/>
              <a:ext cx="2264354" cy="1983222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accent3"/>
              </a:solidFill>
              <a:prstDash val="solid"/>
            </a:ln>
          </p:spPr>
          <p:txBody>
            <a:bodyPr lIns="72000" tIns="72000" rIns="72000" bIns="72000">
              <a:noAutofit/>
            </a:bodyPr>
            <a:lstStyle>
              <a:defPPr>
                <a:defRPr lang="de-DE"/>
              </a:defPPr>
              <a:lvl1pPr indent="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Wingdings" pitchFamily="2" charset="2"/>
                <a:buNone/>
              </a:lvl1pPr>
              <a:lvl2pPr marL="188913" lvl="1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"/>
              </a:lvl2pPr>
              <a:lvl3pPr marL="379413" lvl="2" indent="-188913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–"/>
              </a:lvl3pPr>
              <a:lvl4pPr marL="571500" lvl="3" indent="-19050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"/>
              </a:lvl4pPr>
              <a:lvl5pPr marL="760413" lvl="4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Char char="–"/>
              </a:lvl5pPr>
              <a:lvl6pPr marL="12176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6pPr>
              <a:lvl7pPr marL="16748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7pPr>
              <a:lvl8pPr marL="21320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8pPr>
              <a:lvl9pPr marL="25892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9pPr>
            </a:lstStyle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600" b="1" dirty="0"/>
                <a:t>Valori</a:t>
              </a:r>
              <a:endParaRPr lang="ro-RO" sz="1400" b="1" dirty="0"/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400" dirty="0"/>
                <a:t>Antreprenoriat Competență</a:t>
              </a:r>
              <a:br>
                <a:rPr lang="ro-RO" sz="1400" dirty="0"/>
              </a:br>
              <a:r>
                <a:rPr lang="ro-RO" sz="1400" dirty="0"/>
                <a:t>Inovație </a:t>
              </a:r>
              <a:br>
                <a:rPr lang="ro-RO" sz="1400" dirty="0"/>
              </a:br>
              <a:r>
                <a:rPr lang="ro-RO" sz="1400" dirty="0"/>
                <a:t>Deschidere</a:t>
              </a:r>
              <a:br>
                <a:rPr lang="ro-RO" sz="1400" dirty="0"/>
              </a:br>
              <a:r>
                <a:rPr lang="ro-RO" sz="1400" dirty="0"/>
                <a:t>Încredere</a:t>
              </a:r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endParaRPr lang="ro-RO" sz="1400" dirty="0"/>
            </a:p>
          </p:txBody>
        </p:sp>
        <p:grpSp>
          <p:nvGrpSpPr>
            <p:cNvPr id="63" name="Group 35">
              <a:extLst>
                <a:ext uri="{FF2B5EF4-FFF2-40B4-BE49-F238E27FC236}">
                  <a16:creationId xmlns:a16="http://schemas.microsoft.com/office/drawing/2014/main" id="{CCAB1A33-BBE3-4129-933B-0484E93CCD7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 rot="11981384" flipH="1" flipV="1">
              <a:off x="2113493" y="4133606"/>
              <a:ext cx="250829" cy="546617"/>
              <a:chOff x="-446" y="2740"/>
              <a:chExt cx="177" cy="385"/>
            </a:xfrm>
            <a:solidFill>
              <a:schemeClr val="accent1"/>
            </a:solidFill>
          </p:grpSpPr>
          <p:sp>
            <p:nvSpPr>
              <p:cNvPr id="64" name="Freeform 36">
                <a:extLst>
                  <a:ext uri="{FF2B5EF4-FFF2-40B4-BE49-F238E27FC236}">
                    <a16:creationId xmlns:a16="http://schemas.microsoft.com/office/drawing/2014/main" id="{8D9D2109-5807-472C-8182-505A684FBB2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-389" y="2984"/>
                <a:ext cx="59" cy="23"/>
              </a:xfrm>
              <a:custGeom>
                <a:avLst/>
                <a:gdLst>
                  <a:gd name="T0" fmla="*/ 25 w 25"/>
                  <a:gd name="T1" fmla="*/ 5 h 10"/>
                  <a:gd name="T2" fmla="*/ 21 w 25"/>
                  <a:gd name="T3" fmla="*/ 10 h 10"/>
                  <a:gd name="T4" fmla="*/ 3 w 25"/>
                  <a:gd name="T5" fmla="*/ 10 h 10"/>
                  <a:gd name="T6" fmla="*/ 0 w 25"/>
                  <a:gd name="T7" fmla="*/ 5 h 10"/>
                  <a:gd name="T8" fmla="*/ 3 w 25"/>
                  <a:gd name="T9" fmla="*/ 0 h 10"/>
                  <a:gd name="T10" fmla="*/ 21 w 25"/>
                  <a:gd name="T11" fmla="*/ 0 h 10"/>
                  <a:gd name="T12" fmla="*/ 25 w 25"/>
                  <a:gd name="T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10">
                    <a:moveTo>
                      <a:pt x="25" y="5"/>
                    </a:moveTo>
                    <a:cubicBezTo>
                      <a:pt x="25" y="8"/>
                      <a:pt x="23" y="10"/>
                      <a:pt x="21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1" y="10"/>
                      <a:pt x="0" y="8"/>
                      <a:pt x="0" y="5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5" y="2"/>
                      <a:pt x="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dirty="0">
                  <a:latin typeface="+mn-lt"/>
                  <a:cs typeface="+mn-cs"/>
                </a:endParaRPr>
              </a:p>
            </p:txBody>
          </p:sp>
          <p:sp>
            <p:nvSpPr>
              <p:cNvPr id="65" name="Freeform 37">
                <a:extLst>
                  <a:ext uri="{FF2B5EF4-FFF2-40B4-BE49-F238E27FC236}">
                    <a16:creationId xmlns:a16="http://schemas.microsoft.com/office/drawing/2014/main" id="{BA8DFFB3-886C-4B4D-8E1D-F0B965AE9B1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-389" y="2854"/>
                <a:ext cx="59" cy="21"/>
              </a:xfrm>
              <a:custGeom>
                <a:avLst/>
                <a:gdLst>
                  <a:gd name="T0" fmla="*/ 25 w 25"/>
                  <a:gd name="T1" fmla="*/ 5 h 9"/>
                  <a:gd name="T2" fmla="*/ 21 w 25"/>
                  <a:gd name="T3" fmla="*/ 9 h 9"/>
                  <a:gd name="T4" fmla="*/ 3 w 25"/>
                  <a:gd name="T5" fmla="*/ 9 h 9"/>
                  <a:gd name="T6" fmla="*/ 0 w 25"/>
                  <a:gd name="T7" fmla="*/ 5 h 9"/>
                  <a:gd name="T8" fmla="*/ 3 w 25"/>
                  <a:gd name="T9" fmla="*/ 0 h 9"/>
                  <a:gd name="T10" fmla="*/ 21 w 25"/>
                  <a:gd name="T11" fmla="*/ 0 h 9"/>
                  <a:gd name="T12" fmla="*/ 25 w 25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9">
                    <a:moveTo>
                      <a:pt x="25" y="5"/>
                    </a:moveTo>
                    <a:cubicBezTo>
                      <a:pt x="25" y="7"/>
                      <a:pt x="23" y="9"/>
                      <a:pt x="21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" y="9"/>
                      <a:pt x="0" y="7"/>
                      <a:pt x="0" y="5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5" y="2"/>
                      <a:pt x="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dirty="0">
                  <a:latin typeface="+mn-lt"/>
                  <a:cs typeface="+mn-cs"/>
                </a:endParaRPr>
              </a:p>
            </p:txBody>
          </p:sp>
          <p:sp>
            <p:nvSpPr>
              <p:cNvPr id="66" name="Freeform 38">
                <a:extLst>
                  <a:ext uri="{FF2B5EF4-FFF2-40B4-BE49-F238E27FC236}">
                    <a16:creationId xmlns:a16="http://schemas.microsoft.com/office/drawing/2014/main" id="{FD955E9D-EBB3-47E2-9D40-D7B4266A8BA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-389" y="2814"/>
                <a:ext cx="59" cy="23"/>
              </a:xfrm>
              <a:custGeom>
                <a:avLst/>
                <a:gdLst>
                  <a:gd name="T0" fmla="*/ 25 w 25"/>
                  <a:gd name="T1" fmla="*/ 5 h 10"/>
                  <a:gd name="T2" fmla="*/ 21 w 25"/>
                  <a:gd name="T3" fmla="*/ 10 h 10"/>
                  <a:gd name="T4" fmla="*/ 3 w 25"/>
                  <a:gd name="T5" fmla="*/ 10 h 10"/>
                  <a:gd name="T6" fmla="*/ 0 w 25"/>
                  <a:gd name="T7" fmla="*/ 5 h 10"/>
                  <a:gd name="T8" fmla="*/ 3 w 25"/>
                  <a:gd name="T9" fmla="*/ 0 h 10"/>
                  <a:gd name="T10" fmla="*/ 21 w 25"/>
                  <a:gd name="T11" fmla="*/ 0 h 10"/>
                  <a:gd name="T12" fmla="*/ 25 w 25"/>
                  <a:gd name="T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10">
                    <a:moveTo>
                      <a:pt x="25" y="5"/>
                    </a:moveTo>
                    <a:cubicBezTo>
                      <a:pt x="25" y="8"/>
                      <a:pt x="23" y="10"/>
                      <a:pt x="21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1" y="10"/>
                      <a:pt x="0" y="8"/>
                      <a:pt x="0" y="5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5" y="2"/>
                      <a:pt x="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dirty="0">
                  <a:latin typeface="+mn-lt"/>
                  <a:cs typeface="+mn-cs"/>
                </a:endParaRPr>
              </a:p>
            </p:txBody>
          </p:sp>
          <p:sp>
            <p:nvSpPr>
              <p:cNvPr id="67" name="Freeform 39">
                <a:extLst>
                  <a:ext uri="{FF2B5EF4-FFF2-40B4-BE49-F238E27FC236}">
                    <a16:creationId xmlns:a16="http://schemas.microsoft.com/office/drawing/2014/main" id="{41B88700-7436-49C9-A1D8-F6B040C51E4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-389" y="2939"/>
                <a:ext cx="59" cy="23"/>
              </a:xfrm>
              <a:custGeom>
                <a:avLst/>
                <a:gdLst>
                  <a:gd name="T0" fmla="*/ 25 w 25"/>
                  <a:gd name="T1" fmla="*/ 5 h 10"/>
                  <a:gd name="T2" fmla="*/ 21 w 25"/>
                  <a:gd name="T3" fmla="*/ 10 h 10"/>
                  <a:gd name="T4" fmla="*/ 3 w 25"/>
                  <a:gd name="T5" fmla="*/ 10 h 10"/>
                  <a:gd name="T6" fmla="*/ 0 w 25"/>
                  <a:gd name="T7" fmla="*/ 5 h 10"/>
                  <a:gd name="T8" fmla="*/ 3 w 25"/>
                  <a:gd name="T9" fmla="*/ 0 h 10"/>
                  <a:gd name="T10" fmla="*/ 21 w 25"/>
                  <a:gd name="T11" fmla="*/ 0 h 10"/>
                  <a:gd name="T12" fmla="*/ 25 w 25"/>
                  <a:gd name="T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10">
                    <a:moveTo>
                      <a:pt x="25" y="5"/>
                    </a:moveTo>
                    <a:cubicBezTo>
                      <a:pt x="25" y="8"/>
                      <a:pt x="23" y="10"/>
                      <a:pt x="21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1" y="10"/>
                      <a:pt x="0" y="8"/>
                      <a:pt x="0" y="5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5" y="2"/>
                      <a:pt x="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dirty="0">
                  <a:latin typeface="+mn-lt"/>
                  <a:cs typeface="+mn-cs"/>
                </a:endParaRPr>
              </a:p>
            </p:txBody>
          </p:sp>
          <p:sp>
            <p:nvSpPr>
              <p:cNvPr id="68" name="Freeform 40">
                <a:extLst>
                  <a:ext uri="{FF2B5EF4-FFF2-40B4-BE49-F238E27FC236}">
                    <a16:creationId xmlns:a16="http://schemas.microsoft.com/office/drawing/2014/main" id="{D2645F5D-9C76-4132-9AFC-74B51DF2459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-368" y="3040"/>
                <a:ext cx="95" cy="85"/>
              </a:xfrm>
              <a:custGeom>
                <a:avLst/>
                <a:gdLst>
                  <a:gd name="T0" fmla="*/ 35 w 40"/>
                  <a:gd name="T1" fmla="*/ 21 h 36"/>
                  <a:gd name="T2" fmla="*/ 12 w 40"/>
                  <a:gd name="T3" fmla="*/ 0 h 36"/>
                  <a:gd name="T4" fmla="*/ 0 w 40"/>
                  <a:gd name="T5" fmla="*/ 5 h 36"/>
                  <a:gd name="T6" fmla="*/ 1 w 40"/>
                  <a:gd name="T7" fmla="*/ 5 h 36"/>
                  <a:gd name="T8" fmla="*/ 29 w 40"/>
                  <a:gd name="T9" fmla="*/ 22 h 36"/>
                  <a:gd name="T10" fmla="*/ 30 w 40"/>
                  <a:gd name="T11" fmla="*/ 35 h 36"/>
                  <a:gd name="T12" fmla="*/ 35 w 40"/>
                  <a:gd name="T13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6">
                    <a:moveTo>
                      <a:pt x="35" y="21"/>
                    </a:moveTo>
                    <a:cubicBezTo>
                      <a:pt x="31" y="14"/>
                      <a:pt x="22" y="6"/>
                      <a:pt x="12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4" y="10"/>
                      <a:pt x="24" y="14"/>
                      <a:pt x="29" y="22"/>
                    </a:cubicBezTo>
                    <a:cubicBezTo>
                      <a:pt x="34" y="30"/>
                      <a:pt x="29" y="36"/>
                      <a:pt x="30" y="35"/>
                    </a:cubicBezTo>
                    <a:cubicBezTo>
                      <a:pt x="29" y="36"/>
                      <a:pt x="40" y="31"/>
                      <a:pt x="3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dirty="0">
                  <a:latin typeface="+mn-lt"/>
                  <a:cs typeface="+mn-cs"/>
                </a:endParaRPr>
              </a:p>
            </p:txBody>
          </p:sp>
          <p:sp>
            <p:nvSpPr>
              <p:cNvPr id="69" name="Freeform 41">
                <a:extLst>
                  <a:ext uri="{FF2B5EF4-FFF2-40B4-BE49-F238E27FC236}">
                    <a16:creationId xmlns:a16="http://schemas.microsoft.com/office/drawing/2014/main" id="{FDF4967F-3FC0-4B6C-91D0-9713086497E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-441" y="2785"/>
                <a:ext cx="172" cy="246"/>
              </a:xfrm>
              <a:custGeom>
                <a:avLst/>
                <a:gdLst>
                  <a:gd name="T0" fmla="*/ 67 w 73"/>
                  <a:gd name="T1" fmla="*/ 22 h 104"/>
                  <a:gd name="T2" fmla="*/ 44 w 73"/>
                  <a:gd name="T3" fmla="*/ 0 h 104"/>
                  <a:gd name="T4" fmla="*/ 32 w 73"/>
                  <a:gd name="T5" fmla="*/ 5 h 104"/>
                  <a:gd name="T6" fmla="*/ 63 w 73"/>
                  <a:gd name="T7" fmla="*/ 27 h 104"/>
                  <a:gd name="T8" fmla="*/ 33 w 73"/>
                  <a:gd name="T9" fmla="*/ 49 h 104"/>
                  <a:gd name="T10" fmla="*/ 2 w 73"/>
                  <a:gd name="T11" fmla="*/ 74 h 104"/>
                  <a:gd name="T12" fmla="*/ 0 w 73"/>
                  <a:gd name="T13" fmla="*/ 82 h 104"/>
                  <a:gd name="T14" fmla="*/ 16 w 73"/>
                  <a:gd name="T15" fmla="*/ 104 h 104"/>
                  <a:gd name="T16" fmla="*/ 25 w 73"/>
                  <a:gd name="T17" fmla="*/ 99 h 104"/>
                  <a:gd name="T18" fmla="*/ 8 w 73"/>
                  <a:gd name="T19" fmla="*/ 75 h 104"/>
                  <a:gd name="T20" fmla="*/ 37 w 73"/>
                  <a:gd name="T21" fmla="*/ 58 h 104"/>
                  <a:gd name="T22" fmla="*/ 67 w 73"/>
                  <a:gd name="T23" fmla="*/ 2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104">
                    <a:moveTo>
                      <a:pt x="67" y="22"/>
                    </a:moveTo>
                    <a:cubicBezTo>
                      <a:pt x="63" y="14"/>
                      <a:pt x="54" y="6"/>
                      <a:pt x="44" y="0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5"/>
                      <a:pt x="61" y="15"/>
                      <a:pt x="63" y="27"/>
                    </a:cubicBezTo>
                    <a:cubicBezTo>
                      <a:pt x="61" y="38"/>
                      <a:pt x="46" y="43"/>
                      <a:pt x="33" y="49"/>
                    </a:cubicBezTo>
                    <a:cubicBezTo>
                      <a:pt x="20" y="55"/>
                      <a:pt x="7" y="65"/>
                      <a:pt x="2" y="74"/>
                    </a:cubicBezTo>
                    <a:cubicBezTo>
                      <a:pt x="1" y="78"/>
                      <a:pt x="0" y="79"/>
                      <a:pt x="0" y="82"/>
                    </a:cubicBezTo>
                    <a:cubicBezTo>
                      <a:pt x="1" y="92"/>
                      <a:pt x="9" y="99"/>
                      <a:pt x="16" y="104"/>
                    </a:cubicBezTo>
                    <a:cubicBezTo>
                      <a:pt x="25" y="99"/>
                      <a:pt x="25" y="99"/>
                      <a:pt x="25" y="99"/>
                    </a:cubicBezTo>
                    <a:cubicBezTo>
                      <a:pt x="17" y="96"/>
                      <a:pt x="3" y="83"/>
                      <a:pt x="8" y="75"/>
                    </a:cubicBezTo>
                    <a:cubicBezTo>
                      <a:pt x="13" y="67"/>
                      <a:pt x="24" y="63"/>
                      <a:pt x="37" y="58"/>
                    </a:cubicBezTo>
                    <a:cubicBezTo>
                      <a:pt x="49" y="52"/>
                      <a:pt x="73" y="36"/>
                      <a:pt x="67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dirty="0">
                  <a:latin typeface="+mn-lt"/>
                  <a:cs typeface="+mn-cs"/>
                </a:endParaRPr>
              </a:p>
            </p:txBody>
          </p:sp>
          <p:sp>
            <p:nvSpPr>
              <p:cNvPr id="70" name="Freeform 42">
                <a:extLst>
                  <a:ext uri="{FF2B5EF4-FFF2-40B4-BE49-F238E27FC236}">
                    <a16:creationId xmlns:a16="http://schemas.microsoft.com/office/drawing/2014/main" id="{A5FF9A93-E9AE-4C56-AA92-714DAE8E7DD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-446" y="2913"/>
                <a:ext cx="166" cy="198"/>
              </a:xfrm>
              <a:custGeom>
                <a:avLst/>
                <a:gdLst>
                  <a:gd name="T0" fmla="*/ 68 w 70"/>
                  <a:gd name="T1" fmla="*/ 17 h 84"/>
                  <a:gd name="T2" fmla="*/ 53 w 70"/>
                  <a:gd name="T3" fmla="*/ 0 h 84"/>
                  <a:gd name="T4" fmla="*/ 44 w 70"/>
                  <a:gd name="T5" fmla="*/ 5 h 84"/>
                  <a:gd name="T6" fmla="*/ 62 w 70"/>
                  <a:gd name="T7" fmla="*/ 18 h 84"/>
                  <a:gd name="T8" fmla="*/ 64 w 70"/>
                  <a:gd name="T9" fmla="*/ 26 h 84"/>
                  <a:gd name="T10" fmla="*/ 36 w 70"/>
                  <a:gd name="T11" fmla="*/ 44 h 84"/>
                  <a:gd name="T12" fmla="*/ 5 w 70"/>
                  <a:gd name="T13" fmla="*/ 70 h 84"/>
                  <a:gd name="T14" fmla="*/ 10 w 70"/>
                  <a:gd name="T15" fmla="*/ 84 h 84"/>
                  <a:gd name="T16" fmla="*/ 11 w 70"/>
                  <a:gd name="T17" fmla="*/ 70 h 84"/>
                  <a:gd name="T18" fmla="*/ 39 w 70"/>
                  <a:gd name="T19" fmla="*/ 53 h 84"/>
                  <a:gd name="T20" fmla="*/ 69 w 70"/>
                  <a:gd name="T21" fmla="*/ 26 h 84"/>
                  <a:gd name="T22" fmla="*/ 68 w 70"/>
                  <a:gd name="T23" fmla="*/ 1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84">
                    <a:moveTo>
                      <a:pt x="68" y="17"/>
                    </a:moveTo>
                    <a:cubicBezTo>
                      <a:pt x="65" y="11"/>
                      <a:pt x="60" y="5"/>
                      <a:pt x="53" y="0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52" y="9"/>
                      <a:pt x="59" y="12"/>
                      <a:pt x="62" y="18"/>
                    </a:cubicBezTo>
                    <a:cubicBezTo>
                      <a:pt x="64" y="21"/>
                      <a:pt x="65" y="24"/>
                      <a:pt x="64" y="26"/>
                    </a:cubicBezTo>
                    <a:cubicBezTo>
                      <a:pt x="61" y="34"/>
                      <a:pt x="48" y="39"/>
                      <a:pt x="36" y="44"/>
                    </a:cubicBezTo>
                    <a:cubicBezTo>
                      <a:pt x="22" y="50"/>
                      <a:pt x="9" y="60"/>
                      <a:pt x="5" y="70"/>
                    </a:cubicBezTo>
                    <a:cubicBezTo>
                      <a:pt x="0" y="80"/>
                      <a:pt x="11" y="84"/>
                      <a:pt x="10" y="84"/>
                    </a:cubicBezTo>
                    <a:cubicBezTo>
                      <a:pt x="11" y="84"/>
                      <a:pt x="6" y="78"/>
                      <a:pt x="11" y="70"/>
                    </a:cubicBezTo>
                    <a:cubicBezTo>
                      <a:pt x="16" y="63"/>
                      <a:pt x="26" y="59"/>
                      <a:pt x="39" y="53"/>
                    </a:cubicBezTo>
                    <a:cubicBezTo>
                      <a:pt x="52" y="47"/>
                      <a:pt x="68" y="38"/>
                      <a:pt x="69" y="26"/>
                    </a:cubicBezTo>
                    <a:cubicBezTo>
                      <a:pt x="70" y="23"/>
                      <a:pt x="70" y="21"/>
                      <a:pt x="6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dirty="0">
                  <a:latin typeface="+mn-lt"/>
                  <a:cs typeface="+mn-cs"/>
                </a:endParaRPr>
              </a:p>
            </p:txBody>
          </p:sp>
          <p:sp>
            <p:nvSpPr>
              <p:cNvPr id="71" name="Freeform 43">
                <a:extLst>
                  <a:ext uri="{FF2B5EF4-FFF2-40B4-BE49-F238E27FC236}">
                    <a16:creationId xmlns:a16="http://schemas.microsoft.com/office/drawing/2014/main" id="{880E3F02-F6C9-4599-B566-468A6B89A56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-436" y="2740"/>
                <a:ext cx="146" cy="166"/>
              </a:xfrm>
              <a:custGeom>
                <a:avLst/>
                <a:gdLst>
                  <a:gd name="T0" fmla="*/ 54 w 62"/>
                  <a:gd name="T1" fmla="*/ 0 h 70"/>
                  <a:gd name="T2" fmla="*/ 32 w 62"/>
                  <a:gd name="T3" fmla="*/ 11 h 70"/>
                  <a:gd name="T4" fmla="*/ 1 w 62"/>
                  <a:gd name="T5" fmla="*/ 36 h 70"/>
                  <a:gd name="T6" fmla="*/ 0 w 62"/>
                  <a:gd name="T7" fmla="*/ 42 h 70"/>
                  <a:gd name="T8" fmla="*/ 1 w 62"/>
                  <a:gd name="T9" fmla="*/ 48 h 70"/>
                  <a:gd name="T10" fmla="*/ 22 w 62"/>
                  <a:gd name="T11" fmla="*/ 70 h 70"/>
                  <a:gd name="T12" fmla="*/ 32 w 62"/>
                  <a:gd name="T13" fmla="*/ 64 h 70"/>
                  <a:gd name="T14" fmla="*/ 5 w 62"/>
                  <a:gd name="T15" fmla="*/ 48 h 70"/>
                  <a:gd name="T16" fmla="*/ 7 w 62"/>
                  <a:gd name="T17" fmla="*/ 37 h 70"/>
                  <a:gd name="T18" fmla="*/ 35 w 62"/>
                  <a:gd name="T19" fmla="*/ 20 h 70"/>
                  <a:gd name="T20" fmla="*/ 62 w 62"/>
                  <a:gd name="T21" fmla="*/ 0 h 70"/>
                  <a:gd name="T22" fmla="*/ 54 w 62"/>
                  <a:gd name="T2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" h="70">
                    <a:moveTo>
                      <a:pt x="54" y="0"/>
                    </a:moveTo>
                    <a:cubicBezTo>
                      <a:pt x="48" y="4"/>
                      <a:pt x="40" y="7"/>
                      <a:pt x="32" y="11"/>
                    </a:cubicBezTo>
                    <a:cubicBezTo>
                      <a:pt x="18" y="17"/>
                      <a:pt x="5" y="27"/>
                      <a:pt x="1" y="36"/>
                    </a:cubicBezTo>
                    <a:cubicBezTo>
                      <a:pt x="0" y="39"/>
                      <a:pt x="0" y="40"/>
                      <a:pt x="0" y="42"/>
                    </a:cubicBezTo>
                    <a:cubicBezTo>
                      <a:pt x="0" y="44"/>
                      <a:pt x="0" y="46"/>
                      <a:pt x="1" y="48"/>
                    </a:cubicBezTo>
                    <a:cubicBezTo>
                      <a:pt x="3" y="56"/>
                      <a:pt x="12" y="64"/>
                      <a:pt x="22" y="70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20" y="59"/>
                      <a:pt x="9" y="55"/>
                      <a:pt x="5" y="48"/>
                    </a:cubicBezTo>
                    <a:cubicBezTo>
                      <a:pt x="4" y="45"/>
                      <a:pt x="4" y="41"/>
                      <a:pt x="7" y="37"/>
                    </a:cubicBezTo>
                    <a:cubicBezTo>
                      <a:pt x="12" y="29"/>
                      <a:pt x="22" y="26"/>
                      <a:pt x="35" y="20"/>
                    </a:cubicBezTo>
                    <a:cubicBezTo>
                      <a:pt x="46" y="15"/>
                      <a:pt x="56" y="8"/>
                      <a:pt x="62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dirty="0">
                  <a:latin typeface="+mn-lt"/>
                  <a:cs typeface="+mn-cs"/>
                </a:endParaRPr>
              </a:p>
            </p:txBody>
          </p:sp>
          <p:sp>
            <p:nvSpPr>
              <p:cNvPr id="72" name="Freeform 44">
                <a:extLst>
                  <a:ext uri="{FF2B5EF4-FFF2-40B4-BE49-F238E27FC236}">
                    <a16:creationId xmlns:a16="http://schemas.microsoft.com/office/drawing/2014/main" id="{B24D301D-CFB5-4C83-B349-D099033FC68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-425" y="2740"/>
                <a:ext cx="52" cy="36"/>
              </a:xfrm>
              <a:custGeom>
                <a:avLst/>
                <a:gdLst>
                  <a:gd name="T0" fmla="*/ 13 w 22"/>
                  <a:gd name="T1" fmla="*/ 15 h 15"/>
                  <a:gd name="T2" fmla="*/ 22 w 22"/>
                  <a:gd name="T3" fmla="*/ 10 h 15"/>
                  <a:gd name="T4" fmla="*/ 5 w 22"/>
                  <a:gd name="T5" fmla="*/ 0 h 15"/>
                  <a:gd name="T6" fmla="*/ 0 w 22"/>
                  <a:gd name="T7" fmla="*/ 0 h 15"/>
                  <a:gd name="T8" fmla="*/ 13 w 22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5">
                    <a:moveTo>
                      <a:pt x="13" y="15"/>
                    </a:moveTo>
                    <a:cubicBezTo>
                      <a:pt x="22" y="10"/>
                      <a:pt x="22" y="10"/>
                      <a:pt x="22" y="10"/>
                    </a:cubicBezTo>
                    <a:cubicBezTo>
                      <a:pt x="15" y="7"/>
                      <a:pt x="9" y="4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7" y="11"/>
                      <a:pt x="1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73" name="Gruppieren 11">
            <a:extLst>
              <a:ext uri="{FF2B5EF4-FFF2-40B4-BE49-F238E27FC236}">
                <a16:creationId xmlns:a16="http://schemas.microsoft.com/office/drawing/2014/main" id="{AC8E329D-CD5C-4DA3-A7A9-5D026AFD77F4}"/>
              </a:ext>
            </a:extLst>
          </p:cNvPr>
          <p:cNvGrpSpPr/>
          <p:nvPr/>
        </p:nvGrpSpPr>
        <p:grpSpPr>
          <a:xfrm>
            <a:off x="7382518" y="1393200"/>
            <a:ext cx="2264354" cy="1237838"/>
            <a:chOff x="7408844" y="1393200"/>
            <a:chExt cx="2264354" cy="123783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A713064-1880-4CEB-992A-2252EB315C32}"/>
                </a:ext>
              </a:extLst>
            </p:cNvPr>
            <p:cNvSpPr txBox="1"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7408844" y="1393200"/>
              <a:ext cx="2264354" cy="1237838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accent3"/>
              </a:solidFill>
              <a:prstDash val="solid"/>
            </a:ln>
          </p:spPr>
          <p:txBody>
            <a:bodyPr lIns="72000" tIns="72000" rIns="72000" bIns="72000">
              <a:noAutofit/>
            </a:bodyPr>
            <a:lstStyle>
              <a:defPPr>
                <a:defRPr lang="de-DE"/>
              </a:defPPr>
              <a:lvl1pPr indent="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Wingdings" pitchFamily="2" charset="2"/>
                <a:buNone/>
              </a:lvl1pPr>
              <a:lvl2pPr marL="188913" lvl="1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"/>
              </a:lvl2pPr>
              <a:lvl3pPr marL="379413" lvl="2" indent="-188913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–"/>
              </a:lvl3pPr>
              <a:lvl4pPr marL="571500" lvl="3" indent="-19050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"/>
              </a:lvl4pPr>
              <a:lvl5pPr marL="760413" lvl="4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Char char="–"/>
              </a:lvl5pPr>
              <a:lvl6pPr marL="12176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6pPr>
              <a:lvl7pPr marL="16748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7pPr>
              <a:lvl8pPr marL="21320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8pPr>
              <a:lvl9pPr marL="25892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9pPr>
            </a:lstStyle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600" b="1"/>
                <a:t>Digitizare</a:t>
              </a:r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400"/>
                <a:t>Data Analytics &amp; AI,</a:t>
              </a:r>
              <a:br>
                <a:rPr lang="ro-RO" sz="1400"/>
              </a:br>
              <a:r>
                <a:rPr lang="ro-RO" sz="1400"/>
                <a:t>Robotics, In-Memory</a:t>
              </a:r>
              <a:br>
                <a:rPr lang="ro-RO" sz="1400"/>
              </a:br>
              <a:r>
                <a:rPr lang="ro-RO" sz="1400"/>
                <a:t>Technologies, Steering</a:t>
              </a:r>
              <a:br>
                <a:rPr lang="ro-RO" sz="1400"/>
              </a:br>
              <a:r>
                <a:rPr lang="ro-RO" sz="1400"/>
                <a:t>Business Digitally</a:t>
              </a:r>
              <a:endParaRPr lang="ro-RO" sz="1400" dirty="0"/>
            </a:p>
          </p:txBody>
        </p:sp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D172FDD2-A5AE-4C46-87A7-7798E49C2009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9254422" y="2224927"/>
              <a:ext cx="374275" cy="339977"/>
            </a:xfrm>
            <a:custGeom>
              <a:avLst/>
              <a:gdLst>
                <a:gd name="T0" fmla="*/ 387 w 1901"/>
                <a:gd name="T1" fmla="*/ 1310 h 1901"/>
                <a:gd name="T2" fmla="*/ 401 w 1901"/>
                <a:gd name="T3" fmla="*/ 1370 h 1901"/>
                <a:gd name="T4" fmla="*/ 531 w 1901"/>
                <a:gd name="T5" fmla="*/ 1500 h 1901"/>
                <a:gd name="T6" fmla="*/ 591 w 1901"/>
                <a:gd name="T7" fmla="*/ 1514 h 1901"/>
                <a:gd name="T8" fmla="*/ 692 w 1901"/>
                <a:gd name="T9" fmla="*/ 1481 h 1901"/>
                <a:gd name="T10" fmla="*/ 420 w 1901"/>
                <a:gd name="T11" fmla="*/ 1209 h 1901"/>
                <a:gd name="T12" fmla="*/ 387 w 1901"/>
                <a:gd name="T13" fmla="*/ 1310 h 1901"/>
                <a:gd name="T14" fmla="*/ 1337 w 1901"/>
                <a:gd name="T15" fmla="*/ 564 h 1901"/>
                <a:gd name="T16" fmla="*/ 1151 w 1901"/>
                <a:gd name="T17" fmla="*/ 564 h 1901"/>
                <a:gd name="T18" fmla="*/ 1151 w 1901"/>
                <a:gd name="T19" fmla="*/ 750 h 1901"/>
                <a:gd name="T20" fmla="*/ 1337 w 1901"/>
                <a:gd name="T21" fmla="*/ 750 h 1901"/>
                <a:gd name="T22" fmla="*/ 1337 w 1901"/>
                <a:gd name="T23" fmla="*/ 564 h 1901"/>
                <a:gd name="T24" fmla="*/ 1400 w 1901"/>
                <a:gd name="T25" fmla="*/ 111 h 1901"/>
                <a:gd name="T26" fmla="*/ 1791 w 1901"/>
                <a:gd name="T27" fmla="*/ 502 h 1901"/>
                <a:gd name="T28" fmla="*/ 1424 w 1901"/>
                <a:gd name="T29" fmla="*/ 1021 h 1901"/>
                <a:gd name="T30" fmla="*/ 751 w 1901"/>
                <a:gd name="T31" fmla="*/ 1440 h 1901"/>
                <a:gd name="T32" fmla="*/ 461 w 1901"/>
                <a:gd name="T33" fmla="*/ 1150 h 1901"/>
                <a:gd name="T34" fmla="*/ 881 w 1901"/>
                <a:gd name="T35" fmla="*/ 478 h 1901"/>
                <a:gd name="T36" fmla="*/ 1400 w 1901"/>
                <a:gd name="T37" fmla="*/ 111 h 1901"/>
                <a:gd name="T38" fmla="*/ 481 w 1901"/>
                <a:gd name="T39" fmla="*/ 1549 h 1901"/>
                <a:gd name="T40" fmla="*/ 325 w 1901"/>
                <a:gd name="T41" fmla="*/ 1704 h 1901"/>
                <a:gd name="T42" fmla="*/ 159 w 1901"/>
                <a:gd name="T43" fmla="*/ 1742 h 1901"/>
                <a:gd name="T44" fmla="*/ 197 w 1901"/>
                <a:gd name="T45" fmla="*/ 1576 h 1901"/>
                <a:gd name="T46" fmla="*/ 351 w 1901"/>
                <a:gd name="T47" fmla="*/ 1421 h 1901"/>
                <a:gd name="T48" fmla="*/ 351 w 1901"/>
                <a:gd name="T49" fmla="*/ 1420 h 1901"/>
                <a:gd name="T50" fmla="*/ 326 w 1901"/>
                <a:gd name="T51" fmla="*/ 1382 h 1901"/>
                <a:gd name="T52" fmla="*/ 303 w 1901"/>
                <a:gd name="T53" fmla="*/ 1390 h 1901"/>
                <a:gd name="T54" fmla="*/ 45 w 1901"/>
                <a:gd name="T55" fmla="*/ 1856 h 1901"/>
                <a:gd name="T56" fmla="*/ 511 w 1901"/>
                <a:gd name="T57" fmla="*/ 1598 h 1901"/>
                <a:gd name="T58" fmla="*/ 519 w 1901"/>
                <a:gd name="T59" fmla="*/ 1576 h 1901"/>
                <a:gd name="T60" fmla="*/ 481 w 1901"/>
                <a:gd name="T61" fmla="*/ 1550 h 1901"/>
                <a:gd name="T62" fmla="*/ 481 w 1901"/>
                <a:gd name="T63" fmla="*/ 1549 h 1901"/>
                <a:gd name="T64" fmla="*/ 68 w 1901"/>
                <a:gd name="T65" fmla="*/ 1041 h 1901"/>
                <a:gd name="T66" fmla="*/ 77 w 1901"/>
                <a:gd name="T67" fmla="*/ 1040 h 1901"/>
                <a:gd name="T68" fmla="*/ 463 w 1901"/>
                <a:gd name="T69" fmla="*/ 948 h 1901"/>
                <a:gd name="T70" fmla="*/ 797 w 1901"/>
                <a:gd name="T71" fmla="*/ 465 h 1901"/>
                <a:gd name="T72" fmla="*/ 628 w 1901"/>
                <a:gd name="T73" fmla="*/ 465 h 1901"/>
                <a:gd name="T74" fmla="*/ 463 w 1901"/>
                <a:gd name="T75" fmla="*/ 509 h 1901"/>
                <a:gd name="T76" fmla="*/ 33 w 1901"/>
                <a:gd name="T77" fmla="*/ 981 h 1901"/>
                <a:gd name="T78" fmla="*/ 36 w 1901"/>
                <a:gd name="T79" fmla="*/ 1025 h 1901"/>
                <a:gd name="T80" fmla="*/ 68 w 1901"/>
                <a:gd name="T81" fmla="*/ 1041 h 1901"/>
                <a:gd name="T82" fmla="*/ 861 w 1901"/>
                <a:gd name="T83" fmla="*/ 1824 h 1901"/>
                <a:gd name="T84" fmla="*/ 860 w 1901"/>
                <a:gd name="T85" fmla="*/ 1833 h 1901"/>
                <a:gd name="T86" fmla="*/ 876 w 1901"/>
                <a:gd name="T87" fmla="*/ 1865 h 1901"/>
                <a:gd name="T88" fmla="*/ 920 w 1901"/>
                <a:gd name="T89" fmla="*/ 1868 h 1901"/>
                <a:gd name="T90" fmla="*/ 1392 w 1901"/>
                <a:gd name="T91" fmla="*/ 1438 h 1901"/>
                <a:gd name="T92" fmla="*/ 1436 w 1901"/>
                <a:gd name="T93" fmla="*/ 1273 h 1901"/>
                <a:gd name="T94" fmla="*/ 1436 w 1901"/>
                <a:gd name="T95" fmla="*/ 1106 h 1901"/>
                <a:gd name="T96" fmla="*/ 954 w 1901"/>
                <a:gd name="T97" fmla="*/ 1437 h 1901"/>
                <a:gd name="T98" fmla="*/ 861 w 1901"/>
                <a:gd name="T99" fmla="*/ 1824 h 1901"/>
                <a:gd name="T100" fmla="*/ 1818 w 1901"/>
                <a:gd name="T101" fmla="*/ 431 h 1901"/>
                <a:gd name="T102" fmla="*/ 1470 w 1901"/>
                <a:gd name="T103" fmla="*/ 83 h 1901"/>
                <a:gd name="T104" fmla="*/ 1868 w 1901"/>
                <a:gd name="T105" fmla="*/ 33 h 1901"/>
                <a:gd name="T106" fmla="*/ 1818 w 1901"/>
                <a:gd name="T107" fmla="*/ 431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01" h="1901">
                  <a:moveTo>
                    <a:pt x="387" y="1310"/>
                  </a:moveTo>
                  <a:cubicBezTo>
                    <a:pt x="380" y="1331"/>
                    <a:pt x="385" y="1355"/>
                    <a:pt x="401" y="1370"/>
                  </a:cubicBezTo>
                  <a:cubicBezTo>
                    <a:pt x="531" y="1500"/>
                    <a:pt x="531" y="1500"/>
                    <a:pt x="531" y="1500"/>
                  </a:cubicBezTo>
                  <a:cubicBezTo>
                    <a:pt x="546" y="1516"/>
                    <a:pt x="570" y="1521"/>
                    <a:pt x="591" y="1514"/>
                  </a:cubicBezTo>
                  <a:cubicBezTo>
                    <a:pt x="692" y="1481"/>
                    <a:pt x="692" y="1481"/>
                    <a:pt x="692" y="1481"/>
                  </a:cubicBezTo>
                  <a:cubicBezTo>
                    <a:pt x="420" y="1209"/>
                    <a:pt x="420" y="1209"/>
                    <a:pt x="420" y="1209"/>
                  </a:cubicBezTo>
                  <a:lnTo>
                    <a:pt x="387" y="1310"/>
                  </a:lnTo>
                  <a:close/>
                  <a:moveTo>
                    <a:pt x="1337" y="564"/>
                  </a:moveTo>
                  <a:cubicBezTo>
                    <a:pt x="1286" y="513"/>
                    <a:pt x="1203" y="513"/>
                    <a:pt x="1151" y="564"/>
                  </a:cubicBezTo>
                  <a:cubicBezTo>
                    <a:pt x="1100" y="616"/>
                    <a:pt x="1100" y="699"/>
                    <a:pt x="1151" y="750"/>
                  </a:cubicBezTo>
                  <a:cubicBezTo>
                    <a:pt x="1203" y="801"/>
                    <a:pt x="1286" y="801"/>
                    <a:pt x="1337" y="750"/>
                  </a:cubicBezTo>
                  <a:cubicBezTo>
                    <a:pt x="1388" y="699"/>
                    <a:pt x="1388" y="615"/>
                    <a:pt x="1337" y="564"/>
                  </a:cubicBezTo>
                  <a:close/>
                  <a:moveTo>
                    <a:pt x="1400" y="111"/>
                  </a:moveTo>
                  <a:cubicBezTo>
                    <a:pt x="1791" y="502"/>
                    <a:pt x="1791" y="502"/>
                    <a:pt x="1791" y="502"/>
                  </a:cubicBezTo>
                  <a:cubicBezTo>
                    <a:pt x="1722" y="657"/>
                    <a:pt x="1608" y="837"/>
                    <a:pt x="1424" y="1021"/>
                  </a:cubicBezTo>
                  <a:cubicBezTo>
                    <a:pt x="1221" y="1224"/>
                    <a:pt x="957" y="1383"/>
                    <a:pt x="751" y="1440"/>
                  </a:cubicBezTo>
                  <a:cubicBezTo>
                    <a:pt x="461" y="1150"/>
                    <a:pt x="461" y="1150"/>
                    <a:pt x="461" y="1150"/>
                  </a:cubicBezTo>
                  <a:cubicBezTo>
                    <a:pt x="519" y="944"/>
                    <a:pt x="678" y="681"/>
                    <a:pt x="881" y="478"/>
                  </a:cubicBezTo>
                  <a:cubicBezTo>
                    <a:pt x="1065" y="294"/>
                    <a:pt x="1245" y="180"/>
                    <a:pt x="1400" y="111"/>
                  </a:cubicBezTo>
                  <a:close/>
                  <a:moveTo>
                    <a:pt x="481" y="1549"/>
                  </a:moveTo>
                  <a:cubicBezTo>
                    <a:pt x="443" y="1633"/>
                    <a:pt x="377" y="1679"/>
                    <a:pt x="325" y="1704"/>
                  </a:cubicBezTo>
                  <a:cubicBezTo>
                    <a:pt x="257" y="1737"/>
                    <a:pt x="192" y="1744"/>
                    <a:pt x="159" y="1742"/>
                  </a:cubicBezTo>
                  <a:cubicBezTo>
                    <a:pt x="157" y="1709"/>
                    <a:pt x="164" y="1644"/>
                    <a:pt x="197" y="1576"/>
                  </a:cubicBezTo>
                  <a:cubicBezTo>
                    <a:pt x="222" y="1524"/>
                    <a:pt x="268" y="1458"/>
                    <a:pt x="351" y="1421"/>
                  </a:cubicBezTo>
                  <a:cubicBezTo>
                    <a:pt x="351" y="1420"/>
                    <a:pt x="351" y="1420"/>
                    <a:pt x="351" y="1420"/>
                  </a:cubicBezTo>
                  <a:cubicBezTo>
                    <a:pt x="340" y="1409"/>
                    <a:pt x="332" y="1396"/>
                    <a:pt x="326" y="1382"/>
                  </a:cubicBezTo>
                  <a:cubicBezTo>
                    <a:pt x="318" y="1384"/>
                    <a:pt x="311" y="1387"/>
                    <a:pt x="303" y="1390"/>
                  </a:cubicBezTo>
                  <a:cubicBezTo>
                    <a:pt x="31" y="1480"/>
                    <a:pt x="0" y="1811"/>
                    <a:pt x="45" y="1856"/>
                  </a:cubicBezTo>
                  <a:cubicBezTo>
                    <a:pt x="90" y="1901"/>
                    <a:pt x="421" y="1870"/>
                    <a:pt x="511" y="1598"/>
                  </a:cubicBezTo>
                  <a:cubicBezTo>
                    <a:pt x="514" y="1590"/>
                    <a:pt x="516" y="1583"/>
                    <a:pt x="519" y="1576"/>
                  </a:cubicBezTo>
                  <a:cubicBezTo>
                    <a:pt x="505" y="1570"/>
                    <a:pt x="492" y="1561"/>
                    <a:pt x="481" y="1550"/>
                  </a:cubicBezTo>
                  <a:lnTo>
                    <a:pt x="481" y="1549"/>
                  </a:lnTo>
                  <a:close/>
                  <a:moveTo>
                    <a:pt x="68" y="1041"/>
                  </a:moveTo>
                  <a:cubicBezTo>
                    <a:pt x="71" y="1041"/>
                    <a:pt x="74" y="1041"/>
                    <a:pt x="77" y="1040"/>
                  </a:cubicBezTo>
                  <a:cubicBezTo>
                    <a:pt x="463" y="948"/>
                    <a:pt x="463" y="948"/>
                    <a:pt x="463" y="948"/>
                  </a:cubicBezTo>
                  <a:cubicBezTo>
                    <a:pt x="540" y="784"/>
                    <a:pt x="658" y="612"/>
                    <a:pt x="797" y="465"/>
                  </a:cubicBezTo>
                  <a:cubicBezTo>
                    <a:pt x="628" y="465"/>
                    <a:pt x="628" y="465"/>
                    <a:pt x="628" y="465"/>
                  </a:cubicBezTo>
                  <a:cubicBezTo>
                    <a:pt x="547" y="465"/>
                    <a:pt x="491" y="492"/>
                    <a:pt x="463" y="509"/>
                  </a:cubicBezTo>
                  <a:cubicBezTo>
                    <a:pt x="351" y="575"/>
                    <a:pt x="192" y="698"/>
                    <a:pt x="33" y="981"/>
                  </a:cubicBezTo>
                  <a:cubicBezTo>
                    <a:pt x="25" y="995"/>
                    <a:pt x="26" y="1012"/>
                    <a:pt x="36" y="1025"/>
                  </a:cubicBezTo>
                  <a:cubicBezTo>
                    <a:pt x="44" y="1035"/>
                    <a:pt x="56" y="1041"/>
                    <a:pt x="68" y="1041"/>
                  </a:cubicBezTo>
                  <a:close/>
                  <a:moveTo>
                    <a:pt x="861" y="1824"/>
                  </a:moveTo>
                  <a:cubicBezTo>
                    <a:pt x="860" y="1827"/>
                    <a:pt x="860" y="1830"/>
                    <a:pt x="860" y="1833"/>
                  </a:cubicBezTo>
                  <a:cubicBezTo>
                    <a:pt x="860" y="1845"/>
                    <a:pt x="866" y="1857"/>
                    <a:pt x="876" y="1865"/>
                  </a:cubicBezTo>
                  <a:cubicBezTo>
                    <a:pt x="889" y="1875"/>
                    <a:pt x="906" y="1876"/>
                    <a:pt x="920" y="1868"/>
                  </a:cubicBezTo>
                  <a:cubicBezTo>
                    <a:pt x="1202" y="1709"/>
                    <a:pt x="1326" y="1550"/>
                    <a:pt x="1392" y="1438"/>
                  </a:cubicBezTo>
                  <a:cubicBezTo>
                    <a:pt x="1409" y="1410"/>
                    <a:pt x="1436" y="1354"/>
                    <a:pt x="1436" y="1273"/>
                  </a:cubicBezTo>
                  <a:cubicBezTo>
                    <a:pt x="1436" y="1106"/>
                    <a:pt x="1436" y="1106"/>
                    <a:pt x="1436" y="1106"/>
                  </a:cubicBezTo>
                  <a:cubicBezTo>
                    <a:pt x="1291" y="1242"/>
                    <a:pt x="1118" y="1360"/>
                    <a:pt x="954" y="1437"/>
                  </a:cubicBezTo>
                  <a:lnTo>
                    <a:pt x="861" y="1824"/>
                  </a:lnTo>
                  <a:close/>
                  <a:moveTo>
                    <a:pt x="1818" y="431"/>
                  </a:moveTo>
                  <a:cubicBezTo>
                    <a:pt x="1470" y="83"/>
                    <a:pt x="1470" y="83"/>
                    <a:pt x="1470" y="83"/>
                  </a:cubicBezTo>
                  <a:cubicBezTo>
                    <a:pt x="1689" y="0"/>
                    <a:pt x="1846" y="11"/>
                    <a:pt x="1868" y="33"/>
                  </a:cubicBezTo>
                  <a:cubicBezTo>
                    <a:pt x="1891" y="55"/>
                    <a:pt x="1901" y="212"/>
                    <a:pt x="1818" y="4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 dirty="0"/>
            </a:p>
          </p:txBody>
        </p:sp>
      </p:grpSp>
      <p:grpSp>
        <p:nvGrpSpPr>
          <p:cNvPr id="76" name="Gruppieren 10">
            <a:extLst>
              <a:ext uri="{FF2B5EF4-FFF2-40B4-BE49-F238E27FC236}">
                <a16:creationId xmlns:a16="http://schemas.microsoft.com/office/drawing/2014/main" id="{9151B8AD-2275-4F2B-AFF9-449CF916A946}"/>
              </a:ext>
            </a:extLst>
          </p:cNvPr>
          <p:cNvGrpSpPr/>
          <p:nvPr/>
        </p:nvGrpSpPr>
        <p:grpSpPr>
          <a:xfrm>
            <a:off x="7382517" y="2764039"/>
            <a:ext cx="2264354" cy="1983222"/>
            <a:chOff x="7408843" y="2764039"/>
            <a:chExt cx="2264354" cy="1983222"/>
          </a:xfrm>
        </p:grpSpPr>
        <p:sp>
          <p:nvSpPr>
            <p:cNvPr id="77" name="Rectangle 78">
              <a:extLst>
                <a:ext uri="{FF2B5EF4-FFF2-40B4-BE49-F238E27FC236}">
                  <a16:creationId xmlns:a16="http://schemas.microsoft.com/office/drawing/2014/main" id="{D25D9323-AF61-4923-A56B-D1E6C816193F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7408843" y="2764039"/>
              <a:ext cx="2264354" cy="1983222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accent3"/>
              </a:solidFill>
              <a:prstDash val="solid"/>
            </a:ln>
          </p:spPr>
          <p:txBody>
            <a:bodyPr lIns="72000" tIns="72000" rIns="72000" bIns="72000">
              <a:noAutofit/>
            </a:bodyPr>
            <a:lstStyle>
              <a:defPPr>
                <a:defRPr lang="de-DE"/>
              </a:defPPr>
              <a:lvl1pPr indent="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Wingdings" pitchFamily="2" charset="2"/>
                <a:buNone/>
              </a:lvl1pPr>
              <a:lvl2pPr marL="188913" lvl="1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"/>
              </a:lvl2pPr>
              <a:lvl3pPr marL="379413" lvl="2" indent="-188913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–"/>
              </a:lvl3pPr>
              <a:lvl4pPr marL="571500" lvl="3" indent="-19050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"/>
              </a:lvl4pPr>
              <a:lvl5pPr marL="760413" lvl="4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Char char="–"/>
              </a:lvl5pPr>
              <a:lvl6pPr marL="12176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6pPr>
              <a:lvl7pPr marL="16748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7pPr>
              <a:lvl8pPr marL="21320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8pPr>
              <a:lvl9pPr marL="25892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9pPr>
            </a:lstStyle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600" b="1"/>
                <a:t>Birouri</a:t>
              </a:r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400"/>
                <a:t>Abu Dhabi  Berlin, Bucharest, Budapest, Dubai, Düsseldorf, Frankfurt, Hamburg, Munich, Riyadh, </a:t>
              </a:r>
              <a:br>
                <a:rPr lang="ro-RO" sz="1400"/>
              </a:br>
              <a:r>
                <a:rPr lang="ro-RO" sz="1400"/>
                <a:t>Stuttgart, Vienna, </a:t>
              </a:r>
              <a:br>
                <a:rPr lang="ro-RO" sz="1400"/>
              </a:br>
              <a:r>
                <a:rPr lang="ro-RO" sz="1400"/>
                <a:t>Zurich</a:t>
              </a:r>
              <a:endParaRPr lang="ro-RO" sz="1400" dirty="0"/>
            </a:p>
          </p:txBody>
        </p:sp>
        <p:sp>
          <p:nvSpPr>
            <p:cNvPr id="78" name="Freihandform 491">
              <a:extLst>
                <a:ext uri="{FF2B5EF4-FFF2-40B4-BE49-F238E27FC236}">
                  <a16:creationId xmlns:a16="http://schemas.microsoft.com/office/drawing/2014/main" id="{2303497A-1607-4A9D-8B63-324026E1F7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6898" y="4229907"/>
              <a:ext cx="389321" cy="469801"/>
            </a:xfrm>
            <a:custGeom>
              <a:avLst/>
              <a:gdLst>
                <a:gd name="connsiteX0" fmla="*/ 262353 w 1124675"/>
                <a:gd name="connsiteY0" fmla="*/ 1206619 h 1400656"/>
                <a:gd name="connsiteX1" fmla="*/ 221716 w 1124675"/>
                <a:gd name="connsiteY1" fmla="*/ 1213886 h 1400656"/>
                <a:gd name="connsiteX2" fmla="*/ 186530 w 1124675"/>
                <a:gd name="connsiteY2" fmla="*/ 1224991 h 1400656"/>
                <a:gd name="connsiteX3" fmla="*/ 215423 w 1124675"/>
                <a:gd name="connsiteY3" fmla="*/ 1252536 h 1400656"/>
                <a:gd name="connsiteX4" fmla="*/ 337982 w 1124675"/>
                <a:gd name="connsiteY4" fmla="*/ 1326895 h 1400656"/>
                <a:gd name="connsiteX5" fmla="*/ 381563 w 1124675"/>
                <a:gd name="connsiteY5" fmla="*/ 1340423 h 1400656"/>
                <a:gd name="connsiteX6" fmla="*/ 376668 w 1124675"/>
                <a:gd name="connsiteY6" fmla="*/ 1337995 h 1400656"/>
                <a:gd name="connsiteX7" fmla="*/ 264314 w 1124675"/>
                <a:gd name="connsiteY7" fmla="*/ 1210607 h 1400656"/>
                <a:gd name="connsiteX8" fmla="*/ 810054 w 1124675"/>
                <a:gd name="connsiteY8" fmla="*/ 1206538 h 1400656"/>
                <a:gd name="connsiteX9" fmla="*/ 804130 w 1124675"/>
                <a:gd name="connsiteY9" fmla="*/ 1222341 h 1400656"/>
                <a:gd name="connsiteX10" fmla="*/ 755261 w 1124675"/>
                <a:gd name="connsiteY10" fmla="*/ 1302567 h 1400656"/>
                <a:gd name="connsiteX11" fmla="*/ 739562 w 1124675"/>
                <a:gd name="connsiteY11" fmla="*/ 1318721 h 1400656"/>
                <a:gd name="connsiteX12" fmla="*/ 808840 w 1124675"/>
                <a:gd name="connsiteY12" fmla="*/ 1281118 h 1400656"/>
                <a:gd name="connsiteX13" fmla="*/ 877039 w 1124675"/>
                <a:gd name="connsiteY13" fmla="*/ 1222058 h 1400656"/>
                <a:gd name="connsiteX14" fmla="*/ 851144 w 1124675"/>
                <a:gd name="connsiteY14" fmla="*/ 1213886 h 1400656"/>
                <a:gd name="connsiteX15" fmla="*/ 492056 w 1124675"/>
                <a:gd name="connsiteY15" fmla="*/ 1185372 h 1400656"/>
                <a:gd name="connsiteX16" fmla="*/ 418417 w 1124675"/>
                <a:gd name="connsiteY16" fmla="*/ 1187605 h 1400656"/>
                <a:gd name="connsiteX17" fmla="*/ 311560 w 1124675"/>
                <a:gd name="connsiteY17" fmla="*/ 1197819 h 1400656"/>
                <a:gd name="connsiteX18" fmla="*/ 303419 w 1124675"/>
                <a:gd name="connsiteY18" fmla="*/ 1199275 h 1400656"/>
                <a:gd name="connsiteX19" fmla="*/ 318858 w 1124675"/>
                <a:gd name="connsiteY19" fmla="*/ 1228649 h 1400656"/>
                <a:gd name="connsiteX20" fmla="*/ 444078 w 1124675"/>
                <a:gd name="connsiteY20" fmla="*/ 1355588 h 1400656"/>
                <a:gd name="connsiteX21" fmla="*/ 449299 w 1124675"/>
                <a:gd name="connsiteY21" fmla="*/ 1357652 h 1400656"/>
                <a:gd name="connsiteX22" fmla="*/ 526721 w 1124675"/>
                <a:gd name="connsiteY22" fmla="*/ 1365457 h 1400656"/>
                <a:gd name="connsiteX23" fmla="*/ 523805 w 1124675"/>
                <a:gd name="connsiteY23" fmla="*/ 1359247 h 1400656"/>
                <a:gd name="connsiteX24" fmla="*/ 499387 w 1124675"/>
                <a:gd name="connsiteY24" fmla="*/ 1246322 h 1400656"/>
                <a:gd name="connsiteX25" fmla="*/ 536430 w 1124675"/>
                <a:gd name="connsiteY25" fmla="*/ 1184026 h 1400656"/>
                <a:gd name="connsiteX26" fmla="*/ 529262 w 1124675"/>
                <a:gd name="connsiteY26" fmla="*/ 1184244 h 1400656"/>
                <a:gd name="connsiteX27" fmla="*/ 538646 w 1124675"/>
                <a:gd name="connsiteY27" fmla="*/ 1291425 h 1400656"/>
                <a:gd name="connsiteX28" fmla="*/ 548674 w 1124675"/>
                <a:gd name="connsiteY28" fmla="*/ 1364155 h 1400656"/>
                <a:gd name="connsiteX29" fmla="*/ 631304 w 1124675"/>
                <a:gd name="connsiteY29" fmla="*/ 1355825 h 1400656"/>
                <a:gd name="connsiteX30" fmla="*/ 672216 w 1124675"/>
                <a:gd name="connsiteY30" fmla="*/ 1343125 h 1400656"/>
                <a:gd name="connsiteX31" fmla="*/ 692704 w 1124675"/>
                <a:gd name="connsiteY31" fmla="*/ 1323656 h 1400656"/>
                <a:gd name="connsiteX32" fmla="*/ 746895 w 1124675"/>
                <a:gd name="connsiteY32" fmla="*/ 1241029 h 1400656"/>
                <a:gd name="connsiteX33" fmla="*/ 763746 w 1124675"/>
                <a:gd name="connsiteY33" fmla="*/ 1198256 h 1400656"/>
                <a:gd name="connsiteX34" fmla="*/ 761301 w 1124675"/>
                <a:gd name="connsiteY34" fmla="*/ 1197819 h 1400656"/>
                <a:gd name="connsiteX35" fmla="*/ 536430 w 1124675"/>
                <a:gd name="connsiteY35" fmla="*/ 1184026 h 1400656"/>
                <a:gd name="connsiteX36" fmla="*/ 822524 w 1124675"/>
                <a:gd name="connsiteY36" fmla="*/ 901329 h 1400656"/>
                <a:gd name="connsiteX37" fmla="*/ 820425 w 1124675"/>
                <a:gd name="connsiteY37" fmla="*/ 901657 h 1400656"/>
                <a:gd name="connsiteX38" fmla="*/ 531242 w 1124675"/>
                <a:gd name="connsiteY38" fmla="*/ 918384 h 1400656"/>
                <a:gd name="connsiteX39" fmla="*/ 518885 w 1124675"/>
                <a:gd name="connsiteY39" fmla="*/ 918148 h 1400656"/>
                <a:gd name="connsiteX40" fmla="*/ 520559 w 1124675"/>
                <a:gd name="connsiteY40" fmla="*/ 1023178 h 1400656"/>
                <a:gd name="connsiteX41" fmla="*/ 526973 w 1124675"/>
                <a:gd name="connsiteY41" fmla="*/ 1153503 h 1400656"/>
                <a:gd name="connsiteX42" fmla="*/ 536430 w 1124675"/>
                <a:gd name="connsiteY42" fmla="*/ 1153196 h 1400656"/>
                <a:gd name="connsiteX43" fmla="*/ 749834 w 1124675"/>
                <a:gd name="connsiteY43" fmla="*/ 1167171 h 1400656"/>
                <a:gd name="connsiteX44" fmla="*/ 774288 w 1124675"/>
                <a:gd name="connsiteY44" fmla="*/ 1171496 h 1400656"/>
                <a:gd name="connsiteX45" fmla="*/ 788325 w 1124675"/>
                <a:gd name="connsiteY45" fmla="*/ 1135866 h 1400656"/>
                <a:gd name="connsiteX46" fmla="*/ 814795 w 1124675"/>
                <a:gd name="connsiteY46" fmla="*/ 1013285 h 1400656"/>
                <a:gd name="connsiteX47" fmla="*/ 228077 w 1124675"/>
                <a:gd name="connsiteY47" fmla="*/ 899472 h 1400656"/>
                <a:gd name="connsiteX48" fmla="*/ 230537 w 1124675"/>
                <a:gd name="connsiteY48" fmla="*/ 948966 h 1400656"/>
                <a:gd name="connsiteX49" fmla="*/ 287168 w 1124675"/>
                <a:gd name="connsiteY49" fmla="*/ 1168356 h 1400656"/>
                <a:gd name="connsiteX50" fmla="*/ 289648 w 1124675"/>
                <a:gd name="connsiteY50" fmla="*/ 1173075 h 1400656"/>
                <a:gd name="connsiteX51" fmla="*/ 323026 w 1124675"/>
                <a:gd name="connsiteY51" fmla="*/ 1167171 h 1400656"/>
                <a:gd name="connsiteX52" fmla="*/ 422929 w 1124675"/>
                <a:gd name="connsiteY52" fmla="*/ 1156875 h 1400656"/>
                <a:gd name="connsiteX53" fmla="*/ 488930 w 1124675"/>
                <a:gd name="connsiteY53" fmla="*/ 1154736 h 1400656"/>
                <a:gd name="connsiteX54" fmla="*/ 482924 w 1124675"/>
                <a:gd name="connsiteY54" fmla="*/ 1078833 h 1400656"/>
                <a:gd name="connsiteX55" fmla="*/ 478448 w 1124675"/>
                <a:gd name="connsiteY55" fmla="*/ 979923 h 1400656"/>
                <a:gd name="connsiteX56" fmla="*/ 477528 w 1124675"/>
                <a:gd name="connsiteY56" fmla="*/ 917358 h 1400656"/>
                <a:gd name="connsiteX57" fmla="*/ 427004 w 1124675"/>
                <a:gd name="connsiteY57" fmla="*/ 916394 h 1400656"/>
                <a:gd name="connsiteX58" fmla="*/ 242059 w 1124675"/>
                <a:gd name="connsiteY58" fmla="*/ 901657 h 1400656"/>
                <a:gd name="connsiteX59" fmla="*/ 36799 w 1124675"/>
                <a:gd name="connsiteY59" fmla="*/ 847665 h 1400656"/>
                <a:gd name="connsiteX60" fmla="*/ 34743 w 1124675"/>
                <a:gd name="connsiteY60" fmla="*/ 869413 h 1400656"/>
                <a:gd name="connsiteX61" fmla="*/ 163725 w 1124675"/>
                <a:gd name="connsiteY61" fmla="*/ 1203248 h 1400656"/>
                <a:gd name="connsiteX62" fmla="*/ 172507 w 1124675"/>
                <a:gd name="connsiteY62" fmla="*/ 1211621 h 1400656"/>
                <a:gd name="connsiteX63" fmla="*/ 184740 w 1124675"/>
                <a:gd name="connsiteY63" fmla="*/ 1203172 h 1400656"/>
                <a:gd name="connsiteX64" fmla="*/ 219931 w 1124675"/>
                <a:gd name="connsiteY64" fmla="*/ 1189273 h 1400656"/>
                <a:gd name="connsiteX65" fmla="*/ 249983 w 1124675"/>
                <a:gd name="connsiteY65" fmla="*/ 1181464 h 1400656"/>
                <a:gd name="connsiteX66" fmla="*/ 235823 w 1124675"/>
                <a:gd name="connsiteY66" fmla="*/ 1152668 h 1400656"/>
                <a:gd name="connsiteX67" fmla="*/ 184840 w 1124675"/>
                <a:gd name="connsiteY67" fmla="*/ 944570 h 1400656"/>
                <a:gd name="connsiteX68" fmla="*/ 182366 w 1124675"/>
                <a:gd name="connsiteY68" fmla="*/ 892331 h 1400656"/>
                <a:gd name="connsiteX69" fmla="*/ 165512 w 1124675"/>
                <a:gd name="connsiteY69" fmla="*/ 889697 h 1400656"/>
                <a:gd name="connsiteX70" fmla="*/ 54667 w 1124675"/>
                <a:gd name="connsiteY70" fmla="*/ 858565 h 1400656"/>
                <a:gd name="connsiteX71" fmla="*/ 1025686 w 1124675"/>
                <a:gd name="connsiteY71" fmla="*/ 847664 h 1400656"/>
                <a:gd name="connsiteX72" fmla="*/ 1007816 w 1124675"/>
                <a:gd name="connsiteY72" fmla="*/ 858565 h 1400656"/>
                <a:gd name="connsiteX73" fmla="*/ 896972 w 1124675"/>
                <a:gd name="connsiteY73" fmla="*/ 889697 h 1400656"/>
                <a:gd name="connsiteX74" fmla="*/ 873230 w 1124675"/>
                <a:gd name="connsiteY74" fmla="*/ 893407 h 1400656"/>
                <a:gd name="connsiteX75" fmla="*/ 865732 w 1124675"/>
                <a:gd name="connsiteY75" fmla="*/ 1006242 h 1400656"/>
                <a:gd name="connsiteX76" fmla="*/ 841660 w 1124675"/>
                <a:gd name="connsiteY76" fmla="*/ 1122226 h 1400656"/>
                <a:gd name="connsiteX77" fmla="*/ 819757 w 1124675"/>
                <a:gd name="connsiteY77" fmla="*/ 1180653 h 1400656"/>
                <a:gd name="connsiteX78" fmla="*/ 852929 w 1124675"/>
                <a:gd name="connsiteY78" fmla="*/ 1189273 h 1400656"/>
                <a:gd name="connsiteX79" fmla="*/ 888121 w 1124675"/>
                <a:gd name="connsiteY79" fmla="*/ 1203172 h 1400656"/>
                <a:gd name="connsiteX80" fmla="*/ 894089 w 1124675"/>
                <a:gd name="connsiteY80" fmla="*/ 1207294 h 1400656"/>
                <a:gd name="connsiteX81" fmla="*/ 898760 w 1124675"/>
                <a:gd name="connsiteY81" fmla="*/ 1203248 h 1400656"/>
                <a:gd name="connsiteX82" fmla="*/ 1027741 w 1124675"/>
                <a:gd name="connsiteY82" fmla="*/ 869413 h 1400656"/>
                <a:gd name="connsiteX83" fmla="*/ 660636 w 1124675"/>
                <a:gd name="connsiteY83" fmla="*/ 559371 h 1400656"/>
                <a:gd name="connsiteX84" fmla="*/ 638360 w 1124675"/>
                <a:gd name="connsiteY84" fmla="*/ 561803 h 1400656"/>
                <a:gd name="connsiteX85" fmla="*/ 531243 w 1124675"/>
                <a:gd name="connsiteY85" fmla="*/ 565482 h 1400656"/>
                <a:gd name="connsiteX86" fmla="*/ 529070 w 1124675"/>
                <a:gd name="connsiteY86" fmla="*/ 565408 h 1400656"/>
                <a:gd name="connsiteX87" fmla="*/ 527490 w 1124675"/>
                <a:gd name="connsiteY87" fmla="*/ 583452 h 1400656"/>
                <a:gd name="connsiteX88" fmla="*/ 518177 w 1124675"/>
                <a:gd name="connsiteY88" fmla="*/ 873728 h 1400656"/>
                <a:gd name="connsiteX89" fmla="*/ 518241 w 1124675"/>
                <a:gd name="connsiteY89" fmla="*/ 877724 h 1400656"/>
                <a:gd name="connsiteX90" fmla="*/ 531242 w 1124675"/>
                <a:gd name="connsiteY90" fmla="*/ 878056 h 1400656"/>
                <a:gd name="connsiteX91" fmla="*/ 688020 w 1124675"/>
                <a:gd name="connsiteY91" fmla="*/ 874054 h 1400656"/>
                <a:gd name="connsiteX92" fmla="*/ 822886 w 1124675"/>
                <a:gd name="connsiteY92" fmla="*/ 863256 h 1400656"/>
                <a:gd name="connsiteX93" fmla="*/ 811515 w 1124675"/>
                <a:gd name="connsiteY93" fmla="*/ 722099 h 1400656"/>
                <a:gd name="connsiteX94" fmla="*/ 792049 w 1124675"/>
                <a:gd name="connsiteY94" fmla="*/ 646092 h 1400656"/>
                <a:gd name="connsiteX95" fmla="*/ 745324 w 1124675"/>
                <a:gd name="connsiteY95" fmla="*/ 693349 h 1400656"/>
                <a:gd name="connsiteX96" fmla="*/ 680965 w 1124675"/>
                <a:gd name="connsiteY96" fmla="*/ 775382 h 1400656"/>
                <a:gd name="connsiteX97" fmla="*/ 664910 w 1124675"/>
                <a:gd name="connsiteY97" fmla="*/ 574960 h 1400656"/>
                <a:gd name="connsiteX98" fmla="*/ 910990 w 1124675"/>
                <a:gd name="connsiteY98" fmla="*/ 551001 h 1400656"/>
                <a:gd name="connsiteX99" fmla="*/ 891117 w 1124675"/>
                <a:gd name="connsiteY99" fmla="*/ 562833 h 1400656"/>
                <a:gd name="connsiteX100" fmla="*/ 832170 w 1124675"/>
                <a:gd name="connsiteY100" fmla="*/ 609268 h 1400656"/>
                <a:gd name="connsiteX101" fmla="*/ 841660 w 1124675"/>
                <a:gd name="connsiteY101" fmla="*/ 634582 h 1400656"/>
                <a:gd name="connsiteX102" fmla="*/ 865732 w 1124675"/>
                <a:gd name="connsiteY102" fmla="*/ 750567 h 1400656"/>
                <a:gd name="connsiteX103" fmla="*/ 872768 w 1124675"/>
                <a:gd name="connsiteY103" fmla="*/ 856443 h 1400656"/>
                <a:gd name="connsiteX104" fmla="*/ 953821 w 1124675"/>
                <a:gd name="connsiteY104" fmla="*/ 844446 h 1400656"/>
                <a:gd name="connsiteX105" fmla="*/ 1005079 w 1124675"/>
                <a:gd name="connsiteY105" fmla="*/ 833127 h 1400656"/>
                <a:gd name="connsiteX106" fmla="*/ 1023794 w 1124675"/>
                <a:gd name="connsiteY106" fmla="*/ 827655 h 1400656"/>
                <a:gd name="connsiteX107" fmla="*/ 1018857 w 1124675"/>
                <a:gd name="connsiteY107" fmla="*/ 775425 h 1400656"/>
                <a:gd name="connsiteX108" fmla="*/ 940421 w 1124675"/>
                <a:gd name="connsiteY108" fmla="*/ 588113 h 1400656"/>
                <a:gd name="connsiteX109" fmla="*/ 299683 w 1124675"/>
                <a:gd name="connsiteY109" fmla="*/ 545855 h 1400656"/>
                <a:gd name="connsiteX110" fmla="*/ 271721 w 1124675"/>
                <a:gd name="connsiteY110" fmla="*/ 602719 h 1400656"/>
                <a:gd name="connsiteX111" fmla="*/ 238262 w 1124675"/>
                <a:gd name="connsiteY111" fmla="*/ 727884 h 1400656"/>
                <a:gd name="connsiteX112" fmla="*/ 226849 w 1124675"/>
                <a:gd name="connsiteY112" fmla="*/ 861939 h 1400656"/>
                <a:gd name="connsiteX113" fmla="*/ 231207 w 1124675"/>
                <a:gd name="connsiteY113" fmla="*/ 862584 h 1400656"/>
                <a:gd name="connsiteX114" fmla="*/ 374463 w 1124675"/>
                <a:gd name="connsiteY114" fmla="*/ 874054 h 1400656"/>
                <a:gd name="connsiteX115" fmla="*/ 476930 w 1124675"/>
                <a:gd name="connsiteY115" fmla="*/ 876670 h 1400656"/>
                <a:gd name="connsiteX116" fmla="*/ 476887 w 1124675"/>
                <a:gd name="connsiteY116" fmla="*/ 873729 h 1400656"/>
                <a:gd name="connsiteX117" fmla="*/ 490007 w 1124675"/>
                <a:gd name="connsiteY117" fmla="*/ 579120 h 1400656"/>
                <a:gd name="connsiteX118" fmla="*/ 491810 w 1124675"/>
                <a:gd name="connsiteY118" fmla="*/ 564128 h 1400656"/>
                <a:gd name="connsiteX119" fmla="*/ 424126 w 1124675"/>
                <a:gd name="connsiteY119" fmla="*/ 561803 h 1400656"/>
                <a:gd name="connsiteX120" fmla="*/ 329844 w 1124675"/>
                <a:gd name="connsiteY120" fmla="*/ 551508 h 1400656"/>
                <a:gd name="connsiteX121" fmla="*/ 191100 w 1124675"/>
                <a:gd name="connsiteY121" fmla="*/ 509480 h 1400656"/>
                <a:gd name="connsiteX122" fmla="*/ 163725 w 1124675"/>
                <a:gd name="connsiteY122" fmla="*/ 535579 h 1400656"/>
                <a:gd name="connsiteX123" fmla="*/ 43627 w 1124675"/>
                <a:gd name="connsiteY123" fmla="*/ 775425 h 1400656"/>
                <a:gd name="connsiteX124" fmla="*/ 38690 w 1124675"/>
                <a:gd name="connsiteY124" fmla="*/ 827655 h 1400656"/>
                <a:gd name="connsiteX125" fmla="*/ 57405 w 1124675"/>
                <a:gd name="connsiteY125" fmla="*/ 833127 h 1400656"/>
                <a:gd name="connsiteX126" fmla="*/ 108662 w 1124675"/>
                <a:gd name="connsiteY126" fmla="*/ 844446 h 1400656"/>
                <a:gd name="connsiteX127" fmla="*/ 182047 w 1124675"/>
                <a:gd name="connsiteY127" fmla="*/ 855308 h 1400656"/>
                <a:gd name="connsiteX128" fmla="*/ 191230 w 1124675"/>
                <a:gd name="connsiteY128" fmla="*/ 738833 h 1400656"/>
                <a:gd name="connsiteX129" fmla="*/ 219788 w 1124675"/>
                <a:gd name="connsiteY129" fmla="*/ 622848 h 1400656"/>
                <a:gd name="connsiteX130" fmla="*/ 258204 w 1124675"/>
                <a:gd name="connsiteY130" fmla="*/ 536470 h 1400656"/>
                <a:gd name="connsiteX131" fmla="*/ 232547 w 1124675"/>
                <a:gd name="connsiteY131" fmla="*/ 529406 h 1400656"/>
                <a:gd name="connsiteX132" fmla="*/ 199336 w 1124675"/>
                <a:gd name="connsiteY132" fmla="*/ 515507 h 1400656"/>
                <a:gd name="connsiteX133" fmla="*/ 368448 w 1124675"/>
                <a:gd name="connsiteY133" fmla="*/ 402475 h 1400656"/>
                <a:gd name="connsiteX134" fmla="*/ 337982 w 1124675"/>
                <a:gd name="connsiteY134" fmla="*/ 411932 h 1400656"/>
                <a:gd name="connsiteX135" fmla="*/ 215423 w 1124675"/>
                <a:gd name="connsiteY135" fmla="*/ 486291 h 1400656"/>
                <a:gd name="connsiteX136" fmla="*/ 206366 w 1124675"/>
                <a:gd name="connsiteY136" fmla="*/ 494925 h 1400656"/>
                <a:gd name="connsiteX137" fmla="*/ 235608 w 1124675"/>
                <a:gd name="connsiteY137" fmla="*/ 504250 h 1400656"/>
                <a:gd name="connsiteX138" fmla="*/ 272747 w 1124675"/>
                <a:gd name="connsiteY138" fmla="*/ 511063 h 1400656"/>
                <a:gd name="connsiteX139" fmla="*/ 322290 w 1124675"/>
                <a:gd name="connsiteY139" fmla="*/ 442507 h 1400656"/>
                <a:gd name="connsiteX140" fmla="*/ 549848 w 1124675"/>
                <a:gd name="connsiteY140" fmla="*/ 374790 h 1400656"/>
                <a:gd name="connsiteX141" fmla="*/ 538646 w 1124675"/>
                <a:gd name="connsiteY141" fmla="*/ 456032 h 1400656"/>
                <a:gd name="connsiteX142" fmla="*/ 531890 w 1124675"/>
                <a:gd name="connsiteY142" fmla="*/ 533191 h 1400656"/>
                <a:gd name="connsiteX143" fmla="*/ 641505 w 1124675"/>
                <a:gd name="connsiteY143" fmla="*/ 529752 h 1400656"/>
                <a:gd name="connsiteX144" fmla="*/ 652225 w 1124675"/>
                <a:gd name="connsiteY144" fmla="*/ 528694 h 1400656"/>
                <a:gd name="connsiteX145" fmla="*/ 639816 w 1124675"/>
                <a:gd name="connsiteY145" fmla="*/ 483435 h 1400656"/>
                <a:gd name="connsiteX146" fmla="*/ 603345 w 1124675"/>
                <a:gd name="connsiteY146" fmla="*/ 397699 h 1400656"/>
                <a:gd name="connsiteX147" fmla="*/ 596306 w 1124675"/>
                <a:gd name="connsiteY147" fmla="*/ 379473 h 1400656"/>
                <a:gd name="connsiteX148" fmla="*/ 530977 w 1124675"/>
                <a:gd name="connsiteY148" fmla="*/ 372941 h 1400656"/>
                <a:gd name="connsiteX149" fmla="*/ 437690 w 1124675"/>
                <a:gd name="connsiteY149" fmla="*/ 382345 h 1400656"/>
                <a:gd name="connsiteX150" fmla="*/ 391640 w 1124675"/>
                <a:gd name="connsiteY150" fmla="*/ 415457 h 1400656"/>
                <a:gd name="connsiteX151" fmla="*/ 323841 w 1124675"/>
                <a:gd name="connsiteY151" fmla="*/ 496727 h 1400656"/>
                <a:gd name="connsiteX152" fmla="*/ 313147 w 1124675"/>
                <a:gd name="connsiteY152" fmla="*/ 518474 h 1400656"/>
                <a:gd name="connsiteX153" fmla="*/ 320681 w 1124675"/>
                <a:gd name="connsiteY153" fmla="*/ 519857 h 1400656"/>
                <a:gd name="connsiteX154" fmla="*/ 420981 w 1124675"/>
                <a:gd name="connsiteY154" fmla="*/ 529752 h 1400656"/>
                <a:gd name="connsiteX155" fmla="*/ 495663 w 1124675"/>
                <a:gd name="connsiteY155" fmla="*/ 532095 h 1400656"/>
                <a:gd name="connsiteX156" fmla="*/ 499387 w 1124675"/>
                <a:gd name="connsiteY156" fmla="*/ 501136 h 1400656"/>
                <a:gd name="connsiteX157" fmla="*/ 523805 w 1124675"/>
                <a:gd name="connsiteY157" fmla="*/ 388212 h 1400656"/>
                <a:gd name="connsiteX158" fmla="*/ 842858 w 1124675"/>
                <a:gd name="connsiteY158" fmla="*/ 105414 h 1400656"/>
                <a:gd name="connsiteX159" fmla="*/ 706693 w 1124675"/>
                <a:gd name="connsiteY159" fmla="*/ 209136 h 1400656"/>
                <a:gd name="connsiteX160" fmla="*/ 802124 w 1124675"/>
                <a:gd name="connsiteY160" fmla="*/ 406229 h 1400656"/>
                <a:gd name="connsiteX161" fmla="*/ 999215 w 1124675"/>
                <a:gd name="connsiteY161" fmla="*/ 310797 h 1400656"/>
                <a:gd name="connsiteX162" fmla="*/ 903783 w 1124675"/>
                <a:gd name="connsiteY162" fmla="*/ 113706 h 1400656"/>
                <a:gd name="connsiteX163" fmla="*/ 842858 w 1124675"/>
                <a:gd name="connsiteY163" fmla="*/ 105414 h 1400656"/>
                <a:gd name="connsiteX164" fmla="*/ 831804 w 1124675"/>
                <a:gd name="connsiteY164" fmla="*/ 815 h 1400656"/>
                <a:gd name="connsiteX165" fmla="*/ 1095542 w 1124675"/>
                <a:gd name="connsiteY165" fmla="*/ 147206 h 1400656"/>
                <a:gd name="connsiteX166" fmla="*/ 1095541 w 1124675"/>
                <a:gd name="connsiteY166" fmla="*/ 147207 h 1400656"/>
                <a:gd name="connsiteX167" fmla="*/ 972550 w 1124675"/>
                <a:gd name="connsiteY167" fmla="*/ 514349 h 1400656"/>
                <a:gd name="connsiteX168" fmla="*/ 939906 w 1124675"/>
                <a:gd name="connsiteY168" fmla="*/ 533785 h 1400656"/>
                <a:gd name="connsiteX169" fmla="*/ 971758 w 1124675"/>
                <a:gd name="connsiteY169" fmla="*/ 572390 h 1400656"/>
                <a:gd name="connsiteX170" fmla="*/ 1062486 w 1124675"/>
                <a:gd name="connsiteY170" fmla="*/ 869413 h 1400656"/>
                <a:gd name="connsiteX171" fmla="*/ 971758 w 1124675"/>
                <a:gd name="connsiteY171" fmla="*/ 1166436 h 1400656"/>
                <a:gd name="connsiteX172" fmla="*/ 917046 w 1124675"/>
                <a:gd name="connsiteY172" fmla="*/ 1232748 h 1400656"/>
                <a:gd name="connsiteX173" fmla="*/ 918115 w 1124675"/>
                <a:gd name="connsiteY173" fmla="*/ 1235022 h 1400656"/>
                <a:gd name="connsiteX174" fmla="*/ 915778 w 1124675"/>
                <a:gd name="connsiteY174" fmla="*/ 1234285 h 1400656"/>
                <a:gd name="connsiteX175" fmla="*/ 906889 w 1124675"/>
                <a:gd name="connsiteY175" fmla="*/ 1245059 h 1400656"/>
                <a:gd name="connsiteX176" fmla="*/ 638307 w 1124675"/>
                <a:gd name="connsiteY176" fmla="*/ 1389863 h 1400656"/>
                <a:gd name="connsiteX177" fmla="*/ 553399 w 1124675"/>
                <a:gd name="connsiteY177" fmla="*/ 1398423 h 1400656"/>
                <a:gd name="connsiteX178" fmla="*/ 553706 w 1124675"/>
                <a:gd name="connsiteY178" fmla="*/ 1400654 h 1400656"/>
                <a:gd name="connsiteX179" fmla="*/ 553706 w 1124675"/>
                <a:gd name="connsiteY179" fmla="*/ 1400655 h 1400656"/>
                <a:gd name="connsiteX180" fmla="*/ 550849 w 1124675"/>
                <a:gd name="connsiteY180" fmla="*/ 1398680 h 1400656"/>
                <a:gd name="connsiteX181" fmla="*/ 531243 w 1124675"/>
                <a:gd name="connsiteY181" fmla="*/ 1400656 h 1400656"/>
                <a:gd name="connsiteX182" fmla="*/ 0 w 1124675"/>
                <a:gd name="connsiteY182" fmla="*/ 869413 h 1400656"/>
                <a:gd name="connsiteX183" fmla="*/ 531243 w 1124675"/>
                <a:gd name="connsiteY183" fmla="*/ 338170 h 1400656"/>
                <a:gd name="connsiteX184" fmla="*/ 583033 w 1124675"/>
                <a:gd name="connsiteY184" fmla="*/ 343391 h 1400656"/>
                <a:gd name="connsiteX185" fmla="*/ 574766 w 1124675"/>
                <a:gd name="connsiteY185" fmla="*/ 293700 h 1400656"/>
                <a:gd name="connsiteX186" fmla="*/ 726336 w 1124675"/>
                <a:gd name="connsiteY186" fmla="*/ 30557 h 1400656"/>
                <a:gd name="connsiteX187" fmla="*/ 831804 w 1124675"/>
                <a:gd name="connsiteY187" fmla="*/ 815 h 140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1124675" h="1400656">
                  <a:moveTo>
                    <a:pt x="262353" y="1206619"/>
                  </a:moveTo>
                  <a:lnTo>
                    <a:pt x="221716" y="1213886"/>
                  </a:lnTo>
                  <a:lnTo>
                    <a:pt x="186530" y="1224991"/>
                  </a:lnTo>
                  <a:lnTo>
                    <a:pt x="215423" y="1252536"/>
                  </a:lnTo>
                  <a:cubicBezTo>
                    <a:pt x="252204" y="1282891"/>
                    <a:pt x="293432" y="1308052"/>
                    <a:pt x="337982" y="1326895"/>
                  </a:cubicBezTo>
                  <a:lnTo>
                    <a:pt x="381563" y="1340423"/>
                  </a:lnTo>
                  <a:lnTo>
                    <a:pt x="376668" y="1337995"/>
                  </a:lnTo>
                  <a:cubicBezTo>
                    <a:pt x="333582" y="1308875"/>
                    <a:pt x="295316" y="1265111"/>
                    <a:pt x="264314" y="1210607"/>
                  </a:cubicBezTo>
                  <a:close/>
                  <a:moveTo>
                    <a:pt x="810054" y="1206538"/>
                  </a:moveTo>
                  <a:lnTo>
                    <a:pt x="804130" y="1222341"/>
                  </a:lnTo>
                  <a:cubicBezTo>
                    <a:pt x="789612" y="1252621"/>
                    <a:pt x="773205" y="1279586"/>
                    <a:pt x="755261" y="1302567"/>
                  </a:cubicBezTo>
                  <a:lnTo>
                    <a:pt x="739562" y="1318721"/>
                  </a:lnTo>
                  <a:lnTo>
                    <a:pt x="808840" y="1281118"/>
                  </a:lnTo>
                  <a:lnTo>
                    <a:pt x="877039" y="1222058"/>
                  </a:lnTo>
                  <a:lnTo>
                    <a:pt x="851144" y="1213886"/>
                  </a:lnTo>
                  <a:close/>
                  <a:moveTo>
                    <a:pt x="492056" y="1185372"/>
                  </a:moveTo>
                  <a:lnTo>
                    <a:pt x="418417" y="1187605"/>
                  </a:lnTo>
                  <a:cubicBezTo>
                    <a:pt x="380613" y="1189947"/>
                    <a:pt x="344669" y="1193395"/>
                    <a:pt x="311560" y="1197819"/>
                  </a:cubicBezTo>
                  <a:lnTo>
                    <a:pt x="303419" y="1199275"/>
                  </a:lnTo>
                  <a:lnTo>
                    <a:pt x="318858" y="1228649"/>
                  </a:lnTo>
                  <a:cubicBezTo>
                    <a:pt x="353356" y="1284997"/>
                    <a:pt x="395984" y="1328963"/>
                    <a:pt x="444078" y="1355588"/>
                  </a:cubicBezTo>
                  <a:lnTo>
                    <a:pt x="449299" y="1357652"/>
                  </a:lnTo>
                  <a:lnTo>
                    <a:pt x="526721" y="1365457"/>
                  </a:lnTo>
                  <a:lnTo>
                    <a:pt x="523805" y="1359247"/>
                  </a:lnTo>
                  <a:cubicBezTo>
                    <a:pt x="514614" y="1332583"/>
                    <a:pt x="506338" y="1294000"/>
                    <a:pt x="499387" y="1246322"/>
                  </a:cubicBezTo>
                  <a:close/>
                  <a:moveTo>
                    <a:pt x="536430" y="1184026"/>
                  </a:moveTo>
                  <a:lnTo>
                    <a:pt x="529262" y="1184244"/>
                  </a:lnTo>
                  <a:lnTo>
                    <a:pt x="538646" y="1291425"/>
                  </a:lnTo>
                  <a:lnTo>
                    <a:pt x="548674" y="1364155"/>
                  </a:lnTo>
                  <a:lnTo>
                    <a:pt x="631304" y="1355825"/>
                  </a:lnTo>
                  <a:lnTo>
                    <a:pt x="672216" y="1343125"/>
                  </a:lnTo>
                  <a:lnTo>
                    <a:pt x="692704" y="1323656"/>
                  </a:lnTo>
                  <a:cubicBezTo>
                    <a:pt x="712650" y="1300438"/>
                    <a:pt x="730836" y="1272612"/>
                    <a:pt x="746895" y="1241029"/>
                  </a:cubicBezTo>
                  <a:lnTo>
                    <a:pt x="763746" y="1198256"/>
                  </a:lnTo>
                  <a:lnTo>
                    <a:pt x="761301" y="1197819"/>
                  </a:lnTo>
                  <a:cubicBezTo>
                    <a:pt x="695083" y="1188972"/>
                    <a:pt x="617523" y="1184026"/>
                    <a:pt x="536430" y="1184026"/>
                  </a:cubicBezTo>
                  <a:close/>
                  <a:moveTo>
                    <a:pt x="822524" y="901329"/>
                  </a:moveTo>
                  <a:lnTo>
                    <a:pt x="820425" y="901657"/>
                  </a:lnTo>
                  <a:cubicBezTo>
                    <a:pt x="737876" y="912217"/>
                    <a:pt x="638362" y="918384"/>
                    <a:pt x="531242" y="918384"/>
                  </a:cubicBezTo>
                  <a:lnTo>
                    <a:pt x="518885" y="918148"/>
                  </a:lnTo>
                  <a:lnTo>
                    <a:pt x="520559" y="1023178"/>
                  </a:lnTo>
                  <a:lnTo>
                    <a:pt x="526973" y="1153503"/>
                  </a:lnTo>
                  <a:lnTo>
                    <a:pt x="536430" y="1153196"/>
                  </a:lnTo>
                  <a:cubicBezTo>
                    <a:pt x="615480" y="1153196"/>
                    <a:pt x="688917" y="1158348"/>
                    <a:pt x="749834" y="1167171"/>
                  </a:cubicBezTo>
                  <a:lnTo>
                    <a:pt x="774288" y="1171496"/>
                  </a:lnTo>
                  <a:lnTo>
                    <a:pt x="788325" y="1135866"/>
                  </a:lnTo>
                  <a:cubicBezTo>
                    <a:pt x="799764" y="1097625"/>
                    <a:pt x="808709" y="1056480"/>
                    <a:pt x="814795" y="1013285"/>
                  </a:cubicBezTo>
                  <a:close/>
                  <a:moveTo>
                    <a:pt x="228077" y="899472"/>
                  </a:moveTo>
                  <a:lnTo>
                    <a:pt x="230537" y="948966"/>
                  </a:lnTo>
                  <a:cubicBezTo>
                    <a:pt x="238621" y="1029521"/>
                    <a:pt x="258386" y="1104304"/>
                    <a:pt x="287168" y="1168356"/>
                  </a:cubicBezTo>
                  <a:lnTo>
                    <a:pt x="289648" y="1173075"/>
                  </a:lnTo>
                  <a:lnTo>
                    <a:pt x="323026" y="1167171"/>
                  </a:lnTo>
                  <a:cubicBezTo>
                    <a:pt x="353485" y="1162760"/>
                    <a:pt x="387074" y="1159266"/>
                    <a:pt x="422929" y="1156875"/>
                  </a:cubicBezTo>
                  <a:lnTo>
                    <a:pt x="488930" y="1154736"/>
                  </a:lnTo>
                  <a:lnTo>
                    <a:pt x="482924" y="1078833"/>
                  </a:lnTo>
                  <a:cubicBezTo>
                    <a:pt x="480981" y="1047312"/>
                    <a:pt x="479471" y="1014225"/>
                    <a:pt x="478448" y="979923"/>
                  </a:cubicBezTo>
                  <a:lnTo>
                    <a:pt x="477528" y="917358"/>
                  </a:lnTo>
                  <a:lnTo>
                    <a:pt x="427004" y="916394"/>
                  </a:lnTo>
                  <a:cubicBezTo>
                    <a:pt x="359664" y="913785"/>
                    <a:pt x="297092" y="908697"/>
                    <a:pt x="242059" y="901657"/>
                  </a:cubicBezTo>
                  <a:close/>
                  <a:moveTo>
                    <a:pt x="36799" y="847665"/>
                  </a:moveTo>
                  <a:lnTo>
                    <a:pt x="34743" y="869413"/>
                  </a:lnTo>
                  <a:cubicBezTo>
                    <a:pt x="34743" y="997949"/>
                    <a:pt x="83586" y="1115076"/>
                    <a:pt x="163725" y="1203248"/>
                  </a:cubicBezTo>
                  <a:lnTo>
                    <a:pt x="172507" y="1211621"/>
                  </a:lnTo>
                  <a:lnTo>
                    <a:pt x="184740" y="1203172"/>
                  </a:lnTo>
                  <a:cubicBezTo>
                    <a:pt x="194397" y="1198277"/>
                    <a:pt x="206213" y="1193626"/>
                    <a:pt x="219931" y="1189273"/>
                  </a:cubicBezTo>
                  <a:lnTo>
                    <a:pt x="249983" y="1181464"/>
                  </a:lnTo>
                  <a:lnTo>
                    <a:pt x="235823" y="1152668"/>
                  </a:lnTo>
                  <a:cubicBezTo>
                    <a:pt x="209936" y="1091438"/>
                    <a:pt x="192126" y="1020770"/>
                    <a:pt x="184840" y="944570"/>
                  </a:cubicBezTo>
                  <a:lnTo>
                    <a:pt x="182366" y="892331"/>
                  </a:lnTo>
                  <a:lnTo>
                    <a:pt x="165512" y="889697"/>
                  </a:lnTo>
                  <a:cubicBezTo>
                    <a:pt x="118713" y="880835"/>
                    <a:pt x="80840" y="870283"/>
                    <a:pt x="54667" y="858565"/>
                  </a:cubicBezTo>
                  <a:close/>
                  <a:moveTo>
                    <a:pt x="1025686" y="847664"/>
                  </a:moveTo>
                  <a:lnTo>
                    <a:pt x="1007816" y="858565"/>
                  </a:lnTo>
                  <a:cubicBezTo>
                    <a:pt x="981643" y="870283"/>
                    <a:pt x="943771" y="880835"/>
                    <a:pt x="896972" y="889697"/>
                  </a:cubicBezTo>
                  <a:lnTo>
                    <a:pt x="873230" y="893407"/>
                  </a:lnTo>
                  <a:lnTo>
                    <a:pt x="865732" y="1006242"/>
                  </a:lnTo>
                  <a:cubicBezTo>
                    <a:pt x="860187" y="1047102"/>
                    <a:pt x="852045" y="1085987"/>
                    <a:pt x="841660" y="1122226"/>
                  </a:cubicBezTo>
                  <a:lnTo>
                    <a:pt x="819757" y="1180653"/>
                  </a:lnTo>
                  <a:lnTo>
                    <a:pt x="852929" y="1189273"/>
                  </a:lnTo>
                  <a:cubicBezTo>
                    <a:pt x="866648" y="1193626"/>
                    <a:pt x="878463" y="1198277"/>
                    <a:pt x="888121" y="1203172"/>
                  </a:cubicBezTo>
                  <a:lnTo>
                    <a:pt x="894089" y="1207294"/>
                  </a:lnTo>
                  <a:lnTo>
                    <a:pt x="898760" y="1203248"/>
                  </a:lnTo>
                  <a:cubicBezTo>
                    <a:pt x="978898" y="1115076"/>
                    <a:pt x="1027741" y="997949"/>
                    <a:pt x="1027741" y="869413"/>
                  </a:cubicBezTo>
                  <a:close/>
                  <a:moveTo>
                    <a:pt x="660636" y="559371"/>
                  </a:moveTo>
                  <a:lnTo>
                    <a:pt x="638360" y="561803"/>
                  </a:lnTo>
                  <a:cubicBezTo>
                    <a:pt x="604522" y="564194"/>
                    <a:pt x="568545" y="565482"/>
                    <a:pt x="531243" y="565482"/>
                  </a:cubicBezTo>
                  <a:lnTo>
                    <a:pt x="529070" y="565408"/>
                  </a:lnTo>
                  <a:lnTo>
                    <a:pt x="527490" y="583452"/>
                  </a:lnTo>
                  <a:cubicBezTo>
                    <a:pt x="521425" y="673399"/>
                    <a:pt x="518177" y="772284"/>
                    <a:pt x="518177" y="873728"/>
                  </a:cubicBezTo>
                  <a:lnTo>
                    <a:pt x="518241" y="877724"/>
                  </a:lnTo>
                  <a:lnTo>
                    <a:pt x="531242" y="878056"/>
                  </a:lnTo>
                  <a:cubicBezTo>
                    <a:pt x="584956" y="878056"/>
                    <a:pt x="637615" y="876677"/>
                    <a:pt x="688020" y="874054"/>
                  </a:cubicBezTo>
                  <a:lnTo>
                    <a:pt x="822886" y="863256"/>
                  </a:lnTo>
                  <a:lnTo>
                    <a:pt x="811515" y="722099"/>
                  </a:lnTo>
                  <a:lnTo>
                    <a:pt x="792049" y="646092"/>
                  </a:lnTo>
                  <a:lnTo>
                    <a:pt x="745324" y="693349"/>
                  </a:lnTo>
                  <a:cubicBezTo>
                    <a:pt x="722922" y="718830"/>
                    <a:pt x="701469" y="746174"/>
                    <a:pt x="680965" y="775382"/>
                  </a:cubicBezTo>
                  <a:cubicBezTo>
                    <a:pt x="683198" y="704715"/>
                    <a:pt x="677846" y="637907"/>
                    <a:pt x="664910" y="574960"/>
                  </a:cubicBezTo>
                  <a:close/>
                  <a:moveTo>
                    <a:pt x="910990" y="551001"/>
                  </a:moveTo>
                  <a:lnTo>
                    <a:pt x="891117" y="562833"/>
                  </a:lnTo>
                  <a:lnTo>
                    <a:pt x="832170" y="609268"/>
                  </a:lnTo>
                  <a:lnTo>
                    <a:pt x="841660" y="634582"/>
                  </a:lnTo>
                  <a:cubicBezTo>
                    <a:pt x="852045" y="670822"/>
                    <a:pt x="860187" y="709707"/>
                    <a:pt x="865732" y="750567"/>
                  </a:cubicBezTo>
                  <a:lnTo>
                    <a:pt x="872768" y="856443"/>
                  </a:lnTo>
                  <a:lnTo>
                    <a:pt x="953821" y="844446"/>
                  </a:lnTo>
                  <a:cubicBezTo>
                    <a:pt x="972120" y="840912"/>
                    <a:pt x="989255" y="837134"/>
                    <a:pt x="1005079" y="833127"/>
                  </a:cubicBezTo>
                  <a:lnTo>
                    <a:pt x="1023794" y="827655"/>
                  </a:lnTo>
                  <a:lnTo>
                    <a:pt x="1018857" y="775425"/>
                  </a:lnTo>
                  <a:cubicBezTo>
                    <a:pt x="1005737" y="706949"/>
                    <a:pt x="978551" y="643471"/>
                    <a:pt x="940421" y="588113"/>
                  </a:cubicBezTo>
                  <a:close/>
                  <a:moveTo>
                    <a:pt x="299683" y="545855"/>
                  </a:moveTo>
                  <a:lnTo>
                    <a:pt x="271721" y="602719"/>
                  </a:lnTo>
                  <a:cubicBezTo>
                    <a:pt x="257292" y="641554"/>
                    <a:pt x="245973" y="683584"/>
                    <a:pt x="238262" y="727884"/>
                  </a:cubicBezTo>
                  <a:lnTo>
                    <a:pt x="226849" y="861939"/>
                  </a:lnTo>
                  <a:lnTo>
                    <a:pt x="231207" y="862584"/>
                  </a:lnTo>
                  <a:cubicBezTo>
                    <a:pt x="275906" y="867563"/>
                    <a:pt x="324058" y="871431"/>
                    <a:pt x="374463" y="874054"/>
                  </a:cubicBezTo>
                  <a:lnTo>
                    <a:pt x="476930" y="876670"/>
                  </a:lnTo>
                  <a:lnTo>
                    <a:pt x="476887" y="873729"/>
                  </a:lnTo>
                  <a:cubicBezTo>
                    <a:pt x="476887" y="764599"/>
                    <a:pt x="481724" y="663218"/>
                    <a:pt x="490007" y="579120"/>
                  </a:cubicBezTo>
                  <a:lnTo>
                    <a:pt x="491810" y="564128"/>
                  </a:lnTo>
                  <a:lnTo>
                    <a:pt x="424126" y="561803"/>
                  </a:lnTo>
                  <a:cubicBezTo>
                    <a:pt x="390288" y="559413"/>
                    <a:pt x="358589" y="555919"/>
                    <a:pt x="329844" y="551508"/>
                  </a:cubicBezTo>
                  <a:close/>
                  <a:moveTo>
                    <a:pt x="191100" y="509480"/>
                  </a:moveTo>
                  <a:lnTo>
                    <a:pt x="163725" y="535579"/>
                  </a:lnTo>
                  <a:cubicBezTo>
                    <a:pt x="103621" y="601707"/>
                    <a:pt x="61121" y="684124"/>
                    <a:pt x="43627" y="775425"/>
                  </a:cubicBezTo>
                  <a:lnTo>
                    <a:pt x="38690" y="827655"/>
                  </a:lnTo>
                  <a:lnTo>
                    <a:pt x="57405" y="833127"/>
                  </a:lnTo>
                  <a:cubicBezTo>
                    <a:pt x="73228" y="837134"/>
                    <a:pt x="90364" y="840912"/>
                    <a:pt x="108662" y="844446"/>
                  </a:cubicBezTo>
                  <a:lnTo>
                    <a:pt x="182047" y="855308"/>
                  </a:lnTo>
                  <a:lnTo>
                    <a:pt x="191230" y="738833"/>
                  </a:lnTo>
                  <a:cubicBezTo>
                    <a:pt x="197809" y="697973"/>
                    <a:pt x="207468" y="659088"/>
                    <a:pt x="219788" y="622848"/>
                  </a:cubicBezTo>
                  <a:lnTo>
                    <a:pt x="258204" y="536470"/>
                  </a:lnTo>
                  <a:lnTo>
                    <a:pt x="232547" y="529406"/>
                  </a:lnTo>
                  <a:cubicBezTo>
                    <a:pt x="219601" y="525053"/>
                    <a:pt x="208450" y="520401"/>
                    <a:pt x="199336" y="515507"/>
                  </a:cubicBezTo>
                  <a:close/>
                  <a:moveTo>
                    <a:pt x="368448" y="402475"/>
                  </a:moveTo>
                  <a:lnTo>
                    <a:pt x="337982" y="411932"/>
                  </a:lnTo>
                  <a:cubicBezTo>
                    <a:pt x="293432" y="430775"/>
                    <a:pt x="252204" y="455936"/>
                    <a:pt x="215423" y="486291"/>
                  </a:cubicBezTo>
                  <a:lnTo>
                    <a:pt x="206366" y="494925"/>
                  </a:lnTo>
                  <a:lnTo>
                    <a:pt x="235608" y="504250"/>
                  </a:lnTo>
                  <a:lnTo>
                    <a:pt x="272747" y="511063"/>
                  </a:lnTo>
                  <a:lnTo>
                    <a:pt x="322290" y="442507"/>
                  </a:lnTo>
                  <a:close/>
                  <a:moveTo>
                    <a:pt x="549848" y="374790"/>
                  </a:moveTo>
                  <a:lnTo>
                    <a:pt x="538646" y="456032"/>
                  </a:lnTo>
                  <a:lnTo>
                    <a:pt x="531890" y="533191"/>
                  </a:lnTo>
                  <a:lnTo>
                    <a:pt x="641505" y="529752"/>
                  </a:lnTo>
                  <a:lnTo>
                    <a:pt x="652225" y="528694"/>
                  </a:lnTo>
                  <a:lnTo>
                    <a:pt x="639816" y="483435"/>
                  </a:lnTo>
                  <a:cubicBezTo>
                    <a:pt x="629555" y="453891"/>
                    <a:pt x="617398" y="425313"/>
                    <a:pt x="603345" y="397699"/>
                  </a:cubicBezTo>
                  <a:lnTo>
                    <a:pt x="596306" y="379473"/>
                  </a:lnTo>
                  <a:close/>
                  <a:moveTo>
                    <a:pt x="530977" y="372941"/>
                  </a:moveTo>
                  <a:lnTo>
                    <a:pt x="437690" y="382345"/>
                  </a:lnTo>
                  <a:lnTo>
                    <a:pt x="391640" y="415457"/>
                  </a:lnTo>
                  <a:cubicBezTo>
                    <a:pt x="366758" y="437810"/>
                    <a:pt x="343993" y="465208"/>
                    <a:pt x="323841" y="496727"/>
                  </a:cubicBezTo>
                  <a:lnTo>
                    <a:pt x="313147" y="518474"/>
                  </a:lnTo>
                  <a:lnTo>
                    <a:pt x="320681" y="519857"/>
                  </a:lnTo>
                  <a:cubicBezTo>
                    <a:pt x="351869" y="524147"/>
                    <a:pt x="385595" y="527486"/>
                    <a:pt x="420981" y="529752"/>
                  </a:cubicBezTo>
                  <a:lnTo>
                    <a:pt x="495663" y="532095"/>
                  </a:lnTo>
                  <a:lnTo>
                    <a:pt x="499387" y="501136"/>
                  </a:lnTo>
                  <a:cubicBezTo>
                    <a:pt x="506338" y="453459"/>
                    <a:pt x="514614" y="414876"/>
                    <a:pt x="523805" y="388212"/>
                  </a:cubicBezTo>
                  <a:close/>
                  <a:moveTo>
                    <a:pt x="842858" y="105414"/>
                  </a:moveTo>
                  <a:cubicBezTo>
                    <a:pt x="782646" y="109375"/>
                    <a:pt x="727747" y="148554"/>
                    <a:pt x="706693" y="209136"/>
                  </a:cubicBezTo>
                  <a:cubicBezTo>
                    <a:pt x="678620" y="289914"/>
                    <a:pt x="721346" y="378155"/>
                    <a:pt x="802124" y="406229"/>
                  </a:cubicBezTo>
                  <a:cubicBezTo>
                    <a:pt x="882901" y="434301"/>
                    <a:pt x="971142" y="391575"/>
                    <a:pt x="999215" y="310797"/>
                  </a:cubicBezTo>
                  <a:cubicBezTo>
                    <a:pt x="1027288" y="230019"/>
                    <a:pt x="984562" y="141779"/>
                    <a:pt x="903783" y="113706"/>
                  </a:cubicBezTo>
                  <a:cubicBezTo>
                    <a:pt x="883590" y="106688"/>
                    <a:pt x="862929" y="104094"/>
                    <a:pt x="842858" y="105414"/>
                  </a:cubicBezTo>
                  <a:close/>
                  <a:moveTo>
                    <a:pt x="831804" y="815"/>
                  </a:moveTo>
                  <a:cubicBezTo>
                    <a:pt x="938821" y="-7417"/>
                    <a:pt x="1044549" y="47010"/>
                    <a:pt x="1095542" y="147206"/>
                  </a:cubicBezTo>
                  <a:lnTo>
                    <a:pt x="1095541" y="147207"/>
                  </a:lnTo>
                  <a:cubicBezTo>
                    <a:pt x="1163532" y="280802"/>
                    <a:pt x="1108467" y="445177"/>
                    <a:pt x="972550" y="514349"/>
                  </a:cubicBezTo>
                  <a:lnTo>
                    <a:pt x="939906" y="533785"/>
                  </a:lnTo>
                  <a:lnTo>
                    <a:pt x="971758" y="572390"/>
                  </a:lnTo>
                  <a:cubicBezTo>
                    <a:pt x="1029039" y="657177"/>
                    <a:pt x="1062486" y="759389"/>
                    <a:pt x="1062486" y="869413"/>
                  </a:cubicBezTo>
                  <a:cubicBezTo>
                    <a:pt x="1062486" y="979437"/>
                    <a:pt x="1029039" y="1081649"/>
                    <a:pt x="971758" y="1166436"/>
                  </a:cubicBezTo>
                  <a:lnTo>
                    <a:pt x="917046" y="1232748"/>
                  </a:lnTo>
                  <a:lnTo>
                    <a:pt x="918115" y="1235022"/>
                  </a:lnTo>
                  <a:lnTo>
                    <a:pt x="915778" y="1234285"/>
                  </a:lnTo>
                  <a:lnTo>
                    <a:pt x="906889" y="1245059"/>
                  </a:lnTo>
                  <a:cubicBezTo>
                    <a:pt x="834787" y="1317161"/>
                    <a:pt x="742055" y="1368633"/>
                    <a:pt x="638307" y="1389863"/>
                  </a:cubicBezTo>
                  <a:lnTo>
                    <a:pt x="553399" y="1398423"/>
                  </a:lnTo>
                  <a:lnTo>
                    <a:pt x="553706" y="1400654"/>
                  </a:lnTo>
                  <a:lnTo>
                    <a:pt x="553706" y="1400655"/>
                  </a:lnTo>
                  <a:lnTo>
                    <a:pt x="550849" y="1398680"/>
                  </a:lnTo>
                  <a:lnTo>
                    <a:pt x="531243" y="1400656"/>
                  </a:lnTo>
                  <a:cubicBezTo>
                    <a:pt x="237846" y="1400656"/>
                    <a:pt x="0" y="1162810"/>
                    <a:pt x="0" y="869413"/>
                  </a:cubicBezTo>
                  <a:cubicBezTo>
                    <a:pt x="0" y="576016"/>
                    <a:pt x="237846" y="338170"/>
                    <a:pt x="531243" y="338170"/>
                  </a:cubicBezTo>
                  <a:lnTo>
                    <a:pt x="583033" y="343391"/>
                  </a:lnTo>
                  <a:lnTo>
                    <a:pt x="574766" y="293700"/>
                  </a:lnTo>
                  <a:cubicBezTo>
                    <a:pt x="567941" y="187867"/>
                    <a:pt x="624399" y="82436"/>
                    <a:pt x="726336" y="30557"/>
                  </a:cubicBezTo>
                  <a:cubicBezTo>
                    <a:pt x="760316" y="13264"/>
                    <a:pt x="796131" y="3559"/>
                    <a:pt x="83180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Ins="144000" rtlCol="0" anchor="ctr">
              <a:noAutofit/>
            </a:bodyPr>
            <a:lstStyle/>
            <a:p>
              <a:pPr algn="ctr"/>
              <a:endParaRPr lang="ro-RO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Gruppieren 9">
            <a:extLst>
              <a:ext uri="{FF2B5EF4-FFF2-40B4-BE49-F238E27FC236}">
                <a16:creationId xmlns:a16="http://schemas.microsoft.com/office/drawing/2014/main" id="{41886273-F70A-40CC-967E-4162F4EE1662}"/>
              </a:ext>
            </a:extLst>
          </p:cNvPr>
          <p:cNvGrpSpPr/>
          <p:nvPr/>
        </p:nvGrpSpPr>
        <p:grpSpPr>
          <a:xfrm>
            <a:off x="7382518" y="4869160"/>
            <a:ext cx="2264354" cy="1237838"/>
            <a:chOff x="7408844" y="4869160"/>
            <a:chExt cx="2264354" cy="1237838"/>
          </a:xfrm>
        </p:grpSpPr>
        <p:sp>
          <p:nvSpPr>
            <p:cNvPr id="80" name="Rectangle 82">
              <a:extLst>
                <a:ext uri="{FF2B5EF4-FFF2-40B4-BE49-F238E27FC236}">
                  <a16:creationId xmlns:a16="http://schemas.microsoft.com/office/drawing/2014/main" id="{3E0419AC-568C-4BA4-AE3F-FCFD459C33B5}"/>
                </a:ext>
              </a:extLst>
            </p:cNvPr>
            <p:cNvSpPr txBox="1"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7408844" y="4869160"/>
              <a:ext cx="2264354" cy="1237838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accent3"/>
              </a:solidFill>
              <a:prstDash val="solid"/>
            </a:ln>
          </p:spPr>
          <p:txBody>
            <a:bodyPr lIns="72000" tIns="72000" rIns="72000" bIns="72000">
              <a:noAutofit/>
            </a:bodyPr>
            <a:lstStyle>
              <a:defPPr>
                <a:defRPr lang="de-DE"/>
              </a:defPPr>
              <a:lvl1pPr indent="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Wingdings" pitchFamily="2" charset="2"/>
                <a:buNone/>
              </a:lvl1pPr>
              <a:lvl2pPr marL="188913" lvl="1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"/>
              </a:lvl2pPr>
              <a:lvl3pPr marL="379413" lvl="2" indent="-188913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–"/>
              </a:lvl3pPr>
              <a:lvl4pPr marL="571500" lvl="3" indent="-190500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"/>
              </a:lvl4pPr>
              <a:lvl5pPr marL="760413" lvl="4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Char char="–"/>
              </a:lvl5pPr>
              <a:lvl6pPr marL="12176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6pPr>
              <a:lvl7pPr marL="16748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7pPr>
              <a:lvl8pPr marL="21320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8pPr>
              <a:lvl9pPr marL="2589213" indent="-187325" defTabSz="857250" fontAlgn="base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</a:lvl9pPr>
            </a:lstStyle>
            <a:p>
              <a:pPr>
                <a:spcBef>
                  <a:spcPts val="800"/>
                </a:spcBef>
              </a:pPr>
              <a:r>
                <a:rPr lang="ro-RO" sz="1600" b="1"/>
                <a:t>Colaborare internațională</a:t>
              </a:r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o-RO" sz="1400"/>
                <a:t>Alianța Cordence Worldwide </a:t>
              </a:r>
              <a:r>
                <a:rPr lang="ro-RO" sz="1400" dirty="0"/>
                <a:t>cu </a:t>
              </a:r>
              <a:r>
                <a:rPr lang="ro-RO" sz="1400"/>
                <a:t>peste     3,000 de consultanți </a:t>
              </a:r>
              <a:endParaRPr lang="ro-RO" sz="1400" dirty="0"/>
            </a:p>
          </p:txBody>
        </p:sp>
        <p:grpSp>
          <p:nvGrpSpPr>
            <p:cNvPr id="81" name="Gruppieren 170">
              <a:extLst>
                <a:ext uri="{FF2B5EF4-FFF2-40B4-BE49-F238E27FC236}">
                  <a16:creationId xmlns:a16="http://schemas.microsoft.com/office/drawing/2014/main" id="{7A018269-9526-4E9A-8C0D-1706BB7BF9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45922" y="5679732"/>
              <a:ext cx="354854" cy="354852"/>
              <a:chOff x="-7480301" y="2332038"/>
              <a:chExt cx="327026" cy="327024"/>
            </a:xfrm>
            <a:solidFill>
              <a:schemeClr val="accent1"/>
            </a:solidFill>
          </p:grpSpPr>
          <p:sp>
            <p:nvSpPr>
              <p:cNvPr id="82" name="Freeform 215">
                <a:extLst>
                  <a:ext uri="{FF2B5EF4-FFF2-40B4-BE49-F238E27FC236}">
                    <a16:creationId xmlns:a16="http://schemas.microsoft.com/office/drawing/2014/main" id="{DF34C249-13CF-489A-A91A-002C809BF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29488" y="2332038"/>
                <a:ext cx="176213" cy="176212"/>
              </a:xfrm>
              <a:custGeom>
                <a:avLst/>
                <a:gdLst>
                  <a:gd name="T0" fmla="*/ 41 w 47"/>
                  <a:gd name="T1" fmla="*/ 30 h 47"/>
                  <a:gd name="T2" fmla="*/ 29 w 47"/>
                  <a:gd name="T3" fmla="*/ 41 h 47"/>
                  <a:gd name="T4" fmla="*/ 13 w 47"/>
                  <a:gd name="T5" fmla="*/ 46 h 47"/>
                  <a:gd name="T6" fmla="*/ 23 w 47"/>
                  <a:gd name="T7" fmla="*/ 36 h 47"/>
                  <a:gd name="T8" fmla="*/ 23 w 47"/>
                  <a:gd name="T9" fmla="*/ 36 h 47"/>
                  <a:gd name="T10" fmla="*/ 35 w 47"/>
                  <a:gd name="T11" fmla="*/ 24 h 47"/>
                  <a:gd name="T12" fmla="*/ 35 w 47"/>
                  <a:gd name="T13" fmla="*/ 12 h 47"/>
                  <a:gd name="T14" fmla="*/ 23 w 47"/>
                  <a:gd name="T15" fmla="*/ 12 h 47"/>
                  <a:gd name="T16" fmla="*/ 12 w 47"/>
                  <a:gd name="T17" fmla="*/ 24 h 47"/>
                  <a:gd name="T18" fmla="*/ 12 w 47"/>
                  <a:gd name="T19" fmla="*/ 24 h 47"/>
                  <a:gd name="T20" fmla="*/ 12 w 47"/>
                  <a:gd name="T21" fmla="*/ 24 h 47"/>
                  <a:gd name="T22" fmla="*/ 1 w 47"/>
                  <a:gd name="T23" fmla="*/ 34 h 47"/>
                  <a:gd name="T24" fmla="*/ 6 w 47"/>
                  <a:gd name="T25" fmla="*/ 18 h 47"/>
                  <a:gd name="T26" fmla="*/ 17 w 47"/>
                  <a:gd name="T27" fmla="*/ 6 h 47"/>
                  <a:gd name="T28" fmla="*/ 41 w 47"/>
                  <a:gd name="T29" fmla="*/ 6 h 47"/>
                  <a:gd name="T30" fmla="*/ 41 w 47"/>
                  <a:gd name="T31" fmla="*/ 3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7">
                    <a:moveTo>
                      <a:pt x="41" y="30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6"/>
                      <a:pt x="19" y="47"/>
                      <a:pt x="13" y="4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8" y="21"/>
                      <a:pt x="38" y="15"/>
                      <a:pt x="35" y="12"/>
                    </a:cubicBezTo>
                    <a:cubicBezTo>
                      <a:pt x="32" y="9"/>
                      <a:pt x="27" y="9"/>
                      <a:pt x="23" y="12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0" y="28"/>
                      <a:pt x="1" y="22"/>
                      <a:pt x="6" y="1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0"/>
                      <a:pt x="34" y="0"/>
                      <a:pt x="41" y="6"/>
                    </a:cubicBezTo>
                    <a:cubicBezTo>
                      <a:pt x="47" y="13"/>
                      <a:pt x="47" y="23"/>
                      <a:pt x="41" y="3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o-RO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3" name="Freeform 216">
                <a:extLst>
                  <a:ext uri="{FF2B5EF4-FFF2-40B4-BE49-F238E27FC236}">
                    <a16:creationId xmlns:a16="http://schemas.microsoft.com/office/drawing/2014/main" id="{DCDAE9DB-EC67-4B15-9467-7E480A8F1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86638" y="2427288"/>
                <a:ext cx="139700" cy="138112"/>
              </a:xfrm>
              <a:custGeom>
                <a:avLst/>
                <a:gdLst>
                  <a:gd name="T0" fmla="*/ 8 w 37"/>
                  <a:gd name="T1" fmla="*/ 36 h 37"/>
                  <a:gd name="T2" fmla="*/ 8 w 37"/>
                  <a:gd name="T3" fmla="*/ 36 h 37"/>
                  <a:gd name="T4" fmla="*/ 5 w 37"/>
                  <a:gd name="T5" fmla="*/ 37 h 37"/>
                  <a:gd name="T6" fmla="*/ 0 w 37"/>
                  <a:gd name="T7" fmla="*/ 33 h 37"/>
                  <a:gd name="T8" fmla="*/ 2 w 37"/>
                  <a:gd name="T9" fmla="*/ 30 h 37"/>
                  <a:gd name="T10" fmla="*/ 30 w 37"/>
                  <a:gd name="T11" fmla="*/ 2 h 37"/>
                  <a:gd name="T12" fmla="*/ 33 w 37"/>
                  <a:gd name="T13" fmla="*/ 0 h 37"/>
                  <a:gd name="T14" fmla="*/ 37 w 37"/>
                  <a:gd name="T15" fmla="*/ 5 h 37"/>
                  <a:gd name="T16" fmla="*/ 36 w 37"/>
                  <a:gd name="T17" fmla="*/ 7 h 37"/>
                  <a:gd name="T18" fmla="*/ 36 w 37"/>
                  <a:gd name="T19" fmla="*/ 7 h 37"/>
                  <a:gd name="T20" fmla="*/ 8 w 37"/>
                  <a:gd name="T21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7">
                    <a:moveTo>
                      <a:pt x="8" y="36"/>
                    </a:moveTo>
                    <a:cubicBezTo>
                      <a:pt x="8" y="36"/>
                      <a:pt x="8" y="36"/>
                      <a:pt x="8" y="36"/>
                    </a:cubicBezTo>
                    <a:cubicBezTo>
                      <a:pt x="7" y="36"/>
                      <a:pt x="6" y="37"/>
                      <a:pt x="5" y="37"/>
                    </a:cubicBezTo>
                    <a:cubicBezTo>
                      <a:pt x="2" y="37"/>
                      <a:pt x="0" y="35"/>
                      <a:pt x="0" y="33"/>
                    </a:cubicBezTo>
                    <a:cubicBezTo>
                      <a:pt x="0" y="31"/>
                      <a:pt x="1" y="30"/>
                      <a:pt x="2" y="30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1"/>
                      <a:pt x="32" y="0"/>
                      <a:pt x="33" y="0"/>
                    </a:cubicBezTo>
                    <a:cubicBezTo>
                      <a:pt x="35" y="0"/>
                      <a:pt x="37" y="2"/>
                      <a:pt x="37" y="5"/>
                    </a:cubicBezTo>
                    <a:cubicBezTo>
                      <a:pt x="37" y="6"/>
                      <a:pt x="37" y="7"/>
                      <a:pt x="36" y="7"/>
                    </a:cubicBezTo>
                    <a:cubicBezTo>
                      <a:pt x="36" y="7"/>
                      <a:pt x="36" y="7"/>
                      <a:pt x="36" y="7"/>
                    </a:cubicBezTo>
                    <a:lnTo>
                      <a:pt x="8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o-RO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4" name="Freeform 217">
                <a:extLst>
                  <a:ext uri="{FF2B5EF4-FFF2-40B4-BE49-F238E27FC236}">
                    <a16:creationId xmlns:a16="http://schemas.microsoft.com/office/drawing/2014/main" id="{7A647EE1-2D85-4A29-8E59-3A71A4379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80301" y="2482850"/>
                <a:ext cx="176213" cy="176212"/>
              </a:xfrm>
              <a:custGeom>
                <a:avLst/>
                <a:gdLst>
                  <a:gd name="T0" fmla="*/ 24 w 47"/>
                  <a:gd name="T1" fmla="*/ 11 h 47"/>
                  <a:gd name="T2" fmla="*/ 12 w 47"/>
                  <a:gd name="T3" fmla="*/ 23 h 47"/>
                  <a:gd name="T4" fmla="*/ 12 w 47"/>
                  <a:gd name="T5" fmla="*/ 35 h 47"/>
                  <a:gd name="T6" fmla="*/ 24 w 47"/>
                  <a:gd name="T7" fmla="*/ 35 h 47"/>
                  <a:gd name="T8" fmla="*/ 36 w 47"/>
                  <a:gd name="T9" fmla="*/ 23 h 47"/>
                  <a:gd name="T10" fmla="*/ 36 w 47"/>
                  <a:gd name="T11" fmla="*/ 23 h 47"/>
                  <a:gd name="T12" fmla="*/ 46 w 47"/>
                  <a:gd name="T13" fmla="*/ 13 h 47"/>
                  <a:gd name="T14" fmla="*/ 42 w 47"/>
                  <a:gd name="T15" fmla="*/ 29 h 47"/>
                  <a:gd name="T16" fmla="*/ 30 w 47"/>
                  <a:gd name="T17" fmla="*/ 41 h 47"/>
                  <a:gd name="T18" fmla="*/ 6 w 47"/>
                  <a:gd name="T19" fmla="*/ 41 h 47"/>
                  <a:gd name="T20" fmla="*/ 6 w 47"/>
                  <a:gd name="T21" fmla="*/ 17 h 47"/>
                  <a:gd name="T22" fmla="*/ 18 w 47"/>
                  <a:gd name="T23" fmla="*/ 6 h 47"/>
                  <a:gd name="T24" fmla="*/ 34 w 47"/>
                  <a:gd name="T25" fmla="*/ 1 h 47"/>
                  <a:gd name="T26" fmla="*/ 24 w 47"/>
                  <a:gd name="T27" fmla="*/ 11 h 47"/>
                  <a:gd name="T28" fmla="*/ 24 w 47"/>
                  <a:gd name="T29" fmla="*/ 1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47">
                    <a:moveTo>
                      <a:pt x="24" y="11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9" y="26"/>
                      <a:pt x="9" y="32"/>
                      <a:pt x="12" y="35"/>
                    </a:cubicBezTo>
                    <a:cubicBezTo>
                      <a:pt x="15" y="38"/>
                      <a:pt x="21" y="38"/>
                      <a:pt x="24" y="35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9"/>
                      <a:pt x="46" y="25"/>
                      <a:pt x="42" y="29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23" y="47"/>
                      <a:pt x="13" y="47"/>
                      <a:pt x="6" y="41"/>
                    </a:cubicBezTo>
                    <a:cubicBezTo>
                      <a:pt x="0" y="34"/>
                      <a:pt x="0" y="24"/>
                      <a:pt x="6" y="1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22" y="1"/>
                      <a:pt x="29" y="0"/>
                      <a:pt x="34" y="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o-RO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8235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A0771C-0C37-49A1-AE93-709F17DDC2D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24965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7" name="think-cell Slide" r:id="rId37" imgW="395" imgH="394" progId="TCLayout.ActiveDocument.1">
                  <p:embed/>
                </p:oleObj>
              </mc:Choice>
              <mc:Fallback>
                <p:oleObj name="think-cell Slide" r:id="rId37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D031DC2-7134-40CE-897A-5F471B4E831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sz="2100" b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F5C638-216F-48A0-BBDD-F4BD301C4B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0400" y="6624638"/>
            <a:ext cx="141064" cy="153888"/>
          </a:xfrm>
        </p:spPr>
        <p:txBody>
          <a:bodyPr/>
          <a:lstStyle/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17</a:t>
            </a:fld>
            <a:endParaRPr lang="ro-R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170A95-0D20-4676-BCD2-0D09B2E9D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100" dirty="0"/>
              <a:t>Horváth &amp; Partners  </a:t>
            </a:r>
            <a:br>
              <a:rPr lang="ro-RO" sz="2100" dirty="0"/>
            </a:br>
            <a:r>
              <a:rPr lang="ro-RO" sz="2100" dirty="0"/>
              <a:t>Creșterea performanței companiilor în Romania din 2005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2E652-85F4-49AB-BDCD-6C6DA12E6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59" y="6624638"/>
            <a:ext cx="6594754" cy="153888"/>
          </a:xfrm>
        </p:spPr>
        <p:txBody>
          <a:bodyPr/>
          <a:lstStyle/>
          <a:p>
            <a:pPr>
              <a:defRPr/>
            </a:pPr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  <p:sp>
        <p:nvSpPr>
          <p:cNvPr id="7" name="Rechteck 7">
            <a:extLst>
              <a:ext uri="{FF2B5EF4-FFF2-40B4-BE49-F238E27FC236}">
                <a16:creationId xmlns:a16="http://schemas.microsoft.com/office/drawing/2014/main" id="{2FBD2254-94F4-4A7C-BE1B-F87BE5855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200" y="1341438"/>
            <a:ext cx="2922613" cy="354012"/>
          </a:xfrm>
          <a:prstGeom prst="rect">
            <a:avLst/>
          </a:prstGeom>
          <a:solidFill>
            <a:schemeClr val="accent1"/>
          </a:solidFill>
          <a:ln w="9525" algn="ctr">
            <a:solidFill>
              <a:srgbClr val="B4B4B4"/>
            </a:solidFill>
            <a:round/>
            <a:headEnd/>
            <a:tailEnd/>
          </a:ln>
        </p:spPr>
        <p:txBody>
          <a:bodyPr lIns="72000" tIns="72000" rIns="72000" bIns="72000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400" b="1">
                <a:solidFill>
                  <a:schemeClr val="bg1"/>
                </a:solidFill>
              </a:rPr>
              <a:t>Selecție referințe</a:t>
            </a:r>
            <a:endParaRPr lang="ro-RO" sz="1400" b="1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D27C01-2E0A-43D4-BE9C-93D07250751A}"/>
              </a:ext>
            </a:extLst>
          </p:cNvPr>
          <p:cNvGrpSpPr/>
          <p:nvPr/>
        </p:nvGrpSpPr>
        <p:grpSpPr>
          <a:xfrm>
            <a:off x="200025" y="1341438"/>
            <a:ext cx="6481167" cy="4945063"/>
            <a:chOff x="200025" y="1341438"/>
            <a:chExt cx="4538663" cy="4945063"/>
          </a:xfrm>
        </p:grpSpPr>
        <p:sp>
          <p:nvSpPr>
            <p:cNvPr id="9" name="Rechteck 7">
              <a:extLst>
                <a:ext uri="{FF2B5EF4-FFF2-40B4-BE49-F238E27FC236}">
                  <a16:creationId xmlns:a16="http://schemas.microsoft.com/office/drawing/2014/main" id="{2AB00134-6DC5-4E2A-9092-F5AAF0728B94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00025" y="1341438"/>
              <a:ext cx="4538663" cy="35877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rgbClr val="B4B4B4"/>
              </a:solidFill>
              <a:round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r>
                <a:rPr lang="ro-RO" sz="1400" b="1" dirty="0">
                  <a:solidFill>
                    <a:schemeClr val="bg1"/>
                  </a:solidFill>
                </a:rPr>
                <a:t>Informații generale</a:t>
              </a:r>
            </a:p>
          </p:txBody>
        </p:sp>
        <p:sp>
          <p:nvSpPr>
            <p:cNvPr id="10" name="Rechteck 7">
              <a:extLst>
                <a:ext uri="{FF2B5EF4-FFF2-40B4-BE49-F238E27FC236}">
                  <a16:creationId xmlns:a16="http://schemas.microsoft.com/office/drawing/2014/main" id="{6E4CB1D0-CBB4-4E73-8420-8B9A4237323E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00025" y="1695450"/>
              <a:ext cx="4538663" cy="1782717"/>
            </a:xfrm>
            <a:prstGeom prst="rect">
              <a:avLst/>
            </a:prstGeom>
            <a:noFill/>
            <a:ln w="9525" algn="ctr">
              <a:solidFill>
                <a:srgbClr val="B4B4B4"/>
              </a:solidFill>
              <a:round/>
              <a:headEnd/>
              <a:tailEnd/>
            </a:ln>
          </p:spPr>
          <p:txBody>
            <a:bodyPr lIns="72000" tIns="72000" rIns="72000" bIns="72000"/>
            <a:lstStyle/>
            <a:p>
              <a:pPr marL="0" lvl="1" eaLnBrk="0" hangingPunct="0">
                <a:spcBef>
                  <a:spcPct val="50000"/>
                </a:spcBef>
                <a:buClr>
                  <a:schemeClr val="accent1"/>
                </a:buClr>
                <a:buSzPct val="80000"/>
              </a:pPr>
              <a:endParaRPr lang="ro-RO" sz="1400" dirty="0"/>
            </a:p>
          </p:txBody>
        </p:sp>
        <p:sp>
          <p:nvSpPr>
            <p:cNvPr id="11" name="Rechteck 7">
              <a:extLst>
                <a:ext uri="{FF2B5EF4-FFF2-40B4-BE49-F238E27FC236}">
                  <a16:creationId xmlns:a16="http://schemas.microsoft.com/office/drawing/2014/main" id="{2B3B2BEB-5462-47F8-8B47-4E9486E5E016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00025" y="3574281"/>
              <a:ext cx="4538663" cy="35877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rgbClr val="B4B4B4"/>
              </a:solidFill>
              <a:round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r>
                <a:rPr lang="ro-RO" sz="1400" b="1" dirty="0">
                  <a:solidFill>
                    <a:schemeClr val="bg1"/>
                  </a:solidFill>
                </a:rPr>
                <a:t>Competențe</a:t>
              </a:r>
            </a:p>
          </p:txBody>
        </p: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05E97D4E-CC8A-4E23-A6EF-94E04E4D36D1}"/>
                </a:ext>
              </a:extLst>
            </p:cNvPr>
            <p:cNvGrpSpPr/>
            <p:nvPr>
              <p:custDataLst>
                <p:tags r:id="rId15"/>
              </p:custDataLst>
            </p:nvPr>
          </p:nvGrpSpPr>
          <p:grpSpPr>
            <a:xfrm>
              <a:off x="276100" y="1822079"/>
              <a:ext cx="2167904" cy="523316"/>
              <a:chOff x="276100" y="1822079"/>
              <a:chExt cx="2167904" cy="523316"/>
            </a:xfrm>
          </p:grpSpPr>
          <p:grpSp>
            <p:nvGrpSpPr>
              <p:cNvPr id="35" name="Gruppieren 13">
                <a:extLst>
                  <a:ext uri="{FF2B5EF4-FFF2-40B4-BE49-F238E27FC236}">
                    <a16:creationId xmlns:a16="http://schemas.microsoft.com/office/drawing/2014/main" id="{D9F8E248-F0BB-4DD0-BBCF-2B57BC5C4193}"/>
                  </a:ext>
                </a:extLst>
              </p:cNvPr>
              <p:cNvGrpSpPr/>
              <p:nvPr/>
            </p:nvGrpSpPr>
            <p:grpSpPr>
              <a:xfrm>
                <a:off x="276100" y="1822079"/>
                <a:ext cx="2167904" cy="159762"/>
                <a:chOff x="228600" y="1721588"/>
                <a:chExt cx="4468488" cy="329303"/>
              </a:xfrm>
            </p:grpSpPr>
            <p:grpSp>
              <p:nvGrpSpPr>
                <p:cNvPr id="37" name="Gruppieren 12">
                  <a:extLst>
                    <a:ext uri="{FF2B5EF4-FFF2-40B4-BE49-F238E27FC236}">
                      <a16:creationId xmlns:a16="http://schemas.microsoft.com/office/drawing/2014/main" id="{94C122B4-A2DF-402D-83AE-6FB414CC017D}"/>
                    </a:ext>
                  </a:extLst>
                </p:cNvPr>
                <p:cNvGrpSpPr/>
                <p:nvPr/>
              </p:nvGrpSpPr>
              <p:grpSpPr>
                <a:xfrm>
                  <a:off x="228600" y="1742243"/>
                  <a:ext cx="4468488" cy="308648"/>
                  <a:chOff x="228600" y="1742243"/>
                  <a:chExt cx="4468488" cy="308648"/>
                </a:xfrm>
              </p:grpSpPr>
              <p:cxnSp>
                <p:nvCxnSpPr>
                  <p:cNvPr id="39" name="Gerade Verbindung 4">
                    <a:extLst>
                      <a:ext uri="{FF2B5EF4-FFF2-40B4-BE49-F238E27FC236}">
                        <a16:creationId xmlns:a16="http://schemas.microsoft.com/office/drawing/2014/main" id="{6DC4D6F7-1321-4CA9-AD37-DE92E3D72A02}"/>
                      </a:ext>
                    </a:extLst>
                  </p:cNvPr>
                  <p:cNvCxnSpPr/>
                  <p:nvPr>
                    <p:custDataLst>
                      <p:tags r:id="rId34"/>
                    </p:custDataLst>
                  </p:nvPr>
                </p:nvCxnSpPr>
                <p:spPr bwMode="auto">
                  <a:xfrm>
                    <a:off x="413088" y="2050891"/>
                    <a:ext cx="4284000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40" name="Rectangle 5">
                    <a:extLst>
                      <a:ext uri="{FF2B5EF4-FFF2-40B4-BE49-F238E27FC236}">
                        <a16:creationId xmlns:a16="http://schemas.microsoft.com/office/drawing/2014/main" id="{D0C8A374-E3BD-4AE5-91FA-EC6ED5A5D521}"/>
                      </a:ext>
                    </a:extLst>
                  </p:cNvPr>
                  <p:cNvSpPr>
                    <a:spLocks noChangeArrowheads="1"/>
                  </p:cNvSpPr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228600" y="1742243"/>
                    <a:ext cx="368975" cy="308648"/>
                  </a:xfrm>
                  <a:prstGeom prst="parallelogram">
                    <a:avLst/>
                  </a:prstGeom>
                  <a:solidFill>
                    <a:srgbClr val="388EC8"/>
                  </a:solidFill>
                  <a:ln w="9525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noAutofit/>
                  </a:bodyPr>
                  <a:lstStyle/>
                  <a:p>
                    <a:pPr>
                      <a:spcBef>
                        <a:spcPts val="800"/>
                      </a:spcBef>
                    </a:pPr>
                    <a:endParaRPr lang="ro-RO" sz="1050" dirty="0">
                      <a:latin typeface="+mn-lt"/>
                    </a:endParaRPr>
                  </a:p>
                </p:txBody>
              </p:sp>
            </p:grp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7D5860CB-2A08-40C7-9164-04EEDC561FEE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678343" y="1721588"/>
                  <a:ext cx="3977050" cy="299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b">
                  <a:spAutoFit/>
                </a:bodyPr>
                <a:lstStyle/>
                <a:p>
                  <a:pPr defTabSz="857250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ro-RO" sz="1050" b="1" dirty="0"/>
                    <a:t>Expertiză</a:t>
                  </a:r>
                </a:p>
              </p:txBody>
            </p:sp>
          </p:grpSp>
          <p:sp>
            <p:nvSpPr>
              <p:cNvPr id="36" name="Rechteck 3">
                <a:extLst>
                  <a:ext uri="{FF2B5EF4-FFF2-40B4-BE49-F238E27FC236}">
                    <a16:creationId xmlns:a16="http://schemas.microsoft.com/office/drawing/2014/main" id="{68F21D2D-33B0-4C8E-96DE-31FA7900B89F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494296" y="1981843"/>
                <a:ext cx="1929481" cy="363552"/>
              </a:xfrm>
              <a:prstGeom prst="rect">
                <a:avLst/>
              </a:prstGeom>
            </p:spPr>
            <p:txBody>
              <a:bodyPr wrap="square" lIns="0" tIns="72000" rIns="0" bIns="0">
                <a:spAutoFit/>
              </a:bodyPr>
              <a:lstStyle/>
              <a:p>
                <a:pPr defTabSz="857250"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ro-RO" sz="1050" dirty="0"/>
                  <a:t>Gestionarea companiei şi optimizarea performanţei</a:t>
                </a:r>
              </a:p>
            </p:txBody>
          </p:sp>
        </p:grpSp>
        <p:grpSp>
          <p:nvGrpSpPr>
            <p:cNvPr id="13" name="Gruppieren 14">
              <a:extLst>
                <a:ext uri="{FF2B5EF4-FFF2-40B4-BE49-F238E27FC236}">
                  <a16:creationId xmlns:a16="http://schemas.microsoft.com/office/drawing/2014/main" id="{D1F574FE-7459-4812-ADCD-DFC3C60A4685}"/>
                </a:ext>
              </a:extLst>
            </p:cNvPr>
            <p:cNvGrpSpPr/>
            <p:nvPr>
              <p:custDataLst>
                <p:tags r:id="rId16"/>
              </p:custDataLst>
            </p:nvPr>
          </p:nvGrpSpPr>
          <p:grpSpPr>
            <a:xfrm>
              <a:off x="2544680" y="1834737"/>
              <a:ext cx="2167904" cy="377891"/>
              <a:chOff x="228600" y="1721589"/>
              <a:chExt cx="4468488" cy="778909"/>
            </a:xfrm>
          </p:grpSpPr>
          <p:grpSp>
            <p:nvGrpSpPr>
              <p:cNvPr id="29" name="Gruppieren 13">
                <a:extLst>
                  <a:ext uri="{FF2B5EF4-FFF2-40B4-BE49-F238E27FC236}">
                    <a16:creationId xmlns:a16="http://schemas.microsoft.com/office/drawing/2014/main" id="{D6402C84-D688-4F8B-9117-40465314D0F8}"/>
                  </a:ext>
                </a:extLst>
              </p:cNvPr>
              <p:cNvGrpSpPr/>
              <p:nvPr/>
            </p:nvGrpSpPr>
            <p:grpSpPr>
              <a:xfrm>
                <a:off x="228600" y="1721589"/>
                <a:ext cx="4468488" cy="329302"/>
                <a:chOff x="228600" y="1721589"/>
                <a:chExt cx="4468488" cy="329302"/>
              </a:xfrm>
            </p:grpSpPr>
            <p:grpSp>
              <p:nvGrpSpPr>
                <p:cNvPr id="31" name="Gruppieren 12">
                  <a:extLst>
                    <a:ext uri="{FF2B5EF4-FFF2-40B4-BE49-F238E27FC236}">
                      <a16:creationId xmlns:a16="http://schemas.microsoft.com/office/drawing/2014/main" id="{7230156A-FC98-409D-94D6-66362D1DE88B}"/>
                    </a:ext>
                  </a:extLst>
                </p:cNvPr>
                <p:cNvGrpSpPr/>
                <p:nvPr/>
              </p:nvGrpSpPr>
              <p:grpSpPr>
                <a:xfrm>
                  <a:off x="228600" y="1742243"/>
                  <a:ext cx="4468488" cy="308648"/>
                  <a:chOff x="228600" y="1742243"/>
                  <a:chExt cx="4468488" cy="308648"/>
                </a:xfrm>
              </p:grpSpPr>
              <p:cxnSp>
                <p:nvCxnSpPr>
                  <p:cNvPr id="33" name="Gerade Verbindung 4">
                    <a:extLst>
                      <a:ext uri="{FF2B5EF4-FFF2-40B4-BE49-F238E27FC236}">
                        <a16:creationId xmlns:a16="http://schemas.microsoft.com/office/drawing/2014/main" id="{1C060338-A806-4ACE-9862-90E6D9574BFD}"/>
                      </a:ext>
                    </a:extLst>
                  </p:cNvPr>
                  <p:cNvCxnSpPr/>
                  <p:nvPr>
                    <p:custDataLst>
                      <p:tags r:id="rId30"/>
                    </p:custDataLst>
                  </p:nvPr>
                </p:nvCxnSpPr>
                <p:spPr bwMode="auto">
                  <a:xfrm>
                    <a:off x="413088" y="2050891"/>
                    <a:ext cx="4284000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4" name="Rectangle 5">
                    <a:extLst>
                      <a:ext uri="{FF2B5EF4-FFF2-40B4-BE49-F238E27FC236}">
                        <a16:creationId xmlns:a16="http://schemas.microsoft.com/office/drawing/2014/main" id="{DBFE39ED-7EF9-4CBD-8717-E2775392B88E}"/>
                      </a:ext>
                    </a:extLst>
                  </p:cNvPr>
                  <p:cNvSpPr>
                    <a:spLocks noChangeArrowheads="1"/>
                  </p:cNvSpPr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28600" y="1742243"/>
                    <a:ext cx="368975" cy="308648"/>
                  </a:xfrm>
                  <a:prstGeom prst="parallelogram">
                    <a:avLst/>
                  </a:prstGeom>
                  <a:solidFill>
                    <a:srgbClr val="388EC8"/>
                  </a:solidFill>
                  <a:ln w="9525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noAutofit/>
                  </a:bodyPr>
                  <a:lstStyle/>
                  <a:p>
                    <a:pPr>
                      <a:spcBef>
                        <a:spcPts val="800"/>
                      </a:spcBef>
                    </a:pPr>
                    <a:endParaRPr lang="ro-RO" sz="1050" dirty="0">
                      <a:latin typeface="+mn-lt"/>
                    </a:endParaRPr>
                  </a:p>
                </p:txBody>
              </p:sp>
            </p:grpSp>
            <p:sp>
              <p:nvSpPr>
                <p:cNvPr id="32" name="Rectangle 4">
                  <a:extLst>
                    <a:ext uri="{FF2B5EF4-FFF2-40B4-BE49-F238E27FC236}">
                      <a16:creationId xmlns:a16="http://schemas.microsoft.com/office/drawing/2014/main" id="{65FFD9DC-E1A7-446D-A90C-2AD59F3AC449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678343" y="1721589"/>
                  <a:ext cx="3977050" cy="2997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b">
                  <a:spAutoFit/>
                </a:bodyPr>
                <a:lstStyle/>
                <a:p>
                  <a:pPr defTabSz="857250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ro-RO" sz="1050" b="1" dirty="0"/>
                    <a:t>Angajaţi</a:t>
                  </a:r>
                </a:p>
              </p:txBody>
            </p:sp>
          </p:grpSp>
          <p:sp>
            <p:nvSpPr>
              <p:cNvPr id="30" name="Rechteck 3">
                <a:extLst>
                  <a:ext uri="{FF2B5EF4-FFF2-40B4-BE49-F238E27FC236}">
                    <a16:creationId xmlns:a16="http://schemas.microsoft.com/office/drawing/2014/main" id="{A3C64C4B-FDA0-4B84-801C-3F7A25321746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678346" y="2050892"/>
                <a:ext cx="3977050" cy="449606"/>
              </a:xfrm>
              <a:prstGeom prst="rect">
                <a:avLst/>
              </a:prstGeom>
            </p:spPr>
            <p:txBody>
              <a:bodyPr wrap="square" lIns="0" tIns="72000" rIns="0" bIns="0">
                <a:spAutoFit/>
              </a:bodyPr>
              <a:lstStyle/>
              <a:p>
                <a:pPr defTabSz="857250"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ro-RO" sz="1050" dirty="0"/>
                  <a:t>Peste </a:t>
                </a:r>
                <a:r>
                  <a:rPr lang="de-DE" sz="1050" dirty="0"/>
                  <a:t>30</a:t>
                </a:r>
                <a:endParaRPr lang="ro-RO" sz="1050" dirty="0"/>
              </a:p>
            </p:txBody>
          </p:sp>
        </p:grpSp>
        <p:grpSp>
          <p:nvGrpSpPr>
            <p:cNvPr id="14" name="Gruppieren 14">
              <a:extLst>
                <a:ext uri="{FF2B5EF4-FFF2-40B4-BE49-F238E27FC236}">
                  <a16:creationId xmlns:a16="http://schemas.microsoft.com/office/drawing/2014/main" id="{4BD47453-AEF4-4B89-863D-96CEA92A385E}"/>
                </a:ext>
              </a:extLst>
            </p:cNvPr>
            <p:cNvGrpSpPr/>
            <p:nvPr>
              <p:custDataLst>
                <p:tags r:id="rId17"/>
              </p:custDataLst>
            </p:nvPr>
          </p:nvGrpSpPr>
          <p:grpSpPr>
            <a:xfrm>
              <a:off x="276100" y="2532636"/>
              <a:ext cx="2167904" cy="668739"/>
              <a:chOff x="228600" y="1721589"/>
              <a:chExt cx="4468488" cy="1378406"/>
            </a:xfrm>
          </p:grpSpPr>
          <p:grpSp>
            <p:nvGrpSpPr>
              <p:cNvPr id="23" name="Gruppieren 13">
                <a:extLst>
                  <a:ext uri="{FF2B5EF4-FFF2-40B4-BE49-F238E27FC236}">
                    <a16:creationId xmlns:a16="http://schemas.microsoft.com/office/drawing/2014/main" id="{7EA7363E-B7E0-4D36-9666-EBB8DA105D16}"/>
                  </a:ext>
                </a:extLst>
              </p:cNvPr>
              <p:cNvGrpSpPr/>
              <p:nvPr/>
            </p:nvGrpSpPr>
            <p:grpSpPr>
              <a:xfrm>
                <a:off x="228600" y="1721589"/>
                <a:ext cx="4468488" cy="329302"/>
                <a:chOff x="228600" y="1721589"/>
                <a:chExt cx="4468488" cy="329302"/>
              </a:xfrm>
            </p:grpSpPr>
            <p:grpSp>
              <p:nvGrpSpPr>
                <p:cNvPr id="25" name="Gruppieren 12">
                  <a:extLst>
                    <a:ext uri="{FF2B5EF4-FFF2-40B4-BE49-F238E27FC236}">
                      <a16:creationId xmlns:a16="http://schemas.microsoft.com/office/drawing/2014/main" id="{19CE279B-7259-4179-AB83-77C4531E9241}"/>
                    </a:ext>
                  </a:extLst>
                </p:cNvPr>
                <p:cNvGrpSpPr/>
                <p:nvPr/>
              </p:nvGrpSpPr>
              <p:grpSpPr>
                <a:xfrm>
                  <a:off x="228600" y="1742243"/>
                  <a:ext cx="4468488" cy="308648"/>
                  <a:chOff x="228600" y="1742243"/>
                  <a:chExt cx="4468488" cy="308648"/>
                </a:xfrm>
              </p:grpSpPr>
              <p:cxnSp>
                <p:nvCxnSpPr>
                  <p:cNvPr id="27" name="Gerade Verbindung 4">
                    <a:extLst>
                      <a:ext uri="{FF2B5EF4-FFF2-40B4-BE49-F238E27FC236}">
                        <a16:creationId xmlns:a16="http://schemas.microsoft.com/office/drawing/2014/main" id="{FB0E0D24-5C07-4CE2-95BB-D3688A563F22}"/>
                      </a:ext>
                    </a:extLst>
                  </p:cNvPr>
                  <p:cNvCxnSpPr/>
                  <p:nvPr>
                    <p:custDataLst>
                      <p:tags r:id="rId26"/>
                    </p:custDataLst>
                  </p:nvPr>
                </p:nvCxnSpPr>
                <p:spPr bwMode="auto">
                  <a:xfrm>
                    <a:off x="413088" y="2050891"/>
                    <a:ext cx="4284000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28" name="Rectangle 5">
                    <a:extLst>
                      <a:ext uri="{FF2B5EF4-FFF2-40B4-BE49-F238E27FC236}">
                        <a16:creationId xmlns:a16="http://schemas.microsoft.com/office/drawing/2014/main" id="{8FA39930-9B2E-4176-90E7-5746FB4A7C67}"/>
                      </a:ext>
                    </a:extLst>
                  </p:cNvPr>
                  <p:cNvSpPr>
                    <a:spLocks noChangeArrowheads="1"/>
                  </p:cNvSpPr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228600" y="1742243"/>
                    <a:ext cx="368975" cy="308648"/>
                  </a:xfrm>
                  <a:prstGeom prst="parallelogram">
                    <a:avLst/>
                  </a:prstGeom>
                  <a:solidFill>
                    <a:srgbClr val="388EC8"/>
                  </a:solidFill>
                  <a:ln w="9525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noAutofit/>
                  </a:bodyPr>
                  <a:lstStyle/>
                  <a:p>
                    <a:pPr>
                      <a:spcBef>
                        <a:spcPts val="800"/>
                      </a:spcBef>
                    </a:pPr>
                    <a:endParaRPr lang="ro-RO" sz="1050" dirty="0">
                      <a:latin typeface="+mn-lt"/>
                    </a:endParaRPr>
                  </a:p>
                </p:txBody>
              </p:sp>
            </p:grpSp>
            <p:sp>
              <p:nvSpPr>
                <p:cNvPr id="26" name="Rectangle 4">
                  <a:extLst>
                    <a:ext uri="{FF2B5EF4-FFF2-40B4-BE49-F238E27FC236}">
                      <a16:creationId xmlns:a16="http://schemas.microsoft.com/office/drawing/2014/main" id="{6F9307DB-4D31-4BE8-9039-0089A2F6EB98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678343" y="1721589"/>
                  <a:ext cx="3977050" cy="2997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b">
                  <a:spAutoFit/>
                </a:bodyPr>
                <a:lstStyle/>
                <a:p>
                  <a:pPr defTabSz="857250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ro-RO" sz="1050" b="1" dirty="0"/>
                    <a:t>Clienți</a:t>
                  </a:r>
                </a:p>
              </p:txBody>
            </p:sp>
          </p:grpSp>
          <p:sp>
            <p:nvSpPr>
              <p:cNvPr id="24" name="Rechteck 3">
                <a:extLst>
                  <a:ext uri="{FF2B5EF4-FFF2-40B4-BE49-F238E27FC236}">
                    <a16:creationId xmlns:a16="http://schemas.microsoft.com/office/drawing/2014/main" id="{9FF18691-87EA-4778-9B98-CF2F6AD21852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678346" y="2050893"/>
                <a:ext cx="3977050" cy="1049102"/>
              </a:xfrm>
              <a:prstGeom prst="rect">
                <a:avLst/>
              </a:prstGeom>
            </p:spPr>
            <p:txBody>
              <a:bodyPr wrap="square" lIns="0" tIns="72000" rIns="0" bIns="0">
                <a:spAutoFit/>
              </a:bodyPr>
              <a:lstStyle/>
              <a:p>
                <a:pPr defTabSz="857250"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ro-RO" sz="1050" dirty="0"/>
                  <a:t>Clienţi din top Fortune 500, reprezentând toate industriile şi serviciile dar şi Autorități Publice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5932396-56B5-40CD-973E-E3DC9EF11D87}"/>
                </a:ext>
              </a:extLst>
            </p:cNvPr>
            <p:cNvGrpSpPr/>
            <p:nvPr>
              <p:custDataLst>
                <p:tags r:id="rId18"/>
              </p:custDataLst>
            </p:nvPr>
          </p:nvGrpSpPr>
          <p:grpSpPr>
            <a:xfrm>
              <a:off x="2544680" y="2532637"/>
              <a:ext cx="2194008" cy="814164"/>
              <a:chOff x="228600" y="1721589"/>
              <a:chExt cx="4522294" cy="1678156"/>
            </a:xfrm>
          </p:grpSpPr>
          <p:grpSp>
            <p:nvGrpSpPr>
              <p:cNvPr id="17" name="Gruppieren 13">
                <a:extLst>
                  <a:ext uri="{FF2B5EF4-FFF2-40B4-BE49-F238E27FC236}">
                    <a16:creationId xmlns:a16="http://schemas.microsoft.com/office/drawing/2014/main" id="{F81C18BB-946D-41B4-857D-8E2408AC0D23}"/>
                  </a:ext>
                </a:extLst>
              </p:cNvPr>
              <p:cNvGrpSpPr/>
              <p:nvPr/>
            </p:nvGrpSpPr>
            <p:grpSpPr>
              <a:xfrm>
                <a:off x="228600" y="1721589"/>
                <a:ext cx="4468488" cy="329302"/>
                <a:chOff x="228600" y="1721589"/>
                <a:chExt cx="4468488" cy="329302"/>
              </a:xfrm>
            </p:grpSpPr>
            <p:grpSp>
              <p:nvGrpSpPr>
                <p:cNvPr id="19" name="Gruppieren 12">
                  <a:extLst>
                    <a:ext uri="{FF2B5EF4-FFF2-40B4-BE49-F238E27FC236}">
                      <a16:creationId xmlns:a16="http://schemas.microsoft.com/office/drawing/2014/main" id="{0A7770C4-3BB6-4CEA-A200-64C33FFD68A5}"/>
                    </a:ext>
                  </a:extLst>
                </p:cNvPr>
                <p:cNvGrpSpPr/>
                <p:nvPr/>
              </p:nvGrpSpPr>
              <p:grpSpPr>
                <a:xfrm>
                  <a:off x="228600" y="1742243"/>
                  <a:ext cx="4468488" cy="308648"/>
                  <a:chOff x="228600" y="1742243"/>
                  <a:chExt cx="4468488" cy="308648"/>
                </a:xfrm>
              </p:grpSpPr>
              <p:cxnSp>
                <p:nvCxnSpPr>
                  <p:cNvPr id="21" name="Gerade Verbindung 4">
                    <a:extLst>
                      <a:ext uri="{FF2B5EF4-FFF2-40B4-BE49-F238E27FC236}">
                        <a16:creationId xmlns:a16="http://schemas.microsoft.com/office/drawing/2014/main" id="{991CD5A4-F9BB-4B93-B1C3-1F6C6E9054FE}"/>
                      </a:ext>
                    </a:extLst>
                  </p:cNvPr>
                  <p:cNvCxnSpPr/>
                  <p:nvPr>
                    <p:custDataLst>
                      <p:tags r:id="rId22"/>
                    </p:custDataLst>
                  </p:nvPr>
                </p:nvCxnSpPr>
                <p:spPr bwMode="auto">
                  <a:xfrm>
                    <a:off x="413088" y="2050891"/>
                    <a:ext cx="4284000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22" name="Rectangle 5">
                    <a:extLst>
                      <a:ext uri="{FF2B5EF4-FFF2-40B4-BE49-F238E27FC236}">
                        <a16:creationId xmlns:a16="http://schemas.microsoft.com/office/drawing/2014/main" id="{063C87B4-5EB4-492B-8885-56669D9594FD}"/>
                      </a:ext>
                    </a:extLst>
                  </p:cNvPr>
                  <p:cNvSpPr>
                    <a:spLocks noChangeArrowheads="1"/>
                  </p:cNvSpPr>
                  <p:nvPr>
                    <p:custDataLst>
                      <p:tags r:id="rId23"/>
                    </p:custDataLst>
                  </p:nvPr>
                </p:nvSpPr>
                <p:spPr bwMode="auto">
                  <a:xfrm>
                    <a:off x="228600" y="1742243"/>
                    <a:ext cx="368975" cy="308648"/>
                  </a:xfrm>
                  <a:prstGeom prst="parallelogram">
                    <a:avLst/>
                  </a:prstGeom>
                  <a:solidFill>
                    <a:srgbClr val="388EC8"/>
                  </a:solidFill>
                  <a:ln w="9525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noAutofit/>
                  </a:bodyPr>
                  <a:lstStyle/>
                  <a:p>
                    <a:pPr>
                      <a:spcBef>
                        <a:spcPts val="800"/>
                      </a:spcBef>
                    </a:pPr>
                    <a:endParaRPr lang="ro-RO" sz="1050" dirty="0">
                      <a:latin typeface="+mn-lt"/>
                    </a:endParaRPr>
                  </a:p>
                </p:txBody>
              </p:sp>
            </p:grpSp>
            <p:sp>
              <p:nvSpPr>
                <p:cNvPr id="20" name="Rectangle 4">
                  <a:extLst>
                    <a:ext uri="{FF2B5EF4-FFF2-40B4-BE49-F238E27FC236}">
                      <a16:creationId xmlns:a16="http://schemas.microsoft.com/office/drawing/2014/main" id="{EEC95826-BE02-492A-ACDB-D62F4A2B6486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678344" y="1721589"/>
                  <a:ext cx="3977050" cy="2997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b">
                  <a:spAutoFit/>
                </a:bodyPr>
                <a:lstStyle/>
                <a:p>
                  <a:pPr defTabSz="857250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ro-RO" sz="1050" b="1" dirty="0"/>
                    <a:t>Industrii</a:t>
                  </a:r>
                </a:p>
              </p:txBody>
            </p:sp>
          </p:grpSp>
          <p:sp>
            <p:nvSpPr>
              <p:cNvPr id="18" name="Rechteck 3">
                <a:extLst>
                  <a:ext uri="{FF2B5EF4-FFF2-40B4-BE49-F238E27FC236}">
                    <a16:creationId xmlns:a16="http://schemas.microsoft.com/office/drawing/2014/main" id="{473791C8-4CF2-44B5-AC6F-23512B6F6555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678346" y="2050893"/>
                <a:ext cx="4072548" cy="1348852"/>
              </a:xfrm>
              <a:prstGeom prst="rect">
                <a:avLst/>
              </a:prstGeom>
            </p:spPr>
            <p:txBody>
              <a:bodyPr wrap="square" lIns="0" tIns="72000" rIns="0" bIns="0">
                <a:spAutoFit/>
              </a:bodyPr>
              <a:lstStyle/>
              <a:p>
                <a:pPr defTabSz="857250"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ro-RO" sz="1050" dirty="0"/>
                  <a:t>Bunuri de consum şi industrie, Sector Financiar, Utilități, Industria Auto, Sănătate, Sector Public, Telecom, Media, Chimie, Petrol, Industria Farmaceutică, Transport</a:t>
                </a:r>
              </a:p>
            </p:txBody>
          </p:sp>
        </p:grpSp>
        <p:sp>
          <p:nvSpPr>
            <p:cNvPr id="16" name="Rechteck 7">
              <a:extLst>
                <a:ext uri="{FF2B5EF4-FFF2-40B4-BE49-F238E27FC236}">
                  <a16:creationId xmlns:a16="http://schemas.microsoft.com/office/drawing/2014/main" id="{A0EE77A7-3BC6-441F-B5F6-837B0CDDECD4}"/>
                </a:ext>
              </a:extLst>
            </p:cNvPr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00025" y="3933057"/>
              <a:ext cx="4538663" cy="2353444"/>
            </a:xfrm>
            <a:prstGeom prst="rect">
              <a:avLst/>
            </a:prstGeom>
            <a:noFill/>
            <a:ln w="9525" algn="ctr">
              <a:solidFill>
                <a:srgbClr val="B4B4B4"/>
              </a:solidFill>
              <a:round/>
              <a:headEnd/>
              <a:tailEnd/>
            </a:ln>
          </p:spPr>
          <p:txBody>
            <a:bodyPr lIns="72000" tIns="72000" rIns="72000" bIns="72000"/>
            <a:lstStyle/>
            <a:p>
              <a:pPr marL="0" lvl="1" eaLnBrk="0" hangingPunct="0">
                <a:spcBef>
                  <a:spcPct val="50000"/>
                </a:spcBef>
                <a:buClr>
                  <a:schemeClr val="accent1"/>
                </a:buClr>
                <a:buSzPct val="80000"/>
              </a:pPr>
              <a:endParaRPr lang="ro-RO" sz="1400" dirty="0"/>
            </a:p>
          </p:txBody>
        </p:sp>
      </p:grpSp>
      <p:sp>
        <p:nvSpPr>
          <p:cNvPr id="41" name="Rechteck 3">
            <a:extLst>
              <a:ext uri="{FF2B5EF4-FFF2-40B4-BE49-F238E27FC236}">
                <a16:creationId xmlns:a16="http://schemas.microsoft.com/office/drawing/2014/main" id="{DC51283B-226D-499F-9D98-1FE4EE46E133}"/>
              </a:ext>
            </a:extLst>
          </p:cNvPr>
          <p:cNvSpPr/>
          <p:nvPr/>
        </p:nvSpPr>
        <p:spPr>
          <a:xfrm>
            <a:off x="292968" y="3933056"/>
            <a:ext cx="6306369" cy="2227139"/>
          </a:xfrm>
          <a:prstGeom prst="rect">
            <a:avLst/>
          </a:prstGeom>
        </p:spPr>
        <p:txBody>
          <a:bodyPr wrap="square" lIns="0" tIns="72000" rIns="0" bIns="0">
            <a:spAutoFit/>
          </a:bodyPr>
          <a:lstStyle/>
          <a:p>
            <a:pPr marL="190800" indent="-187200" defTabSz="857250" eaLnBrk="1" hangingPunct="1">
              <a:spcBef>
                <a:spcPts val="864"/>
              </a:spcBef>
              <a:buClr>
                <a:schemeClr val="accent1"/>
              </a:buClr>
              <a:buSzPct val="70000"/>
              <a:buFont typeface="Wingdings" pitchFamily="2" charset="2"/>
              <a:buChar char=""/>
            </a:pPr>
            <a:r>
              <a:rPr lang="ro-RO" sz="1100" b="1" dirty="0">
                <a:latin typeface="+mn-lt"/>
              </a:rPr>
              <a:t>Strategie &amp; Inovație </a:t>
            </a:r>
            <a:r>
              <a:rPr lang="ro-RO" sz="1100" dirty="0">
                <a:latin typeface="+mn-lt"/>
              </a:rPr>
              <a:t>- strategia proceselor, studiul de piață, dezvoltarea strategiei &amp; business modelling, managementul inovației, transformarea strategică</a:t>
            </a:r>
            <a:endParaRPr lang="ro-RO" sz="1100" b="1" dirty="0"/>
          </a:p>
          <a:p>
            <a:pPr marL="190800" indent="-187200" defTabSz="857250" eaLnBrk="1" hangingPunct="1">
              <a:spcBef>
                <a:spcPts val="864"/>
              </a:spcBef>
              <a:buClr>
                <a:schemeClr val="accent1"/>
              </a:buClr>
              <a:buSzPct val="70000"/>
              <a:buFont typeface="Wingdings" pitchFamily="2" charset="2"/>
              <a:buChar char=""/>
            </a:pPr>
            <a:r>
              <a:rPr lang="ro-RO" sz="1100" b="1" dirty="0"/>
              <a:t>Organizare &amp; Procese </a:t>
            </a:r>
            <a:r>
              <a:rPr lang="ro-RO" sz="1100" dirty="0">
                <a:latin typeface="+mn-lt"/>
              </a:rPr>
              <a:t>- </a:t>
            </a:r>
            <a:r>
              <a:rPr lang="ro-RO" sz="1100" dirty="0"/>
              <a:t>r</a:t>
            </a:r>
            <a:r>
              <a:rPr lang="ro-RO" sz="1100" dirty="0">
                <a:latin typeface="+mn-lt"/>
              </a:rPr>
              <a:t>educerea costurilor și creșterea veniturilor, managementul de procese, programe de excelență, lean management, managementul schimbării</a:t>
            </a:r>
          </a:p>
          <a:p>
            <a:pPr marL="190800" indent="-187200" defTabSz="857250" eaLnBrk="1" hangingPunct="1">
              <a:spcBef>
                <a:spcPts val="864"/>
              </a:spcBef>
              <a:buClr>
                <a:schemeClr val="accent1"/>
              </a:buClr>
              <a:buSzPct val="70000"/>
              <a:buFont typeface="Wingdings" pitchFamily="2" charset="2"/>
              <a:buChar char=""/>
            </a:pPr>
            <a:r>
              <a:rPr lang="ro-RO" sz="1100" b="1" dirty="0">
                <a:latin typeface="+mn-lt"/>
              </a:rPr>
              <a:t>Vânzări</a:t>
            </a:r>
            <a:r>
              <a:rPr lang="ro-RO" sz="1100" dirty="0">
                <a:latin typeface="+mn-lt"/>
              </a:rPr>
              <a:t> - strategia de vânzări,</a:t>
            </a:r>
            <a:r>
              <a:rPr lang="ro-RO" sz="1100" dirty="0">
                <a:solidFill>
                  <a:srgbClr val="FF0000"/>
                </a:solidFill>
                <a:latin typeface="+mn-lt"/>
              </a:rPr>
              <a:t> </a:t>
            </a:r>
            <a:r>
              <a:rPr lang="ro-RO" sz="1100" dirty="0">
                <a:latin typeface="+mn-lt"/>
              </a:rPr>
              <a:t>modele de </a:t>
            </a:r>
            <a:r>
              <a:rPr lang="ro-RO" sz="1100" dirty="0"/>
              <a:t>b</a:t>
            </a:r>
            <a:r>
              <a:rPr lang="ro-RO" sz="1100" dirty="0">
                <a:latin typeface="+mn-lt"/>
              </a:rPr>
              <a:t>usiness pentru optimizarea proceselor de vânzări și a sistemelor IT, managemenul conceptelor, sisteme de raportare &amp; optimizarea planificării vânzărilor</a:t>
            </a:r>
            <a:endParaRPr lang="ro-RO" sz="1100" dirty="0">
              <a:solidFill>
                <a:srgbClr val="FF0000"/>
              </a:solidFill>
              <a:latin typeface="+mn-lt"/>
            </a:endParaRPr>
          </a:p>
          <a:p>
            <a:pPr marL="190800" indent="-187200" defTabSz="857250" eaLnBrk="1" hangingPunct="1">
              <a:spcBef>
                <a:spcPts val="864"/>
              </a:spcBef>
              <a:buClr>
                <a:schemeClr val="accent1"/>
              </a:buClr>
              <a:buSzPct val="70000"/>
              <a:buFont typeface="Wingdings" pitchFamily="2" charset="2"/>
              <a:buChar char=""/>
            </a:pPr>
            <a:r>
              <a:rPr lang="ro-RO" sz="1100" b="1" dirty="0">
                <a:latin typeface="+mn-lt"/>
              </a:rPr>
              <a:t>Operațiuni &amp; Achiziții </a:t>
            </a:r>
            <a:r>
              <a:rPr lang="ro-RO" sz="1100" dirty="0">
                <a:latin typeface="+mn-lt"/>
              </a:rPr>
              <a:t>- strategie operațională, procesele operaționale, planificarea producției, standardizarea proceselor &amp; implementarea IT, gestionarea lanțului de aprovizionare</a:t>
            </a:r>
            <a:endParaRPr lang="ro-RO" sz="1100" dirty="0">
              <a:solidFill>
                <a:srgbClr val="FF0000"/>
              </a:solidFill>
              <a:latin typeface="+mn-lt"/>
            </a:endParaRPr>
          </a:p>
          <a:p>
            <a:pPr marL="190800" indent="-187200" defTabSz="857250" eaLnBrk="1" hangingPunct="1">
              <a:spcBef>
                <a:spcPts val="864"/>
              </a:spcBef>
              <a:buClr>
                <a:schemeClr val="accent1"/>
              </a:buClr>
              <a:buSzPct val="70000"/>
              <a:buFont typeface="Wingdings" pitchFamily="2" charset="2"/>
              <a:buChar char=""/>
            </a:pPr>
            <a:r>
              <a:rPr lang="ro-RO" sz="1100" b="1" dirty="0">
                <a:latin typeface="+mn-lt"/>
              </a:rPr>
              <a:t>Controlling &amp; Fin</a:t>
            </a:r>
            <a:r>
              <a:rPr lang="ro-RO" sz="1100" b="1" dirty="0"/>
              <a:t>anț</a:t>
            </a:r>
            <a:r>
              <a:rPr lang="ro-RO" sz="1100" b="1" dirty="0">
                <a:latin typeface="+mn-lt"/>
              </a:rPr>
              <a:t>e</a:t>
            </a:r>
            <a:r>
              <a:rPr lang="ro-RO" sz="1100" dirty="0">
                <a:latin typeface="+mn-lt"/>
              </a:rPr>
              <a:t> - </a:t>
            </a:r>
            <a:r>
              <a:rPr lang="ro-RO" sz="1100" dirty="0"/>
              <a:t>t</a:t>
            </a:r>
            <a:r>
              <a:rPr lang="ro-RO" sz="1100" dirty="0">
                <a:latin typeface="+mn-lt"/>
              </a:rPr>
              <a:t>ransformarea finanțelor, lichidități și capital de lucru, </a:t>
            </a:r>
            <a:r>
              <a:rPr lang="ro-RO" sz="1100" dirty="0"/>
              <a:t>m</a:t>
            </a:r>
            <a:r>
              <a:rPr lang="ro-RO" sz="1100" dirty="0">
                <a:latin typeface="+mn-lt"/>
              </a:rPr>
              <a:t>anagementul operațional, analiza profitabilității și costurilor</a:t>
            </a:r>
          </a:p>
        </p:txBody>
      </p:sp>
      <p:sp>
        <p:nvSpPr>
          <p:cNvPr id="42" name="Rechteck 7">
            <a:extLst>
              <a:ext uri="{FF2B5EF4-FFF2-40B4-BE49-F238E27FC236}">
                <a16:creationId xmlns:a16="http://schemas.microsoft.com/office/drawing/2014/main" id="{4C1BAE5C-F0C1-4455-AF68-0A6B662A0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200" y="1695450"/>
            <a:ext cx="2922613" cy="4591050"/>
          </a:xfrm>
          <a:prstGeom prst="rect">
            <a:avLst/>
          </a:prstGeom>
          <a:noFill/>
          <a:ln w="9525" algn="ctr">
            <a:solidFill>
              <a:srgbClr val="B4B4B4"/>
            </a:solidFill>
            <a:round/>
            <a:headEnd/>
            <a:tailEnd/>
          </a:ln>
        </p:spPr>
        <p:txBody>
          <a:bodyPr lIns="72000" tIns="72000" rIns="72000" bIns="72000"/>
          <a:lstStyle/>
          <a:p>
            <a:pPr marL="180975" lvl="1" indent="-180975" eaLnBrk="0" hangingPunct="0">
              <a:spcBef>
                <a:spcPct val="50000"/>
              </a:spcBef>
              <a:buClr>
                <a:schemeClr val="accent1"/>
              </a:buClr>
              <a:buSzPct val="80000"/>
            </a:pPr>
            <a:endParaRPr lang="ro-RO" sz="1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DBF161D-9E9D-41C7-93DC-7F68D129A4E9}"/>
              </a:ext>
            </a:extLst>
          </p:cNvPr>
          <p:cNvGrpSpPr/>
          <p:nvPr/>
        </p:nvGrpSpPr>
        <p:grpSpPr>
          <a:xfrm>
            <a:off x="6906249" y="2685256"/>
            <a:ext cx="2646230" cy="383704"/>
            <a:chOff x="6901190" y="2898884"/>
            <a:chExt cx="2646230" cy="383704"/>
          </a:xfrm>
        </p:grpSpPr>
        <p:pic>
          <p:nvPicPr>
            <p:cNvPr id="44" name="Picture 4" descr="VF_logo_OK">
              <a:extLst>
                <a:ext uri="{FF2B5EF4-FFF2-40B4-BE49-F238E27FC236}">
                  <a16:creationId xmlns:a16="http://schemas.microsoft.com/office/drawing/2014/main" id="{14632596-2E18-406F-BD51-F340A4B71AF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39" cstate="print"/>
            <a:srcRect/>
            <a:stretch>
              <a:fillRect/>
            </a:stretch>
          </p:blipFill>
          <p:spPr bwMode="auto">
            <a:xfrm>
              <a:off x="6901190" y="2916539"/>
              <a:ext cx="554878" cy="326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5" descr="D:\Horapps\Desktop\744px-Mercedes-Benz_logo.jpg">
              <a:extLst>
                <a:ext uri="{FF2B5EF4-FFF2-40B4-BE49-F238E27FC236}">
                  <a16:creationId xmlns:a16="http://schemas.microsoft.com/office/drawing/2014/main" id="{8ADB5811-C476-4775-A131-193FEB780EB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7769617" y="2898884"/>
              <a:ext cx="426133" cy="361402"/>
            </a:xfrm>
            <a:prstGeom prst="rect">
              <a:avLst/>
            </a:prstGeom>
            <a:noFill/>
          </p:spPr>
        </p:pic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32C607A2-CBF1-462C-A898-6EDAE075F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8509299" y="3019314"/>
              <a:ext cx="1038121" cy="263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87DBF17-E8D3-4882-B9B7-467D53032C88}"/>
              </a:ext>
            </a:extLst>
          </p:cNvPr>
          <p:cNvGrpSpPr/>
          <p:nvPr/>
        </p:nvGrpSpPr>
        <p:grpSpPr>
          <a:xfrm>
            <a:off x="6825208" y="5197204"/>
            <a:ext cx="2808312" cy="436519"/>
            <a:chOff x="6825208" y="5224729"/>
            <a:chExt cx="2808312" cy="436519"/>
          </a:xfrm>
        </p:grpSpPr>
        <p:pic>
          <p:nvPicPr>
            <p:cNvPr id="48" name="Picture 14" descr="http://www.hospiceangelus.md/upfiles/kfm/Logo%20sponsori/bcr.gif">
              <a:extLst>
                <a:ext uri="{FF2B5EF4-FFF2-40B4-BE49-F238E27FC236}">
                  <a16:creationId xmlns:a16="http://schemas.microsoft.com/office/drawing/2014/main" id="{150F3E6D-522A-4623-BE1D-CA13C8071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8752824" y="5287278"/>
              <a:ext cx="880696" cy="311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3" descr="D:\Eigene Dateien\customer proposals\Volksbank International\Volksbank Rumänien\Angebot Kundenprofitabilität\Logo VB RU.bmp">
              <a:extLst>
                <a:ext uri="{FF2B5EF4-FFF2-40B4-BE49-F238E27FC236}">
                  <a16:creationId xmlns:a16="http://schemas.microsoft.com/office/drawing/2014/main" id="{22AC30B0-74A4-45DA-A4E6-193AF30CB2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/>
            <a:srcRect/>
            <a:stretch>
              <a:fillRect/>
            </a:stretch>
          </p:blipFill>
          <p:spPr bwMode="auto">
            <a:xfrm>
              <a:off x="6825208" y="5341603"/>
              <a:ext cx="1322846" cy="275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6B2D39C8-E23F-48F3-A0C0-5C01BAD08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8222988" y="5224729"/>
              <a:ext cx="454902" cy="436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" name="Picture 3" descr="D:\Documents and Settings\loba\Desktop\alpha3.jpg">
            <a:extLst>
              <a:ext uri="{FF2B5EF4-FFF2-40B4-BE49-F238E27FC236}">
                <a16:creationId xmlns:a16="http://schemas.microsoft.com/office/drawing/2014/main" id="{79C2CBB4-2872-48CF-AE86-290495875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8393377" y="1727199"/>
            <a:ext cx="1024119" cy="289926"/>
          </a:xfrm>
          <a:prstGeom prst="rect">
            <a:avLst/>
          </a:prstGeom>
          <a:noFill/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4EF5D607-DF75-4907-B59E-880F376D43B9}"/>
              </a:ext>
            </a:extLst>
          </p:cNvPr>
          <p:cNvGrpSpPr/>
          <p:nvPr/>
        </p:nvGrpSpPr>
        <p:grpSpPr>
          <a:xfrm>
            <a:off x="6902636" y="3481434"/>
            <a:ext cx="2653456" cy="458684"/>
            <a:chOff x="6969224" y="3573016"/>
            <a:chExt cx="2653456" cy="502563"/>
          </a:xfrm>
        </p:grpSpPr>
        <p:pic>
          <p:nvPicPr>
            <p:cNvPr id="53" name="Picture 6" descr="http://stud-life.ro/wp-content/uploads/2010/02/hp_logo_1.jpg">
              <a:extLst>
                <a:ext uri="{FF2B5EF4-FFF2-40B4-BE49-F238E27FC236}">
                  <a16:creationId xmlns:a16="http://schemas.microsoft.com/office/drawing/2014/main" id="{0B5D5E3F-85D6-4383-A4D6-C90BADB89F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9078823" y="3623195"/>
              <a:ext cx="543857" cy="40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3" descr="Prospectiuni SA">
              <a:hlinkClick r:id="rId47"/>
              <a:extLst>
                <a:ext uri="{FF2B5EF4-FFF2-40B4-BE49-F238E27FC236}">
                  <a16:creationId xmlns:a16="http://schemas.microsoft.com/office/drawing/2014/main" id="{CACB75FD-B83B-42B2-994A-B693FA287745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 rotWithShape="1">
            <a:blip r:embed="rId48" cstate="print"/>
            <a:srcRect t="-10396" r="26712" b="-1"/>
            <a:stretch/>
          </p:blipFill>
          <p:spPr bwMode="auto">
            <a:xfrm>
              <a:off x="6969224" y="3573016"/>
              <a:ext cx="632996" cy="50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1032">
              <a:extLst>
                <a:ext uri="{FF2B5EF4-FFF2-40B4-BE49-F238E27FC236}">
                  <a16:creationId xmlns:a16="http://schemas.microsoft.com/office/drawing/2014/main" id="{BEEC91EC-D39D-4792-840C-99EBFD9A4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print"/>
            <a:srcRect l="20474" t="20811" r="60254" b="73497"/>
            <a:stretch>
              <a:fillRect/>
            </a:stretch>
          </p:blipFill>
          <p:spPr bwMode="auto">
            <a:xfrm>
              <a:off x="7725327" y="3651029"/>
              <a:ext cx="1230388" cy="346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70AFED5-71ED-4AF8-998A-43094652C75A}"/>
              </a:ext>
            </a:extLst>
          </p:cNvPr>
          <p:cNvGrpSpPr/>
          <p:nvPr/>
        </p:nvGrpSpPr>
        <p:grpSpPr>
          <a:xfrm>
            <a:off x="6838507" y="5673689"/>
            <a:ext cx="2781714" cy="563623"/>
            <a:chOff x="6825208" y="5673689"/>
            <a:chExt cx="2781714" cy="563623"/>
          </a:xfrm>
        </p:grpSpPr>
        <p:pic>
          <p:nvPicPr>
            <p:cNvPr id="57" name="Picture 4" descr="http://www.siveco.ro/images/header/header10.jpg">
              <a:extLst>
                <a:ext uri="{FF2B5EF4-FFF2-40B4-BE49-F238E27FC236}">
                  <a16:creationId xmlns:a16="http://schemas.microsoft.com/office/drawing/2014/main" id="{77B96924-2544-4CEF-90D0-A3B98EBE034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50" cstate="print"/>
            <a:srcRect t="14583" r="80046" b="46250"/>
            <a:stretch>
              <a:fillRect/>
            </a:stretch>
          </p:blipFill>
          <p:spPr bwMode="auto">
            <a:xfrm>
              <a:off x="6825208" y="5749909"/>
              <a:ext cx="1079117" cy="411182"/>
            </a:xfrm>
            <a:prstGeom prst="rect">
              <a:avLst/>
            </a:prstGeom>
            <a:noFill/>
          </p:spPr>
        </p:pic>
        <p:pic>
          <p:nvPicPr>
            <p:cNvPr id="58" name="Picture 3" descr="D:\Documents and Settings\loba\Desktop\adeplast.bmp">
              <a:extLst>
                <a:ext uri="{FF2B5EF4-FFF2-40B4-BE49-F238E27FC236}">
                  <a16:creationId xmlns:a16="http://schemas.microsoft.com/office/drawing/2014/main" id="{B5B8AE43-D507-4AE2-9AD2-0A93EEC0EB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8665407" y="5673689"/>
              <a:ext cx="941515" cy="563623"/>
            </a:xfrm>
            <a:prstGeom prst="rect">
              <a:avLst/>
            </a:prstGeom>
            <a:noFill/>
          </p:spPr>
        </p:pic>
        <p:pic>
          <p:nvPicPr>
            <p:cNvPr id="59" name="Picture 29" descr="logo UAIC.png">
              <a:extLst>
                <a:ext uri="{FF2B5EF4-FFF2-40B4-BE49-F238E27FC236}">
                  <a16:creationId xmlns:a16="http://schemas.microsoft.com/office/drawing/2014/main" id="{E4F5E611-2452-45BE-BEE6-AFCBD738BCEC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52" cstate="print"/>
            <a:stretch>
              <a:fillRect/>
            </a:stretch>
          </p:blipFill>
          <p:spPr>
            <a:xfrm>
              <a:off x="8095762" y="5731952"/>
              <a:ext cx="378208" cy="447097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824E324-1110-495A-81A7-23BB4B44F15D}"/>
              </a:ext>
            </a:extLst>
          </p:cNvPr>
          <p:cNvGrpSpPr/>
          <p:nvPr/>
        </p:nvGrpSpPr>
        <p:grpSpPr>
          <a:xfrm>
            <a:off x="6933220" y="3128804"/>
            <a:ext cx="2592288" cy="307290"/>
            <a:chOff x="6897216" y="3319613"/>
            <a:chExt cx="2592288" cy="307290"/>
          </a:xfrm>
        </p:grpSpPr>
        <p:pic>
          <p:nvPicPr>
            <p:cNvPr id="61" name="Picture 1">
              <a:extLst>
                <a:ext uri="{FF2B5EF4-FFF2-40B4-BE49-F238E27FC236}">
                  <a16:creationId xmlns:a16="http://schemas.microsoft.com/office/drawing/2014/main" id="{018523A2-4A2A-4B68-A86E-AC1BEF5D2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6897216" y="3319613"/>
              <a:ext cx="1155634" cy="30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5" descr="repower_RGB">
              <a:extLst>
                <a:ext uri="{FF2B5EF4-FFF2-40B4-BE49-F238E27FC236}">
                  <a16:creationId xmlns:a16="http://schemas.microsoft.com/office/drawing/2014/main" id="{46377CF0-C60F-4355-903E-2099ED11F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8253895" y="3361942"/>
              <a:ext cx="1235609" cy="222632"/>
            </a:xfrm>
            <a:prstGeom prst="rect">
              <a:avLst/>
            </a:prstGeom>
            <a:noFill/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2BC19C0-2749-4A52-8C58-3EF8E89A64F7}"/>
              </a:ext>
            </a:extLst>
          </p:cNvPr>
          <p:cNvGrpSpPr/>
          <p:nvPr/>
        </p:nvGrpSpPr>
        <p:grpSpPr>
          <a:xfrm>
            <a:off x="6825208" y="4759612"/>
            <a:ext cx="2808312" cy="457890"/>
            <a:chOff x="6825208" y="4595739"/>
            <a:chExt cx="2808312" cy="457890"/>
          </a:xfrm>
        </p:grpSpPr>
        <p:pic>
          <p:nvPicPr>
            <p:cNvPr id="64" name="Picture 8">
              <a:extLst>
                <a:ext uri="{FF2B5EF4-FFF2-40B4-BE49-F238E27FC236}">
                  <a16:creationId xmlns:a16="http://schemas.microsoft.com/office/drawing/2014/main" id="{2B714B82-9A8F-4BFC-BE43-FC6845E8F40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55" cstate="print"/>
            <a:srcRect l="41964"/>
            <a:stretch>
              <a:fillRect/>
            </a:stretch>
          </p:blipFill>
          <p:spPr bwMode="auto">
            <a:xfrm>
              <a:off x="8985597" y="4595739"/>
              <a:ext cx="647923" cy="457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2" descr="http://www.hidroelectrica.ro/images/logo.png">
              <a:extLst>
                <a:ext uri="{FF2B5EF4-FFF2-40B4-BE49-F238E27FC236}">
                  <a16:creationId xmlns:a16="http://schemas.microsoft.com/office/drawing/2014/main" id="{0B3F7251-1443-4AC1-96ED-92B8C3768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/>
            <a:srcRect/>
            <a:stretch>
              <a:fillRect/>
            </a:stretch>
          </p:blipFill>
          <p:spPr bwMode="auto">
            <a:xfrm>
              <a:off x="6825208" y="4623742"/>
              <a:ext cx="1324876" cy="357829"/>
            </a:xfrm>
            <a:prstGeom prst="rect">
              <a:avLst/>
            </a:prstGeom>
            <a:noFill/>
          </p:spPr>
        </p:pic>
        <p:pic>
          <p:nvPicPr>
            <p:cNvPr id="66" name="Picture 5">
              <a:extLst>
                <a:ext uri="{FF2B5EF4-FFF2-40B4-BE49-F238E27FC236}">
                  <a16:creationId xmlns:a16="http://schemas.microsoft.com/office/drawing/2014/main" id="{595A6F23-87A5-40A5-88E9-27FFCC60C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849" y="4606144"/>
              <a:ext cx="567983" cy="43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E74D0AC-279E-49FC-A580-DB26E313BFF7}"/>
              </a:ext>
            </a:extLst>
          </p:cNvPr>
          <p:cNvGrpSpPr/>
          <p:nvPr/>
        </p:nvGrpSpPr>
        <p:grpSpPr>
          <a:xfrm>
            <a:off x="7026743" y="2403728"/>
            <a:ext cx="2405243" cy="305192"/>
            <a:chOff x="6965102" y="2551207"/>
            <a:chExt cx="2405243" cy="305192"/>
          </a:xfrm>
        </p:grpSpPr>
        <p:pic>
          <p:nvPicPr>
            <p:cNvPr id="68" name="Picture 2" descr="Continental Logo">
              <a:extLst>
                <a:ext uri="{FF2B5EF4-FFF2-40B4-BE49-F238E27FC236}">
                  <a16:creationId xmlns:a16="http://schemas.microsoft.com/office/drawing/2014/main" id="{256B9697-150F-43CE-9D8F-5A3D35BA3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102" y="2551207"/>
              <a:ext cx="1084242" cy="305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D:\Users\alem\Documents\Clients\03 Azomures\01 Info\01 General\Azomures_Logo.png">
              <a:extLst>
                <a:ext uri="{FF2B5EF4-FFF2-40B4-BE49-F238E27FC236}">
                  <a16:creationId xmlns:a16="http://schemas.microsoft.com/office/drawing/2014/main" id="{640E3346-08A9-4EF5-A9B2-8670D089C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9384" y="2557092"/>
              <a:ext cx="960961" cy="293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CF19912-517F-4B91-9DF0-098BC58C22B4}"/>
              </a:ext>
            </a:extLst>
          </p:cNvPr>
          <p:cNvGrpSpPr/>
          <p:nvPr/>
        </p:nvGrpSpPr>
        <p:grpSpPr>
          <a:xfrm>
            <a:off x="6835151" y="2028282"/>
            <a:ext cx="2788426" cy="342900"/>
            <a:chOff x="6826364" y="2149996"/>
            <a:chExt cx="2788426" cy="342900"/>
          </a:xfrm>
        </p:grpSpPr>
        <p:pic>
          <p:nvPicPr>
            <p:cNvPr id="71" name="Picture 4" descr="http://www.voka.be/globus/nieuws/PublishingImages/ING_Logo.gif">
              <a:extLst>
                <a:ext uri="{FF2B5EF4-FFF2-40B4-BE49-F238E27FC236}">
                  <a16:creationId xmlns:a16="http://schemas.microsoft.com/office/drawing/2014/main" id="{F8F48D79-796A-4763-96B8-B813B1611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/>
            <a:srcRect/>
            <a:stretch>
              <a:fillRect/>
            </a:stretch>
          </p:blipFill>
          <p:spPr bwMode="auto">
            <a:xfrm>
              <a:off x="8781029" y="2199078"/>
              <a:ext cx="833761" cy="244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4" descr="Swiss Caps">
              <a:extLst>
                <a:ext uri="{FF2B5EF4-FFF2-40B4-BE49-F238E27FC236}">
                  <a16:creationId xmlns:a16="http://schemas.microsoft.com/office/drawing/2014/main" id="{C765003D-B56D-4834-A153-F8B9DB56A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print"/>
            <a:srcRect/>
            <a:stretch>
              <a:fillRect/>
            </a:stretch>
          </p:blipFill>
          <p:spPr bwMode="auto">
            <a:xfrm>
              <a:off x="6826364" y="2210824"/>
              <a:ext cx="979489" cy="221245"/>
            </a:xfrm>
            <a:prstGeom prst="rect">
              <a:avLst/>
            </a:prstGeom>
            <a:noFill/>
          </p:spPr>
        </p:pic>
        <p:pic>
          <p:nvPicPr>
            <p:cNvPr id="73" name="Picture 18" descr="DB Schenker Logo">
              <a:extLst>
                <a:ext uri="{FF2B5EF4-FFF2-40B4-BE49-F238E27FC236}">
                  <a16:creationId xmlns:a16="http://schemas.microsoft.com/office/drawing/2014/main" id="{550A9BF1-79AB-4D80-992D-B1B753798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191" y="2149996"/>
              <a:ext cx="952500" cy="34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8E41FD3-8E18-4FEE-9FF8-DD58668B1890}"/>
              </a:ext>
            </a:extLst>
          </p:cNvPr>
          <p:cNvGrpSpPr/>
          <p:nvPr/>
        </p:nvGrpSpPr>
        <p:grpSpPr>
          <a:xfrm>
            <a:off x="7105620" y="3993960"/>
            <a:ext cx="2221314" cy="289997"/>
            <a:chOff x="7018349" y="3960507"/>
            <a:chExt cx="2221314" cy="289997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E799B71-49BC-42BD-ACE9-5A8262E12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/>
            <a:srcRect l="6232" t="17601" r="6232" b="17601"/>
            <a:stretch/>
          </p:blipFill>
          <p:spPr>
            <a:xfrm>
              <a:off x="8282372" y="3962969"/>
              <a:ext cx="957291" cy="261080"/>
            </a:xfrm>
            <a:prstGeom prst="rect">
              <a:avLst/>
            </a:prstGeom>
          </p:spPr>
        </p:pic>
        <p:pic>
          <p:nvPicPr>
            <p:cNvPr id="76" name="Picture 15" descr="http://timefornews.ro/wp-content/uploads/2015/07/image-2013-12-19-16243009-70-anaf.jpg">
              <a:extLst>
                <a:ext uri="{FF2B5EF4-FFF2-40B4-BE49-F238E27FC236}">
                  <a16:creationId xmlns:a16="http://schemas.microsoft.com/office/drawing/2014/main" id="{E0661778-7D96-4DD8-9E55-D15ABA5B3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3" t="11041" r="14290" b="10210"/>
            <a:stretch/>
          </p:blipFill>
          <p:spPr bwMode="auto">
            <a:xfrm>
              <a:off x="7018349" y="3960507"/>
              <a:ext cx="1014988" cy="289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FD46086-1E64-4823-9767-82CB099863BB}"/>
              </a:ext>
            </a:extLst>
          </p:cNvPr>
          <p:cNvGrpSpPr/>
          <p:nvPr/>
        </p:nvGrpSpPr>
        <p:grpSpPr>
          <a:xfrm>
            <a:off x="6834573" y="4232239"/>
            <a:ext cx="2789582" cy="498562"/>
            <a:chOff x="6825208" y="4154574"/>
            <a:chExt cx="2789582" cy="498562"/>
          </a:xfrm>
        </p:grpSpPr>
        <p:pic>
          <p:nvPicPr>
            <p:cNvPr id="78" name="Picture 5" descr="http://www.greenbuildingstore.co.uk/graphics/logos/lindab.jpg">
              <a:extLst>
                <a:ext uri="{FF2B5EF4-FFF2-40B4-BE49-F238E27FC236}">
                  <a16:creationId xmlns:a16="http://schemas.microsoft.com/office/drawing/2014/main" id="{FB0D5B58-7098-4D8E-8553-BAEE83FAA15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6825208" y="4207626"/>
              <a:ext cx="1102901" cy="392459"/>
            </a:xfrm>
            <a:prstGeom prst="rect">
              <a:avLst/>
            </a:prstGeom>
            <a:noFill/>
          </p:spPr>
        </p:pic>
        <p:pic>
          <p:nvPicPr>
            <p:cNvPr id="79" name="Picture 14" descr="Ottologo.jpg">
              <a:extLst>
                <a:ext uri="{FF2B5EF4-FFF2-40B4-BE49-F238E27FC236}">
                  <a16:creationId xmlns:a16="http://schemas.microsoft.com/office/drawing/2014/main" id="{34769AEF-4A32-47C2-8E1B-07F15A231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/>
            <a:srcRect l="23871"/>
            <a:stretch>
              <a:fillRect/>
            </a:stretch>
          </p:blipFill>
          <p:spPr bwMode="auto">
            <a:xfrm>
              <a:off x="8114981" y="4263927"/>
              <a:ext cx="685715" cy="27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13" descr="PTO Logo E -EN">
              <a:extLst>
                <a:ext uri="{FF2B5EF4-FFF2-40B4-BE49-F238E27FC236}">
                  <a16:creationId xmlns:a16="http://schemas.microsoft.com/office/drawing/2014/main" id="{19B3F7C4-CA42-45C0-B280-F334DD13EE2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7567" y="4154574"/>
              <a:ext cx="627223" cy="498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A8E9A54A-4498-4AE0-BD21-795405DE5F3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8" cstate="print"/>
          <a:srcRect t="7385" b="7385"/>
          <a:stretch>
            <a:fillRect/>
          </a:stretch>
        </p:blipFill>
        <p:spPr bwMode="auto">
          <a:xfrm>
            <a:off x="6979459" y="1810661"/>
            <a:ext cx="1119932" cy="18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665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503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4F1156B-2ECF-4055-9389-919886D3F16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25744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6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4F1156B-2ECF-4055-9389-919886D3F1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30948-A9B6-499D-83E3-61FE07092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70532" cy="153888"/>
          </a:xfrm>
        </p:spPr>
        <p:txBody>
          <a:bodyPr/>
          <a:lstStyle/>
          <a:p>
            <a:fld id="{916336A2-5EB4-4EC1-953B-D9D538DF092C}" type="slidenum">
              <a:rPr lang="ro-RO" smtClean="0">
                <a:sym typeface="Arial" panose="020B0604020202020204" pitchFamily="34" charset="0"/>
              </a:rPr>
              <a:pPr/>
              <a:t>2</a:t>
            </a:fld>
            <a:endParaRPr lang="ro-RO" dirty="0">
              <a:sym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86AB5F-4429-48E5-BF8F-FD4B4C19271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28600" y="457200"/>
            <a:ext cx="9448800" cy="762000"/>
          </a:xfrm>
        </p:spPr>
        <p:txBody>
          <a:bodyPr/>
          <a:lstStyle/>
          <a:p>
            <a:r>
              <a:rPr lang="ro-RO" sz="2100" dirty="0">
                <a:sym typeface="Arial" panose="020B0604020202020204" pitchFamily="34" charset="0"/>
              </a:rPr>
              <a:t>Cuprins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6C97D5-44E5-4D5B-A3E5-1F1BD64930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1673045"/>
            <a:ext cx="6177136" cy="676616"/>
          </a:xfrm>
        </p:spPr>
        <p:txBody>
          <a:bodyPr/>
          <a:lstStyle/>
          <a:p>
            <a:endParaRPr lang="ro-RO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D060A7-9DAA-46B1-AAE1-321307DD52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28600" y="1712595"/>
            <a:ext cx="6596608" cy="564278"/>
          </a:xfrm>
        </p:spPr>
        <p:txBody>
          <a:bodyPr/>
          <a:lstStyle/>
          <a:p>
            <a:r>
              <a:rPr lang="ro-RO" sz="2200" b="1" dirty="0">
                <a:solidFill>
                  <a:schemeClr val="bg1"/>
                </a:solidFill>
              </a:rPr>
              <a:t>Context</a:t>
            </a:r>
            <a:br>
              <a:rPr lang="ro-RO" sz="2200" b="1" dirty="0">
                <a:solidFill>
                  <a:schemeClr val="bg1"/>
                </a:solidFill>
              </a:rPr>
            </a:br>
            <a:r>
              <a:rPr lang="ro-RO" i="1" dirty="0">
                <a:solidFill>
                  <a:schemeClr val="bg1"/>
                </a:solidFill>
              </a:rPr>
              <a:t>- Subiecte principale și abordare</a:t>
            </a:r>
          </a:p>
          <a:p>
            <a:r>
              <a:rPr lang="ro-RO" sz="2200" dirty="0"/>
              <a:t>Priorități post-Corona</a:t>
            </a:r>
            <a:br>
              <a:rPr lang="ro-RO" sz="2200" dirty="0"/>
            </a:br>
            <a:r>
              <a:rPr lang="ro-RO" i="1" dirty="0"/>
              <a:t>- Focus pe agenda strategică a executivilor</a:t>
            </a:r>
            <a:endParaRPr lang="ro-RO" dirty="0"/>
          </a:p>
          <a:p>
            <a:r>
              <a:rPr lang="ro-RO" sz="2200" dirty="0"/>
              <a:t>Redresare economică și fonduri europene</a:t>
            </a:r>
            <a:br>
              <a:rPr lang="ro-RO" sz="2200" dirty="0"/>
            </a:br>
            <a:r>
              <a:rPr lang="ro-RO" i="1" dirty="0"/>
              <a:t>- Evoluții și teme centrale ale recuperării economice</a:t>
            </a:r>
          </a:p>
          <a:p>
            <a:r>
              <a:rPr lang="ro-RO" sz="2200" dirty="0"/>
              <a:t>Aspectele studiului</a:t>
            </a:r>
            <a:br>
              <a:rPr lang="ro-RO" sz="2200" dirty="0"/>
            </a:br>
            <a:r>
              <a:rPr lang="ro-RO" i="1" dirty="0"/>
              <a:t>- Prezentare generală a datelor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47550F-4E46-4691-A173-08ABC4943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90559" y="6624638"/>
            <a:ext cx="6559488" cy="153888"/>
          </a:xfrm>
        </p:spPr>
        <p:txBody>
          <a:bodyPr/>
          <a:lstStyle/>
          <a:p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</p:spTree>
    <p:extLst>
      <p:ext uri="{BB962C8B-B14F-4D97-AF65-F5344CB8AC3E}">
        <p14:creationId xmlns:p14="http://schemas.microsoft.com/office/powerpoint/2010/main" val="130080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F9FCB018-5007-464D-A5AD-DC65BDC22E2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47257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7"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F9FCB018-5007-464D-A5AD-DC65BDC22E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CFA6E92D-8440-4168-B548-6BDB78C88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40" y="457200"/>
            <a:ext cx="9448800" cy="762000"/>
          </a:xfrm>
        </p:spPr>
        <p:txBody>
          <a:bodyPr vert="horz"/>
          <a:lstStyle/>
          <a:p>
            <a:r>
              <a:rPr lang="ro-RO" sz="2000" dirty="0"/>
              <a:t>Horváth &amp; </a:t>
            </a:r>
            <a:r>
              <a:rPr lang="ro-RO" sz="2000" dirty="0" err="1"/>
              <a:t>Partners</a:t>
            </a:r>
            <a:r>
              <a:rPr lang="de-DE" sz="2000" dirty="0"/>
              <a:t> in</a:t>
            </a:r>
            <a:r>
              <a:rPr lang="en-US" sz="2000" dirty="0"/>
              <a:t> Romania – </a:t>
            </a:r>
            <a:r>
              <a:rPr lang="ro-RO" sz="2000" dirty="0"/>
              <a:t>cifre cheie</a:t>
            </a:r>
            <a:endParaRPr lang="en-US" sz="20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92BE8C2-0FF4-484F-B3C0-47419C88CA3A}"/>
              </a:ext>
            </a:extLst>
          </p:cNvPr>
          <p:cNvGrpSpPr/>
          <p:nvPr/>
        </p:nvGrpSpPr>
        <p:grpSpPr>
          <a:xfrm>
            <a:off x="299805" y="2348689"/>
            <a:ext cx="508498" cy="445210"/>
            <a:chOff x="3008784" y="3020857"/>
            <a:chExt cx="875938" cy="766918"/>
          </a:xfrm>
          <a:solidFill>
            <a:schemeClr val="bg1"/>
          </a:solidFill>
        </p:grpSpPr>
        <p:sp>
          <p:nvSpPr>
            <p:cNvPr id="29" name="Freeform 39">
              <a:extLst>
                <a:ext uri="{FF2B5EF4-FFF2-40B4-BE49-F238E27FC236}">
                  <a16:creationId xmlns:a16="http://schemas.microsoft.com/office/drawing/2014/main" id="{6E37DE83-D080-46A0-B9A1-8C2C1B498F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08784" y="3020857"/>
              <a:ext cx="273720" cy="763532"/>
            </a:xfrm>
            <a:custGeom>
              <a:avLst/>
              <a:gdLst>
                <a:gd name="T0" fmla="*/ 24 w 44"/>
                <a:gd name="T1" fmla="*/ 128 h 128"/>
                <a:gd name="T2" fmla="*/ 24 w 44"/>
                <a:gd name="T3" fmla="*/ 20 h 128"/>
                <a:gd name="T4" fmla="*/ 0 w 44"/>
                <a:gd name="T5" fmla="*/ 20 h 128"/>
                <a:gd name="T6" fmla="*/ 0 w 44"/>
                <a:gd name="T7" fmla="*/ 0 h 128"/>
                <a:gd name="T8" fmla="*/ 34 w 44"/>
                <a:gd name="T9" fmla="*/ 0 h 128"/>
                <a:gd name="T10" fmla="*/ 44 w 44"/>
                <a:gd name="T11" fmla="*/ 10 h 128"/>
                <a:gd name="T12" fmla="*/ 44 w 44"/>
                <a:gd name="T13" fmla="*/ 128 h 128"/>
                <a:gd name="T14" fmla="*/ 24 w 44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28">
                  <a:moveTo>
                    <a:pt x="24" y="128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40" y="0"/>
                    <a:pt x="44" y="4"/>
                    <a:pt x="44" y="10"/>
                  </a:cubicBezTo>
                  <a:cubicBezTo>
                    <a:pt x="44" y="128"/>
                    <a:pt x="44" y="128"/>
                    <a:pt x="44" y="128"/>
                  </a:cubicBezTo>
                  <a:lnTo>
                    <a:pt x="24" y="128"/>
                  </a:ln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 sz="160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EC92A76-B044-4EA6-8AB7-0BF7EB1AF50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48826" y="3024243"/>
              <a:ext cx="535896" cy="763532"/>
            </a:xfrm>
            <a:custGeom>
              <a:avLst/>
              <a:gdLst>
                <a:gd name="T0" fmla="*/ 44 w 90"/>
                <a:gd name="T1" fmla="*/ 130 h 130"/>
                <a:gd name="T2" fmla="*/ 5 w 90"/>
                <a:gd name="T3" fmla="*/ 107 h 130"/>
                <a:gd name="T4" fmla="*/ 0 w 90"/>
                <a:gd name="T5" fmla="*/ 98 h 130"/>
                <a:gd name="T6" fmla="*/ 17 w 90"/>
                <a:gd name="T7" fmla="*/ 88 h 130"/>
                <a:gd name="T8" fmla="*/ 22 w 90"/>
                <a:gd name="T9" fmla="*/ 97 h 130"/>
                <a:gd name="T10" fmla="*/ 57 w 90"/>
                <a:gd name="T11" fmla="*/ 107 h 130"/>
                <a:gd name="T12" fmla="*/ 66 w 90"/>
                <a:gd name="T13" fmla="*/ 72 h 130"/>
                <a:gd name="T14" fmla="*/ 44 w 90"/>
                <a:gd name="T15" fmla="*/ 59 h 130"/>
                <a:gd name="T16" fmla="*/ 26 w 90"/>
                <a:gd name="T17" fmla="*/ 67 h 130"/>
                <a:gd name="T18" fmla="*/ 19 w 90"/>
                <a:gd name="T19" fmla="*/ 70 h 130"/>
                <a:gd name="T20" fmla="*/ 9 w 90"/>
                <a:gd name="T21" fmla="*/ 60 h 130"/>
                <a:gd name="T22" fmla="*/ 9 w 90"/>
                <a:gd name="T23" fmla="*/ 59 h 130"/>
                <a:gd name="T24" fmla="*/ 16 w 90"/>
                <a:gd name="T25" fmla="*/ 9 h 130"/>
                <a:gd name="T26" fmla="*/ 26 w 90"/>
                <a:gd name="T27" fmla="*/ 0 h 130"/>
                <a:gd name="T28" fmla="*/ 81 w 90"/>
                <a:gd name="T29" fmla="*/ 0 h 130"/>
                <a:gd name="T30" fmla="*/ 81 w 90"/>
                <a:gd name="T31" fmla="*/ 20 h 130"/>
                <a:gd name="T32" fmla="*/ 35 w 90"/>
                <a:gd name="T33" fmla="*/ 20 h 130"/>
                <a:gd name="T34" fmla="*/ 32 w 90"/>
                <a:gd name="T35" fmla="*/ 41 h 130"/>
                <a:gd name="T36" fmla="*/ 44 w 90"/>
                <a:gd name="T37" fmla="*/ 39 h 130"/>
                <a:gd name="T38" fmla="*/ 90 w 90"/>
                <a:gd name="T39" fmla="*/ 85 h 130"/>
                <a:gd name="T40" fmla="*/ 44 w 90"/>
                <a:gd name="T41" fmla="*/ 130 h 130"/>
                <a:gd name="T42" fmla="*/ 44 w 90"/>
                <a:gd name="T4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30">
                  <a:moveTo>
                    <a:pt x="44" y="130"/>
                  </a:moveTo>
                  <a:cubicBezTo>
                    <a:pt x="28" y="130"/>
                    <a:pt x="13" y="121"/>
                    <a:pt x="5" y="10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9" y="109"/>
                    <a:pt x="45" y="114"/>
                    <a:pt x="57" y="107"/>
                  </a:cubicBezTo>
                  <a:cubicBezTo>
                    <a:pt x="69" y="100"/>
                    <a:pt x="73" y="84"/>
                    <a:pt x="66" y="72"/>
                  </a:cubicBezTo>
                  <a:cubicBezTo>
                    <a:pt x="62" y="64"/>
                    <a:pt x="54" y="59"/>
                    <a:pt x="44" y="59"/>
                  </a:cubicBezTo>
                  <a:cubicBezTo>
                    <a:pt x="38" y="59"/>
                    <a:pt x="31" y="62"/>
                    <a:pt x="26" y="67"/>
                  </a:cubicBezTo>
                  <a:cubicBezTo>
                    <a:pt x="24" y="69"/>
                    <a:pt x="22" y="70"/>
                    <a:pt x="19" y="70"/>
                  </a:cubicBezTo>
                  <a:cubicBezTo>
                    <a:pt x="13" y="70"/>
                    <a:pt x="9" y="65"/>
                    <a:pt x="9" y="60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4"/>
                    <a:pt x="21" y="0"/>
                    <a:pt x="26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6" y="40"/>
                    <a:pt x="40" y="39"/>
                    <a:pt x="44" y="39"/>
                  </a:cubicBezTo>
                  <a:cubicBezTo>
                    <a:pt x="69" y="39"/>
                    <a:pt x="90" y="60"/>
                    <a:pt x="90" y="85"/>
                  </a:cubicBezTo>
                  <a:cubicBezTo>
                    <a:pt x="90" y="110"/>
                    <a:pt x="69" y="130"/>
                    <a:pt x="44" y="130"/>
                  </a:cubicBezTo>
                  <a:cubicBezTo>
                    <a:pt x="44" y="130"/>
                    <a:pt x="44" y="130"/>
                    <a:pt x="44" y="130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 sz="160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2A1E241-FB9A-47D9-9099-F02C1790E7F8}"/>
              </a:ext>
            </a:extLst>
          </p:cNvPr>
          <p:cNvSpPr txBox="1"/>
          <p:nvPr/>
        </p:nvSpPr>
        <p:spPr>
          <a:xfrm>
            <a:off x="982979" y="2324089"/>
            <a:ext cx="869124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ro-RO" sz="1600" dirty="0"/>
              <a:t>Ani de activitate pe piața de </a:t>
            </a:r>
            <a:r>
              <a:rPr lang="ro-RO" sz="1600" b="1" dirty="0">
                <a:solidFill>
                  <a:schemeClr val="accent1"/>
                </a:solidFill>
              </a:rPr>
              <a:t>consultanță de management din România </a:t>
            </a:r>
            <a:r>
              <a:rPr lang="ro-RO" sz="1600" dirty="0"/>
              <a:t>cu expertiză semnificativă în industria de </a:t>
            </a:r>
            <a:r>
              <a:rPr lang="ro-RO" sz="1600" b="1" dirty="0">
                <a:solidFill>
                  <a:schemeClr val="accent1"/>
                </a:solidFill>
              </a:rPr>
              <a:t>Energie și Utilități</a:t>
            </a:r>
            <a:endParaRPr lang="en-US" sz="1600" b="1" dirty="0" err="1">
              <a:solidFill>
                <a:schemeClr val="accent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246D59-435A-49F6-9F37-6C7DFA6A91AF}"/>
              </a:ext>
            </a:extLst>
          </p:cNvPr>
          <p:cNvSpPr txBox="1"/>
          <p:nvPr/>
        </p:nvSpPr>
        <p:spPr>
          <a:xfrm>
            <a:off x="379253" y="3272789"/>
            <a:ext cx="7619041" cy="217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ro-RO" sz="1600" dirty="0"/>
              <a:t>Peste                         </a:t>
            </a:r>
            <a:r>
              <a:rPr lang="ro-RO" sz="1600" b="1" dirty="0">
                <a:solidFill>
                  <a:schemeClr val="accent1"/>
                </a:solidFill>
              </a:rPr>
              <a:t>proiecte derulate</a:t>
            </a:r>
            <a:r>
              <a:rPr lang="ro-RO" sz="1600" dirty="0"/>
              <a:t>, în valoare de circa                milioane EUR</a:t>
            </a:r>
            <a:endParaRPr lang="en-US" sz="1600" b="1" dirty="0" err="1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3EB6AD1-D0EA-4BBD-B068-CC6476D3154C}"/>
              </a:ext>
            </a:extLst>
          </p:cNvPr>
          <p:cNvGrpSpPr/>
          <p:nvPr/>
        </p:nvGrpSpPr>
        <p:grpSpPr>
          <a:xfrm>
            <a:off x="1076123" y="3163658"/>
            <a:ext cx="970401" cy="443245"/>
            <a:chOff x="3368824" y="3715742"/>
            <a:chExt cx="1671610" cy="763532"/>
          </a:xfrm>
          <a:solidFill>
            <a:schemeClr val="bg1"/>
          </a:solidFill>
        </p:grpSpPr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6A440F00-2F12-478E-968E-31B3ED03DE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8824" y="3715742"/>
              <a:ext cx="572650" cy="763532"/>
            </a:xfrm>
            <a:custGeom>
              <a:avLst/>
              <a:gdLst>
                <a:gd name="T0" fmla="*/ 44 w 96"/>
                <a:gd name="T1" fmla="*/ 130 h 130"/>
                <a:gd name="T2" fmla="*/ 5 w 96"/>
                <a:gd name="T3" fmla="*/ 107 h 130"/>
                <a:gd name="T4" fmla="*/ 0 w 96"/>
                <a:gd name="T5" fmla="*/ 98 h 130"/>
                <a:gd name="T6" fmla="*/ 17 w 96"/>
                <a:gd name="T7" fmla="*/ 88 h 130"/>
                <a:gd name="T8" fmla="*/ 22 w 96"/>
                <a:gd name="T9" fmla="*/ 97 h 130"/>
                <a:gd name="T10" fmla="*/ 57 w 96"/>
                <a:gd name="T11" fmla="*/ 107 h 130"/>
                <a:gd name="T12" fmla="*/ 66 w 96"/>
                <a:gd name="T13" fmla="*/ 72 h 130"/>
                <a:gd name="T14" fmla="*/ 44 w 96"/>
                <a:gd name="T15" fmla="*/ 59 h 130"/>
                <a:gd name="T16" fmla="*/ 35 w 96"/>
                <a:gd name="T17" fmla="*/ 49 h 130"/>
                <a:gd name="T18" fmla="*/ 36 w 96"/>
                <a:gd name="T19" fmla="*/ 44 h 130"/>
                <a:gd name="T20" fmla="*/ 53 w 96"/>
                <a:gd name="T21" fmla="*/ 20 h 130"/>
                <a:gd name="T22" fmla="*/ 8 w 96"/>
                <a:gd name="T23" fmla="*/ 20 h 130"/>
                <a:gd name="T24" fmla="*/ 8 w 96"/>
                <a:gd name="T25" fmla="*/ 0 h 130"/>
                <a:gd name="T26" fmla="*/ 72 w 96"/>
                <a:gd name="T27" fmla="*/ 0 h 130"/>
                <a:gd name="T28" fmla="*/ 81 w 96"/>
                <a:gd name="T29" fmla="*/ 5 h 130"/>
                <a:gd name="T30" fmla="*/ 80 w 96"/>
                <a:gd name="T31" fmla="*/ 16 h 130"/>
                <a:gd name="T32" fmla="*/ 61 w 96"/>
                <a:gd name="T33" fmla="*/ 43 h 130"/>
                <a:gd name="T34" fmla="*/ 86 w 96"/>
                <a:gd name="T35" fmla="*/ 102 h 130"/>
                <a:gd name="T36" fmla="*/ 44 w 96"/>
                <a:gd name="T3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6" h="130">
                  <a:moveTo>
                    <a:pt x="44" y="130"/>
                  </a:moveTo>
                  <a:cubicBezTo>
                    <a:pt x="28" y="130"/>
                    <a:pt x="13" y="121"/>
                    <a:pt x="5" y="10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9" y="109"/>
                    <a:pt x="45" y="114"/>
                    <a:pt x="57" y="107"/>
                  </a:cubicBezTo>
                  <a:cubicBezTo>
                    <a:pt x="69" y="100"/>
                    <a:pt x="73" y="84"/>
                    <a:pt x="66" y="72"/>
                  </a:cubicBezTo>
                  <a:cubicBezTo>
                    <a:pt x="62" y="64"/>
                    <a:pt x="54" y="59"/>
                    <a:pt x="44" y="59"/>
                  </a:cubicBezTo>
                  <a:cubicBezTo>
                    <a:pt x="39" y="59"/>
                    <a:pt x="34" y="55"/>
                    <a:pt x="35" y="49"/>
                  </a:cubicBezTo>
                  <a:cubicBezTo>
                    <a:pt x="35" y="47"/>
                    <a:pt x="35" y="45"/>
                    <a:pt x="36" y="44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6" y="0"/>
                    <a:pt x="79" y="2"/>
                    <a:pt x="81" y="5"/>
                  </a:cubicBezTo>
                  <a:cubicBezTo>
                    <a:pt x="83" y="9"/>
                    <a:pt x="82" y="13"/>
                    <a:pt x="80" y="16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84" y="52"/>
                    <a:pt x="96" y="78"/>
                    <a:pt x="86" y="102"/>
                  </a:cubicBezTo>
                  <a:cubicBezTo>
                    <a:pt x="79" y="119"/>
                    <a:pt x="63" y="130"/>
                    <a:pt x="44" y="130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 sz="1600"/>
            </a:p>
          </p:txBody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A8EAB077-A6DE-40C3-B84F-7CEC4D39561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941474" y="3715742"/>
              <a:ext cx="524637" cy="763532"/>
            </a:xfrm>
            <a:custGeom>
              <a:avLst/>
              <a:gdLst>
                <a:gd name="T0" fmla="*/ 44 w 89"/>
                <a:gd name="T1" fmla="*/ 132 h 132"/>
                <a:gd name="T2" fmla="*/ 0 w 89"/>
                <a:gd name="T3" fmla="*/ 86 h 132"/>
                <a:gd name="T4" fmla="*/ 0 w 89"/>
                <a:gd name="T5" fmla="*/ 46 h 132"/>
                <a:gd name="T6" fmla="*/ 44 w 89"/>
                <a:gd name="T7" fmla="*/ 0 h 132"/>
                <a:gd name="T8" fmla="*/ 89 w 89"/>
                <a:gd name="T9" fmla="*/ 46 h 132"/>
                <a:gd name="T10" fmla="*/ 89 w 89"/>
                <a:gd name="T11" fmla="*/ 86 h 132"/>
                <a:gd name="T12" fmla="*/ 44 w 89"/>
                <a:gd name="T13" fmla="*/ 132 h 132"/>
                <a:gd name="T14" fmla="*/ 44 w 89"/>
                <a:gd name="T15" fmla="*/ 20 h 132"/>
                <a:gd name="T16" fmla="*/ 20 w 89"/>
                <a:gd name="T17" fmla="*/ 46 h 132"/>
                <a:gd name="T18" fmla="*/ 20 w 89"/>
                <a:gd name="T19" fmla="*/ 86 h 132"/>
                <a:gd name="T20" fmla="*/ 44 w 89"/>
                <a:gd name="T21" fmla="*/ 112 h 132"/>
                <a:gd name="T22" fmla="*/ 69 w 89"/>
                <a:gd name="T23" fmla="*/ 86 h 132"/>
                <a:gd name="T24" fmla="*/ 69 w 89"/>
                <a:gd name="T25" fmla="*/ 46 h 132"/>
                <a:gd name="T26" fmla="*/ 44 w 89"/>
                <a:gd name="T27" fmla="*/ 2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132">
                  <a:moveTo>
                    <a:pt x="44" y="132"/>
                  </a:moveTo>
                  <a:cubicBezTo>
                    <a:pt x="19" y="131"/>
                    <a:pt x="0" y="111"/>
                    <a:pt x="0" y="8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19" y="1"/>
                    <a:pt x="44" y="0"/>
                  </a:cubicBezTo>
                  <a:cubicBezTo>
                    <a:pt x="69" y="1"/>
                    <a:pt x="89" y="21"/>
                    <a:pt x="89" y="46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9" y="111"/>
                    <a:pt x="69" y="131"/>
                    <a:pt x="44" y="132"/>
                  </a:cubicBezTo>
                  <a:close/>
                  <a:moveTo>
                    <a:pt x="44" y="20"/>
                  </a:moveTo>
                  <a:cubicBezTo>
                    <a:pt x="30" y="20"/>
                    <a:pt x="20" y="32"/>
                    <a:pt x="20" y="4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100"/>
                    <a:pt x="30" y="112"/>
                    <a:pt x="44" y="112"/>
                  </a:cubicBezTo>
                  <a:cubicBezTo>
                    <a:pt x="58" y="111"/>
                    <a:pt x="69" y="100"/>
                    <a:pt x="69" y="8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9" y="32"/>
                    <a:pt x="58" y="21"/>
                    <a:pt x="44" y="20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 sz="1600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F85B5E9F-EE82-4349-9BAB-D354A8B0AAD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515797" y="3715742"/>
              <a:ext cx="524637" cy="763532"/>
            </a:xfrm>
            <a:custGeom>
              <a:avLst/>
              <a:gdLst>
                <a:gd name="T0" fmla="*/ 44 w 89"/>
                <a:gd name="T1" fmla="*/ 132 h 132"/>
                <a:gd name="T2" fmla="*/ 0 w 89"/>
                <a:gd name="T3" fmla="*/ 86 h 132"/>
                <a:gd name="T4" fmla="*/ 0 w 89"/>
                <a:gd name="T5" fmla="*/ 46 h 132"/>
                <a:gd name="T6" fmla="*/ 44 w 89"/>
                <a:gd name="T7" fmla="*/ 0 h 132"/>
                <a:gd name="T8" fmla="*/ 89 w 89"/>
                <a:gd name="T9" fmla="*/ 46 h 132"/>
                <a:gd name="T10" fmla="*/ 89 w 89"/>
                <a:gd name="T11" fmla="*/ 86 h 132"/>
                <a:gd name="T12" fmla="*/ 44 w 89"/>
                <a:gd name="T13" fmla="*/ 132 h 132"/>
                <a:gd name="T14" fmla="*/ 44 w 89"/>
                <a:gd name="T15" fmla="*/ 20 h 132"/>
                <a:gd name="T16" fmla="*/ 20 w 89"/>
                <a:gd name="T17" fmla="*/ 46 h 132"/>
                <a:gd name="T18" fmla="*/ 20 w 89"/>
                <a:gd name="T19" fmla="*/ 86 h 132"/>
                <a:gd name="T20" fmla="*/ 44 w 89"/>
                <a:gd name="T21" fmla="*/ 112 h 132"/>
                <a:gd name="T22" fmla="*/ 69 w 89"/>
                <a:gd name="T23" fmla="*/ 86 h 132"/>
                <a:gd name="T24" fmla="*/ 69 w 89"/>
                <a:gd name="T25" fmla="*/ 46 h 132"/>
                <a:gd name="T26" fmla="*/ 44 w 89"/>
                <a:gd name="T27" fmla="*/ 2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132">
                  <a:moveTo>
                    <a:pt x="44" y="132"/>
                  </a:moveTo>
                  <a:cubicBezTo>
                    <a:pt x="19" y="131"/>
                    <a:pt x="0" y="111"/>
                    <a:pt x="0" y="8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19" y="1"/>
                    <a:pt x="44" y="0"/>
                  </a:cubicBezTo>
                  <a:cubicBezTo>
                    <a:pt x="69" y="1"/>
                    <a:pt x="89" y="21"/>
                    <a:pt x="89" y="46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9" y="111"/>
                    <a:pt x="69" y="131"/>
                    <a:pt x="44" y="132"/>
                  </a:cubicBezTo>
                  <a:close/>
                  <a:moveTo>
                    <a:pt x="44" y="20"/>
                  </a:moveTo>
                  <a:cubicBezTo>
                    <a:pt x="30" y="20"/>
                    <a:pt x="20" y="32"/>
                    <a:pt x="20" y="4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100"/>
                    <a:pt x="30" y="112"/>
                    <a:pt x="44" y="112"/>
                  </a:cubicBezTo>
                  <a:cubicBezTo>
                    <a:pt x="58" y="111"/>
                    <a:pt x="69" y="100"/>
                    <a:pt x="69" y="8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9" y="32"/>
                    <a:pt x="58" y="21"/>
                    <a:pt x="44" y="20"/>
                  </a:cubicBezTo>
                  <a:close/>
                </a:path>
              </a:pathLst>
            </a:custGeom>
            <a:grpFill/>
            <a:ln w="12700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 sz="16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C21E58D-8116-4482-8451-64A5102E668A}"/>
              </a:ext>
            </a:extLst>
          </p:cNvPr>
          <p:cNvGrpSpPr/>
          <p:nvPr/>
        </p:nvGrpSpPr>
        <p:grpSpPr>
          <a:xfrm>
            <a:off x="5877471" y="3163658"/>
            <a:ext cx="653205" cy="443245"/>
            <a:chOff x="5484587" y="4077072"/>
            <a:chExt cx="1125208" cy="763532"/>
          </a:xfrm>
        </p:grpSpPr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55831961-FE2F-49B9-AE81-86E6E0D7CF4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484587" y="4077072"/>
              <a:ext cx="540640" cy="763532"/>
            </a:xfrm>
            <a:custGeom>
              <a:avLst/>
              <a:gdLst>
                <a:gd name="T0" fmla="*/ 45 w 91"/>
                <a:gd name="T1" fmla="*/ 130 h 130"/>
                <a:gd name="T2" fmla="*/ 0 w 91"/>
                <a:gd name="T3" fmla="*/ 85 h 130"/>
                <a:gd name="T4" fmla="*/ 0 w 91"/>
                <a:gd name="T5" fmla="*/ 62 h 130"/>
                <a:gd name="T6" fmla="*/ 62 w 91"/>
                <a:gd name="T7" fmla="*/ 0 h 130"/>
                <a:gd name="T8" fmla="*/ 76 w 91"/>
                <a:gd name="T9" fmla="*/ 0 h 130"/>
                <a:gd name="T10" fmla="*/ 76 w 91"/>
                <a:gd name="T11" fmla="*/ 20 h 130"/>
                <a:gd name="T12" fmla="*/ 62 w 91"/>
                <a:gd name="T13" fmla="*/ 20 h 130"/>
                <a:gd name="T14" fmla="*/ 24 w 91"/>
                <a:gd name="T15" fmla="*/ 45 h 130"/>
                <a:gd name="T16" fmla="*/ 45 w 91"/>
                <a:gd name="T17" fmla="*/ 39 h 130"/>
                <a:gd name="T18" fmla="*/ 91 w 91"/>
                <a:gd name="T19" fmla="*/ 85 h 130"/>
                <a:gd name="T20" fmla="*/ 45 w 91"/>
                <a:gd name="T21" fmla="*/ 130 h 130"/>
                <a:gd name="T22" fmla="*/ 45 w 91"/>
                <a:gd name="T23" fmla="*/ 59 h 130"/>
                <a:gd name="T24" fmla="*/ 20 w 91"/>
                <a:gd name="T25" fmla="*/ 85 h 130"/>
                <a:gd name="T26" fmla="*/ 45 w 91"/>
                <a:gd name="T27" fmla="*/ 110 h 130"/>
                <a:gd name="T28" fmla="*/ 71 w 91"/>
                <a:gd name="T29" fmla="*/ 85 h 130"/>
                <a:gd name="T30" fmla="*/ 71 w 91"/>
                <a:gd name="T31" fmla="*/ 85 h 130"/>
                <a:gd name="T32" fmla="*/ 45 w 91"/>
                <a:gd name="T3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130">
                  <a:moveTo>
                    <a:pt x="45" y="130"/>
                  </a:moveTo>
                  <a:cubicBezTo>
                    <a:pt x="20" y="130"/>
                    <a:pt x="0" y="110"/>
                    <a:pt x="0" y="8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46" y="20"/>
                    <a:pt x="31" y="30"/>
                    <a:pt x="24" y="45"/>
                  </a:cubicBezTo>
                  <a:cubicBezTo>
                    <a:pt x="30" y="41"/>
                    <a:pt x="38" y="39"/>
                    <a:pt x="45" y="39"/>
                  </a:cubicBezTo>
                  <a:cubicBezTo>
                    <a:pt x="70" y="39"/>
                    <a:pt x="91" y="60"/>
                    <a:pt x="91" y="85"/>
                  </a:cubicBezTo>
                  <a:cubicBezTo>
                    <a:pt x="91" y="110"/>
                    <a:pt x="70" y="130"/>
                    <a:pt x="45" y="130"/>
                  </a:cubicBezTo>
                  <a:close/>
                  <a:moveTo>
                    <a:pt x="45" y="59"/>
                  </a:moveTo>
                  <a:cubicBezTo>
                    <a:pt x="31" y="59"/>
                    <a:pt x="20" y="71"/>
                    <a:pt x="20" y="85"/>
                  </a:cubicBezTo>
                  <a:cubicBezTo>
                    <a:pt x="20" y="99"/>
                    <a:pt x="31" y="110"/>
                    <a:pt x="45" y="110"/>
                  </a:cubicBezTo>
                  <a:cubicBezTo>
                    <a:pt x="59" y="110"/>
                    <a:pt x="71" y="99"/>
                    <a:pt x="71" y="8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1" y="71"/>
                    <a:pt x="59" y="59"/>
                    <a:pt x="45" y="5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 sz="16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81AC0B7A-F03F-4D68-84FA-2F6D21ECF98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52754" y="4077072"/>
              <a:ext cx="557041" cy="763532"/>
            </a:xfrm>
            <a:custGeom>
              <a:avLst/>
              <a:gdLst>
                <a:gd name="T0" fmla="*/ 60 w 92"/>
                <a:gd name="T1" fmla="*/ 128 h 128"/>
                <a:gd name="T2" fmla="*/ 60 w 92"/>
                <a:gd name="T3" fmla="*/ 101 h 128"/>
                <a:gd name="T4" fmla="*/ 10 w 92"/>
                <a:gd name="T5" fmla="*/ 101 h 128"/>
                <a:gd name="T6" fmla="*/ 0 w 92"/>
                <a:gd name="T7" fmla="*/ 91 h 128"/>
                <a:gd name="T8" fmla="*/ 2 w 92"/>
                <a:gd name="T9" fmla="*/ 85 h 128"/>
                <a:gd name="T10" fmla="*/ 62 w 92"/>
                <a:gd name="T11" fmla="*/ 4 h 128"/>
                <a:gd name="T12" fmla="*/ 70 w 92"/>
                <a:gd name="T13" fmla="*/ 0 h 128"/>
                <a:gd name="T14" fmla="*/ 73 w 92"/>
                <a:gd name="T15" fmla="*/ 1 h 128"/>
                <a:gd name="T16" fmla="*/ 80 w 92"/>
                <a:gd name="T17" fmla="*/ 10 h 128"/>
                <a:gd name="T18" fmla="*/ 80 w 92"/>
                <a:gd name="T19" fmla="*/ 81 h 128"/>
                <a:gd name="T20" fmla="*/ 92 w 92"/>
                <a:gd name="T21" fmla="*/ 81 h 128"/>
                <a:gd name="T22" fmla="*/ 92 w 92"/>
                <a:gd name="T23" fmla="*/ 101 h 128"/>
                <a:gd name="T24" fmla="*/ 80 w 92"/>
                <a:gd name="T25" fmla="*/ 101 h 128"/>
                <a:gd name="T26" fmla="*/ 80 w 92"/>
                <a:gd name="T27" fmla="*/ 128 h 128"/>
                <a:gd name="T28" fmla="*/ 60 w 92"/>
                <a:gd name="T29" fmla="*/ 128 h 128"/>
                <a:gd name="T30" fmla="*/ 60 w 92"/>
                <a:gd name="T31" fmla="*/ 81 h 128"/>
                <a:gd name="T32" fmla="*/ 60 w 92"/>
                <a:gd name="T33" fmla="*/ 40 h 128"/>
                <a:gd name="T34" fmla="*/ 30 w 92"/>
                <a:gd name="T35" fmla="*/ 81 h 128"/>
                <a:gd name="T36" fmla="*/ 60 w 92"/>
                <a:gd name="T37" fmla="*/ 8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" h="128">
                  <a:moveTo>
                    <a:pt x="60" y="128"/>
                  </a:moveTo>
                  <a:cubicBezTo>
                    <a:pt x="60" y="101"/>
                    <a:pt x="60" y="101"/>
                    <a:pt x="60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1"/>
                    <a:pt x="0" y="97"/>
                    <a:pt x="0" y="91"/>
                  </a:cubicBezTo>
                  <a:cubicBezTo>
                    <a:pt x="0" y="89"/>
                    <a:pt x="1" y="87"/>
                    <a:pt x="2" y="85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4" y="1"/>
                    <a:pt x="67" y="0"/>
                    <a:pt x="70" y="0"/>
                  </a:cubicBezTo>
                  <a:cubicBezTo>
                    <a:pt x="71" y="0"/>
                    <a:pt x="72" y="0"/>
                    <a:pt x="73" y="1"/>
                  </a:cubicBezTo>
                  <a:cubicBezTo>
                    <a:pt x="77" y="2"/>
                    <a:pt x="80" y="6"/>
                    <a:pt x="80" y="10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80" y="128"/>
                    <a:pt x="80" y="128"/>
                    <a:pt x="80" y="128"/>
                  </a:cubicBezTo>
                  <a:lnTo>
                    <a:pt x="60" y="128"/>
                  </a:lnTo>
                  <a:close/>
                  <a:moveTo>
                    <a:pt x="60" y="81"/>
                  </a:moveTo>
                  <a:cubicBezTo>
                    <a:pt x="60" y="40"/>
                    <a:pt x="60" y="40"/>
                    <a:pt x="60" y="40"/>
                  </a:cubicBezTo>
                  <a:cubicBezTo>
                    <a:pt x="30" y="81"/>
                    <a:pt x="30" y="81"/>
                    <a:pt x="30" y="81"/>
                  </a:cubicBezTo>
                  <a:lnTo>
                    <a:pt x="60" y="81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 sz="160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E0FD2A2-60B0-4864-82F7-D7EBB36FCB01}"/>
              </a:ext>
            </a:extLst>
          </p:cNvPr>
          <p:cNvSpPr txBox="1"/>
          <p:nvPr/>
        </p:nvSpPr>
        <p:spPr>
          <a:xfrm>
            <a:off x="982979" y="4154188"/>
            <a:ext cx="7391780" cy="217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ro-RO" sz="1600" b="1" dirty="0">
                <a:solidFill>
                  <a:schemeClr val="accent1"/>
                </a:solidFill>
              </a:rPr>
              <a:t>Hub regional </a:t>
            </a:r>
            <a:r>
              <a:rPr lang="ro-RO" sz="1600" dirty="0"/>
              <a:t>pentru schițarea și implementarea proiectelor din </a:t>
            </a:r>
            <a:r>
              <a:rPr lang="ro-RO" sz="1600" b="1" dirty="0">
                <a:solidFill>
                  <a:schemeClr val="accent1"/>
                </a:solidFill>
              </a:rPr>
              <a:t>zona balcanică</a:t>
            </a:r>
            <a:endParaRPr lang="en-US" sz="1600" b="1" dirty="0" err="1">
              <a:solidFill>
                <a:schemeClr val="accent1"/>
              </a:solidFill>
            </a:endParaRP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49226898-1406-468C-9D4D-620E35EB95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805" y="3976662"/>
            <a:ext cx="563783" cy="56378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52BC8E7-3051-491B-817E-4A4FB2E3380C}"/>
              </a:ext>
            </a:extLst>
          </p:cNvPr>
          <p:cNvSpPr txBox="1"/>
          <p:nvPr/>
        </p:nvSpPr>
        <p:spPr>
          <a:xfrm>
            <a:off x="982979" y="5050123"/>
            <a:ext cx="6991841" cy="217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ro-RO" sz="1600" dirty="0"/>
              <a:t>Impact substanțial în </a:t>
            </a:r>
            <a:r>
              <a:rPr lang="ro-RO" sz="1600" b="1" dirty="0">
                <a:solidFill>
                  <a:schemeClr val="accent1"/>
                </a:solidFill>
              </a:rPr>
              <a:t>dezvoltarea grupului în SUA și Orientul Mijlociu</a:t>
            </a:r>
            <a:endParaRPr lang="en-US" sz="1600" b="1" dirty="0" err="1">
              <a:solidFill>
                <a:schemeClr val="accent1"/>
              </a:solidFill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487C6F3E-1AA2-4182-9BD2-936486103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805" y="5771998"/>
            <a:ext cx="522221" cy="53672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88886FD-DC50-41D1-A9FA-89E78C1C6E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1031" y="4910204"/>
            <a:ext cx="492037" cy="4920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2A92DBF-228B-47DA-9727-D155D60B89DE}"/>
              </a:ext>
            </a:extLst>
          </p:cNvPr>
          <p:cNvSpPr txBox="1"/>
          <p:nvPr/>
        </p:nvSpPr>
        <p:spPr>
          <a:xfrm>
            <a:off x="982979" y="5823019"/>
            <a:ext cx="86912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ro-RO" sz="1600" dirty="0"/>
              <a:t>Expertiză specializată în </a:t>
            </a:r>
            <a:r>
              <a:rPr lang="ro-RO" sz="1600" b="1" dirty="0">
                <a:solidFill>
                  <a:schemeClr val="accent1"/>
                </a:solidFill>
              </a:rPr>
              <a:t>transformări organizaționale</a:t>
            </a:r>
            <a:r>
              <a:rPr lang="ro-RO" sz="1600" dirty="0"/>
              <a:t>, </a:t>
            </a:r>
            <a:r>
              <a:rPr lang="ro-RO" sz="1600" b="1" dirty="0">
                <a:solidFill>
                  <a:schemeClr val="accent1"/>
                </a:solidFill>
              </a:rPr>
              <a:t>remodelarea și managementul proceselor</a:t>
            </a:r>
            <a:r>
              <a:rPr lang="ro-RO" sz="1600" dirty="0"/>
              <a:t> și </a:t>
            </a:r>
            <a:r>
              <a:rPr lang="ro-RO" sz="1600" b="1" dirty="0">
                <a:solidFill>
                  <a:schemeClr val="accent1"/>
                </a:solidFill>
              </a:rPr>
              <a:t>reproiectarea modelelor de afaceri</a:t>
            </a:r>
            <a:endParaRPr lang="en-US" sz="1600" b="1" dirty="0" err="1">
              <a:solidFill>
                <a:schemeClr val="accent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DF4D5E-5484-4C53-93C6-C9840654F498}"/>
              </a:ext>
            </a:extLst>
          </p:cNvPr>
          <p:cNvCxnSpPr/>
          <p:nvPr/>
        </p:nvCxnSpPr>
        <p:spPr bwMode="auto">
          <a:xfrm>
            <a:off x="228600" y="2997679"/>
            <a:ext cx="2097552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FF984C4-3FF5-4E04-91E5-2FF9B1C584CA}"/>
              </a:ext>
            </a:extLst>
          </p:cNvPr>
          <p:cNvCxnSpPr/>
          <p:nvPr/>
        </p:nvCxnSpPr>
        <p:spPr bwMode="auto">
          <a:xfrm>
            <a:off x="228600" y="3825300"/>
            <a:ext cx="2097552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BF50098-C56E-46BD-922F-99E65E7529D7}"/>
              </a:ext>
            </a:extLst>
          </p:cNvPr>
          <p:cNvCxnSpPr/>
          <p:nvPr/>
        </p:nvCxnSpPr>
        <p:spPr bwMode="auto">
          <a:xfrm>
            <a:off x="228600" y="4713858"/>
            <a:ext cx="2097552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7FCD33B-FE31-4DC3-85E3-2C8A2E0573C0}"/>
              </a:ext>
            </a:extLst>
          </p:cNvPr>
          <p:cNvCxnSpPr/>
          <p:nvPr/>
        </p:nvCxnSpPr>
        <p:spPr bwMode="auto">
          <a:xfrm>
            <a:off x="228600" y="5603729"/>
            <a:ext cx="2097552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95D4B5-26BC-4D4E-AAC7-3304728F2438}"/>
              </a:ext>
            </a:extLst>
          </p:cNvPr>
          <p:cNvCxnSpPr/>
          <p:nvPr/>
        </p:nvCxnSpPr>
        <p:spPr bwMode="auto">
          <a:xfrm>
            <a:off x="228600" y="2111501"/>
            <a:ext cx="2097552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3793AC4-ABA7-4120-B79E-A30BCC66A58D}"/>
              </a:ext>
            </a:extLst>
          </p:cNvPr>
          <p:cNvSpPr txBox="1"/>
          <p:nvPr/>
        </p:nvSpPr>
        <p:spPr>
          <a:xfrm>
            <a:off x="982979" y="1464417"/>
            <a:ext cx="858804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ro-RO" sz="1600" b="1" dirty="0">
                <a:solidFill>
                  <a:schemeClr val="accent1"/>
                </a:solidFill>
              </a:rPr>
              <a:t>Prezență internațională, </a:t>
            </a:r>
            <a:r>
              <a:rPr lang="ro-RO" sz="1600" dirty="0"/>
              <a:t>făcând parte din </a:t>
            </a:r>
            <a:r>
              <a:rPr lang="ro-RO" sz="1600" b="1" dirty="0">
                <a:solidFill>
                  <a:schemeClr val="accent1"/>
                </a:solidFill>
              </a:rPr>
              <a:t>grupul Horváth &amp; </a:t>
            </a:r>
            <a:r>
              <a:rPr lang="ro-RO" sz="1600" b="1" dirty="0" err="1">
                <a:solidFill>
                  <a:schemeClr val="accent1"/>
                </a:solidFill>
              </a:rPr>
              <a:t>Partners</a:t>
            </a:r>
            <a:r>
              <a:rPr lang="ro-RO" sz="1600" dirty="0"/>
              <a:t>, cu birouri amplasate în </a:t>
            </a:r>
            <a:r>
              <a:rPr lang="ro-RO" sz="1600" b="1" dirty="0">
                <a:solidFill>
                  <a:schemeClr val="accent1"/>
                </a:solidFill>
              </a:rPr>
              <a:t>13 centre internaționale, pe 3 continente</a:t>
            </a:r>
            <a:r>
              <a:rPr lang="ro-RO" sz="1600" dirty="0"/>
              <a:t>, având </a:t>
            </a:r>
            <a:r>
              <a:rPr lang="ro-RO" sz="1600" b="1" dirty="0">
                <a:solidFill>
                  <a:schemeClr val="accent1"/>
                </a:solidFill>
              </a:rPr>
              <a:t>peste 1000 angajați</a:t>
            </a:r>
            <a:r>
              <a:rPr lang="ro-RO" sz="1600" dirty="0"/>
              <a:t> la nivel mondial</a:t>
            </a:r>
            <a:endParaRPr lang="en-US" sz="1600" dirty="0" err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F045CE-C847-4697-B7DB-4C64BAB55907}"/>
              </a:ext>
            </a:extLst>
          </p:cNvPr>
          <p:cNvGrpSpPr/>
          <p:nvPr/>
        </p:nvGrpSpPr>
        <p:grpSpPr>
          <a:xfrm>
            <a:off x="341031" y="1456669"/>
            <a:ext cx="508122" cy="531821"/>
            <a:chOff x="7998294" y="472873"/>
            <a:chExt cx="629868" cy="659245"/>
          </a:xfrm>
        </p:grpSpPr>
        <p:grpSp>
          <p:nvGrpSpPr>
            <p:cNvPr id="55" name="Gruppieren 697">
              <a:extLst>
                <a:ext uri="{FF2B5EF4-FFF2-40B4-BE49-F238E27FC236}">
                  <a16:creationId xmlns:a16="http://schemas.microsoft.com/office/drawing/2014/main" id="{2727C131-F77D-480C-A271-0A040A0368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98294" y="472873"/>
              <a:ext cx="629868" cy="659245"/>
              <a:chOff x="5229749" y="2489087"/>
              <a:chExt cx="617321" cy="646113"/>
            </a:xfrm>
            <a:solidFill>
              <a:schemeClr val="bg1"/>
            </a:solidFill>
          </p:grpSpPr>
          <p:sp>
            <p:nvSpPr>
              <p:cNvPr id="56" name="Freeform 228">
                <a:extLst>
                  <a:ext uri="{FF2B5EF4-FFF2-40B4-BE49-F238E27FC236}">
                    <a16:creationId xmlns:a16="http://schemas.microsoft.com/office/drawing/2014/main" id="{07859565-2013-48DB-A7F4-37BA56521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430" y="2489087"/>
                <a:ext cx="532640" cy="646113"/>
              </a:xfrm>
              <a:custGeom>
                <a:avLst/>
                <a:gdLst>
                  <a:gd name="T0" fmla="*/ 148 w 263"/>
                  <a:gd name="T1" fmla="*/ 1 h 320"/>
                  <a:gd name="T2" fmla="*/ 141 w 263"/>
                  <a:gd name="T3" fmla="*/ 12 h 320"/>
                  <a:gd name="T4" fmla="*/ 213 w 263"/>
                  <a:gd name="T5" fmla="*/ 129 h 320"/>
                  <a:gd name="T6" fmla="*/ 82 w 263"/>
                  <a:gd name="T7" fmla="*/ 259 h 320"/>
                  <a:gd name="T8" fmla="*/ 10 w 263"/>
                  <a:gd name="T9" fmla="*/ 237 h 320"/>
                  <a:gd name="T10" fmla="*/ 0 w 263"/>
                  <a:gd name="T11" fmla="*/ 254 h 320"/>
                  <a:gd name="T12" fmla="*/ 206 w 263"/>
                  <a:gd name="T13" fmla="*/ 194 h 320"/>
                  <a:gd name="T14" fmla="*/ 148 w 263"/>
                  <a:gd name="T15" fmla="*/ 1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3" h="320">
                    <a:moveTo>
                      <a:pt x="148" y="1"/>
                    </a:moveTo>
                    <a:cubicBezTo>
                      <a:pt x="141" y="12"/>
                      <a:pt x="141" y="12"/>
                      <a:pt x="141" y="12"/>
                    </a:cubicBezTo>
                    <a:cubicBezTo>
                      <a:pt x="184" y="34"/>
                      <a:pt x="213" y="78"/>
                      <a:pt x="213" y="129"/>
                    </a:cubicBezTo>
                    <a:cubicBezTo>
                      <a:pt x="213" y="201"/>
                      <a:pt x="155" y="259"/>
                      <a:pt x="82" y="259"/>
                    </a:cubicBezTo>
                    <a:cubicBezTo>
                      <a:pt x="56" y="259"/>
                      <a:pt x="31" y="251"/>
                      <a:pt x="10" y="237"/>
                    </a:cubicBezTo>
                    <a:cubicBezTo>
                      <a:pt x="0" y="254"/>
                      <a:pt x="0" y="254"/>
                      <a:pt x="0" y="254"/>
                    </a:cubicBezTo>
                    <a:cubicBezTo>
                      <a:pt x="0" y="254"/>
                      <a:pt x="133" y="320"/>
                      <a:pt x="206" y="194"/>
                    </a:cubicBezTo>
                    <a:cubicBezTo>
                      <a:pt x="263" y="62"/>
                      <a:pt x="148" y="0"/>
                      <a:pt x="148" y="1"/>
                    </a:cubicBezTo>
                    <a:close/>
                  </a:path>
                </a:pathLst>
              </a:custGeom>
              <a:grpFill/>
              <a:ln w="15875" cap="flat">
                <a:solidFill>
                  <a:schemeClr val="accent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7" name="Freeform 229">
                <a:extLst>
                  <a:ext uri="{FF2B5EF4-FFF2-40B4-BE49-F238E27FC236}">
                    <a16:creationId xmlns:a16="http://schemas.microsoft.com/office/drawing/2014/main" id="{5396FB01-41F7-475F-863D-09F51F461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7016" y="3036124"/>
                <a:ext cx="19477" cy="80447"/>
              </a:xfrm>
              <a:custGeom>
                <a:avLst/>
                <a:gdLst>
                  <a:gd name="T0" fmla="*/ 6 w 10"/>
                  <a:gd name="T1" fmla="*/ 40 h 40"/>
                  <a:gd name="T2" fmla="*/ 4 w 10"/>
                  <a:gd name="T3" fmla="*/ 40 h 40"/>
                  <a:gd name="T4" fmla="*/ 0 w 10"/>
                  <a:gd name="T5" fmla="*/ 36 h 40"/>
                  <a:gd name="T6" fmla="*/ 0 w 10"/>
                  <a:gd name="T7" fmla="*/ 4 h 40"/>
                  <a:gd name="T8" fmla="*/ 4 w 10"/>
                  <a:gd name="T9" fmla="*/ 0 h 40"/>
                  <a:gd name="T10" fmla="*/ 6 w 10"/>
                  <a:gd name="T11" fmla="*/ 0 h 40"/>
                  <a:gd name="T12" fmla="*/ 10 w 10"/>
                  <a:gd name="T13" fmla="*/ 4 h 40"/>
                  <a:gd name="T14" fmla="*/ 10 w 10"/>
                  <a:gd name="T15" fmla="*/ 36 h 40"/>
                  <a:gd name="T16" fmla="*/ 6 w 10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0">
                    <a:moveTo>
                      <a:pt x="6" y="40"/>
                    </a:moveTo>
                    <a:cubicBezTo>
                      <a:pt x="4" y="40"/>
                      <a:pt x="4" y="40"/>
                      <a:pt x="4" y="40"/>
                    </a:cubicBezTo>
                    <a:cubicBezTo>
                      <a:pt x="2" y="40"/>
                      <a:pt x="0" y="38"/>
                      <a:pt x="0" y="3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0"/>
                      <a:pt x="10" y="2"/>
                      <a:pt x="10" y="4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8"/>
                      <a:pt x="8" y="40"/>
                      <a:pt x="6" y="40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8" name="Freeform 230">
                <a:extLst>
                  <a:ext uri="{FF2B5EF4-FFF2-40B4-BE49-F238E27FC236}">
                    <a16:creationId xmlns:a16="http://schemas.microsoft.com/office/drawing/2014/main" id="{3CE0A829-C068-4051-BB31-3EE505A8E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544" y="3100481"/>
                <a:ext cx="246420" cy="20323"/>
              </a:xfrm>
              <a:custGeom>
                <a:avLst/>
                <a:gdLst>
                  <a:gd name="T0" fmla="*/ 117 w 122"/>
                  <a:gd name="T1" fmla="*/ 10 h 10"/>
                  <a:gd name="T2" fmla="*/ 5 w 122"/>
                  <a:gd name="T3" fmla="*/ 10 h 10"/>
                  <a:gd name="T4" fmla="*/ 0 w 122"/>
                  <a:gd name="T5" fmla="*/ 5 h 10"/>
                  <a:gd name="T6" fmla="*/ 0 w 122"/>
                  <a:gd name="T7" fmla="*/ 5 h 10"/>
                  <a:gd name="T8" fmla="*/ 5 w 122"/>
                  <a:gd name="T9" fmla="*/ 0 h 10"/>
                  <a:gd name="T10" fmla="*/ 117 w 122"/>
                  <a:gd name="T11" fmla="*/ 0 h 10"/>
                  <a:gd name="T12" fmla="*/ 122 w 122"/>
                  <a:gd name="T13" fmla="*/ 5 h 10"/>
                  <a:gd name="T14" fmla="*/ 122 w 122"/>
                  <a:gd name="T15" fmla="*/ 5 h 10"/>
                  <a:gd name="T16" fmla="*/ 117 w 122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0">
                    <a:moveTo>
                      <a:pt x="117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20" y="0"/>
                      <a:pt x="122" y="2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2" y="8"/>
                      <a:pt x="120" y="10"/>
                      <a:pt x="117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9" name="Oval 231">
                <a:extLst>
                  <a:ext uri="{FF2B5EF4-FFF2-40B4-BE49-F238E27FC236}">
                    <a16:creationId xmlns:a16="http://schemas.microsoft.com/office/drawing/2014/main" id="{49987286-E537-4462-87B9-2296514AD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9749" y="2500942"/>
                <a:ext cx="499615" cy="498769"/>
              </a:xfrm>
              <a:prstGeom prst="ellipse">
                <a:avLst/>
              </a:prstGeom>
              <a:grpFill/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</p:grpSp>
        <p:pic>
          <p:nvPicPr>
            <p:cNvPr id="37892" name="Picture 4" descr="Horváth &amp; Partners Management Consultants | LinkedIn">
              <a:extLst>
                <a:ext uri="{FF2B5EF4-FFF2-40B4-BE49-F238E27FC236}">
                  <a16:creationId xmlns:a16="http://schemas.microsoft.com/office/drawing/2014/main" id="{1639511A-6F77-4883-A6B9-9BD3D42DE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3921" y="581416"/>
              <a:ext cx="314773" cy="314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899948-40C9-42C5-B368-36C15D78A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59" y="6624638"/>
            <a:ext cx="6559488" cy="153888"/>
          </a:xfrm>
        </p:spPr>
        <p:txBody>
          <a:bodyPr/>
          <a:lstStyle/>
          <a:p>
            <a:pPr>
              <a:defRPr/>
            </a:pPr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</a:t>
            </a:r>
            <a:r>
              <a:rPr lang="en-US" dirty="0"/>
              <a:t>14 </a:t>
            </a:r>
            <a:r>
              <a:rPr lang="ro-RO" dirty="0"/>
              <a:t>Aprilie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B8177-126D-4EFA-8155-909986F907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3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905284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B05DFC8-3C69-4603-AF33-3C46200544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66981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B05DFC8-3C69-4603-AF33-3C46200544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669CA2-E874-4993-9406-49640458D4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0400" y="6624638"/>
            <a:ext cx="70532" cy="153888"/>
          </a:xfrm>
        </p:spPr>
        <p:txBody>
          <a:bodyPr/>
          <a:lstStyle/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4</a:t>
            </a:fld>
            <a:endParaRPr lang="ro-R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0BDCD-E7F8-4938-B151-4A42EE9FC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59" y="6624638"/>
            <a:ext cx="6559488" cy="153888"/>
          </a:xfrm>
        </p:spPr>
        <p:txBody>
          <a:bodyPr/>
          <a:lstStyle/>
          <a:p>
            <a:pPr>
              <a:defRPr/>
            </a:pPr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</a:t>
            </a:r>
            <a:r>
              <a:rPr lang="en-US" dirty="0"/>
              <a:t>14 </a:t>
            </a:r>
            <a:r>
              <a:rPr lang="ro-RO" dirty="0"/>
              <a:t>Aprilie 2021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CEE9DF-BD6B-4BFF-B193-311F9CFE00CF}"/>
              </a:ext>
            </a:extLst>
          </p:cNvPr>
          <p:cNvSpPr/>
          <p:nvPr/>
        </p:nvSpPr>
        <p:spPr bwMode="auto">
          <a:xfrm>
            <a:off x="34457" y="2384884"/>
            <a:ext cx="2882036" cy="20882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kumimoji="0" lang="ro-RO" sz="40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Context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49962A-B747-4B94-A5A6-AE15D231CA10}"/>
              </a:ext>
            </a:extLst>
          </p:cNvPr>
          <p:cNvSpPr/>
          <p:nvPr/>
        </p:nvSpPr>
        <p:spPr bwMode="auto">
          <a:xfrm>
            <a:off x="2504728" y="693292"/>
            <a:ext cx="7171083" cy="576004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400" dirty="0"/>
              <a:t>Horváth &amp; Partners, companie de consultanță în management cu </a:t>
            </a:r>
            <a:r>
              <a:rPr lang="ro-RO" sz="1400" dirty="0">
                <a:solidFill>
                  <a:schemeClr val="accent1"/>
                </a:solidFill>
              </a:rPr>
              <a:t>peste 1000 de experți </a:t>
            </a:r>
            <a:r>
              <a:rPr lang="ro-RO" sz="1400" dirty="0"/>
              <a:t>și birouri în Europa și Orientul Mijlociu, a derulat pe parcursul anului 2020 studiului CxO, în cadrul căruia au fost realizate </a:t>
            </a:r>
            <a:r>
              <a:rPr lang="ro-RO" sz="1400" dirty="0">
                <a:solidFill>
                  <a:schemeClr val="accent1"/>
                </a:solidFill>
              </a:rPr>
              <a:t>peste 2</a:t>
            </a:r>
            <a:r>
              <a:rPr lang="en-US" sz="1400" dirty="0">
                <a:solidFill>
                  <a:schemeClr val="accent1"/>
                </a:solidFill>
              </a:rPr>
              <a:t>40 </a:t>
            </a:r>
            <a:r>
              <a:rPr lang="ro-RO" sz="1400" dirty="0">
                <a:solidFill>
                  <a:schemeClr val="accent1"/>
                </a:solidFill>
              </a:rPr>
              <a:t>de interviuri structurate cu directori executivi din cele mai mari companii privind prioritățile lor post-Corona și direcțiile strategice de redresare economică, iar pentru România și tematica absorbției și a direcțiilor de utilizare a fondurilor europene.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400" dirty="0"/>
              <a:t>Subiectele principale ale interviurilor:</a:t>
            </a:r>
          </a:p>
          <a:p>
            <a:pPr marL="285750" indent="-28575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ro-RO" sz="1400" dirty="0">
                <a:solidFill>
                  <a:schemeClr val="accent1"/>
                </a:solidFill>
              </a:rPr>
              <a:t>Dezvoltare economică </a:t>
            </a:r>
            <a:r>
              <a:rPr lang="ro-RO" sz="1400" dirty="0"/>
              <a:t>preconizată</a:t>
            </a:r>
            <a:endParaRPr lang="ro-RO" sz="1400" dirty="0">
              <a:solidFill>
                <a:schemeClr val="accent1"/>
              </a:solidFill>
            </a:endParaRPr>
          </a:p>
          <a:p>
            <a:pPr marL="285750" indent="-28575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ro-RO" sz="1400" dirty="0">
                <a:solidFill>
                  <a:schemeClr val="accent1"/>
                </a:solidFill>
              </a:rPr>
              <a:t>Provocări actuale</a:t>
            </a:r>
          </a:p>
          <a:p>
            <a:pPr marL="285750" indent="-28575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ro-RO" sz="1400" dirty="0">
                <a:solidFill>
                  <a:schemeClr val="accent1"/>
                </a:solidFill>
              </a:rPr>
              <a:t>Priorități</a:t>
            </a:r>
            <a:r>
              <a:rPr lang="ro-RO" sz="1400" dirty="0"/>
              <a:t> pe termen lung</a:t>
            </a:r>
          </a:p>
          <a:p>
            <a:pPr marL="285750" indent="-28575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ro-RO" sz="1400" dirty="0">
                <a:solidFill>
                  <a:schemeClr val="accent1"/>
                </a:solidFill>
              </a:rPr>
              <a:t>Evoluții preconizate </a:t>
            </a:r>
            <a:r>
              <a:rPr lang="ro-RO" sz="1400" dirty="0"/>
              <a:t>ale </a:t>
            </a:r>
            <a:r>
              <a:rPr lang="ro-RO" sz="1400" dirty="0">
                <a:solidFill>
                  <a:schemeClr val="accent1"/>
                </a:solidFill>
              </a:rPr>
              <a:t>industriei</a:t>
            </a:r>
          </a:p>
          <a:p>
            <a:pPr marL="285750" indent="-28575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ro-RO" sz="1400" dirty="0">
                <a:solidFill>
                  <a:schemeClr val="accent1"/>
                </a:solidFill>
              </a:rPr>
              <a:t>Redresare economică și fonduri europene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en-US" sz="1400" dirty="0" err="1"/>
              <a:t>Prezentarea</a:t>
            </a:r>
            <a:r>
              <a:rPr lang="en-US" sz="1400" dirty="0"/>
              <a:t> reflect</a:t>
            </a:r>
            <a:r>
              <a:rPr lang="ro-RO" sz="1400" dirty="0"/>
              <a:t>ă</a:t>
            </a:r>
            <a:r>
              <a:rPr lang="en-US" sz="1400" dirty="0"/>
              <a:t> </a:t>
            </a:r>
            <a:r>
              <a:rPr lang="en-US" sz="1400" dirty="0" err="1"/>
              <a:t>rezultatele</a:t>
            </a:r>
            <a:r>
              <a:rPr lang="en-US" sz="1400" dirty="0"/>
              <a:t> </a:t>
            </a:r>
            <a:r>
              <a:rPr lang="en-US" sz="1400" dirty="0" err="1"/>
              <a:t>pentru</a:t>
            </a:r>
            <a:r>
              <a:rPr lang="en-US" sz="1400" dirty="0"/>
              <a:t> Rom</a:t>
            </a:r>
            <a:r>
              <a:rPr lang="ro-RO" sz="1400" dirty="0"/>
              <a:t>â</a:t>
            </a:r>
            <a:r>
              <a:rPr lang="en-US" sz="1400" dirty="0" err="1"/>
              <a:t>nia</a:t>
            </a:r>
            <a:r>
              <a:rPr lang="en-US" sz="1400" dirty="0"/>
              <a:t>. </a:t>
            </a:r>
            <a:r>
              <a:rPr lang="ro-RO" sz="1400" dirty="0"/>
              <a:t>Interviurile au fost realizate </a:t>
            </a:r>
            <a:r>
              <a:rPr lang="ro-RO" sz="1400" dirty="0">
                <a:solidFill>
                  <a:schemeClr val="accent1"/>
                </a:solidFill>
              </a:rPr>
              <a:t>personal </a:t>
            </a:r>
            <a:r>
              <a:rPr lang="ro-RO" sz="1400" dirty="0"/>
              <a:t>sau în </a:t>
            </a:r>
            <a:r>
              <a:rPr lang="ro-RO" sz="1400" dirty="0">
                <a:solidFill>
                  <a:schemeClr val="accent1"/>
                </a:solidFill>
              </a:rPr>
              <a:t>sesiuni virtuale</a:t>
            </a:r>
            <a:r>
              <a:rPr lang="ro-RO" sz="1400" dirty="0"/>
              <a:t>, în perioada </a:t>
            </a:r>
            <a:r>
              <a:rPr lang="ro-RO" sz="1400" dirty="0">
                <a:solidFill>
                  <a:schemeClr val="accent1"/>
                </a:solidFill>
              </a:rPr>
              <a:t>iulie - decembrie.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400" dirty="0"/>
              <a:t>Structura studiului acoperă </a:t>
            </a:r>
            <a:r>
              <a:rPr lang="ro-RO" sz="1400" dirty="0">
                <a:solidFill>
                  <a:schemeClr val="accent1"/>
                </a:solidFill>
              </a:rPr>
              <a:t>toate industriile relevante </a:t>
            </a:r>
            <a:r>
              <a:rPr lang="ro-RO" sz="1400" dirty="0"/>
              <a:t>și are ca scop principal </a:t>
            </a:r>
            <a:r>
              <a:rPr lang="ro-RO" sz="1400" dirty="0">
                <a:solidFill>
                  <a:schemeClr val="accent1"/>
                </a:solidFill>
              </a:rPr>
              <a:t>facilitarea dialogului între autorități și mediul de afaceri </a:t>
            </a:r>
            <a:r>
              <a:rPr lang="ro-RO" sz="1400" dirty="0"/>
              <a:t>și </a:t>
            </a:r>
            <a:r>
              <a:rPr lang="ro-RO" sz="1400" dirty="0">
                <a:solidFill>
                  <a:schemeClr val="accent1"/>
                </a:solidFill>
              </a:rPr>
              <a:t>înțelegerea priorităților liderilor de business </a:t>
            </a:r>
            <a:r>
              <a:rPr lang="ro-RO" sz="1400" dirty="0"/>
              <a:t>privind </a:t>
            </a:r>
            <a:r>
              <a:rPr lang="ro-RO" sz="1400" dirty="0">
                <a:solidFill>
                  <a:schemeClr val="accent1"/>
                </a:solidFill>
              </a:rPr>
              <a:t>valorificarea integrală a Fondurilor Europene</a:t>
            </a:r>
            <a:r>
              <a:rPr lang="ro-RO" sz="1400" dirty="0"/>
              <a:t>, dar și alocarea acestor Fonduri pe domeniile care </a:t>
            </a:r>
            <a:r>
              <a:rPr lang="ro-RO" sz="1400" dirty="0">
                <a:solidFill>
                  <a:schemeClr val="accent1"/>
                </a:solidFill>
              </a:rPr>
              <a:t>asigură României un avantaj competitiv sustenabil în contextul Green Deal.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400" dirty="0"/>
              <a:t>Abordarea interviului asigură validitatea ridicată a rezultatelor și surprinderea unor </a:t>
            </a:r>
            <a:r>
              <a:rPr lang="ro-RO" sz="1400" dirty="0">
                <a:solidFill>
                  <a:schemeClr val="accent1"/>
                </a:solidFill>
              </a:rPr>
              <a:t>perspective relevante </a:t>
            </a:r>
            <a:r>
              <a:rPr lang="ro-RO" sz="1400" dirty="0"/>
              <a:t>asupra evaluărilor, opiniilor și priorităților liderilor de afaceri intervievați, cât și a temelelor centrale privind recuperarea economică a României</a:t>
            </a:r>
            <a:r>
              <a:rPr lang="ro-RO" sz="1600" dirty="0"/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B4AD21-8D68-486B-AAC3-8A79C22E612B}"/>
              </a:ext>
            </a:extLst>
          </p:cNvPr>
          <p:cNvCxnSpPr/>
          <p:nvPr/>
        </p:nvCxnSpPr>
        <p:spPr bwMode="auto">
          <a:xfrm>
            <a:off x="2360712" y="764704"/>
            <a:ext cx="0" cy="55080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28975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4F1156B-2ECF-4055-9389-919886D3F16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21906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4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4F1156B-2ECF-4055-9389-919886D3F1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647FB89-A8C9-4A7E-8548-636AD547AD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2492896"/>
            <a:ext cx="6010741" cy="676616"/>
          </a:xfrm>
        </p:spPr>
        <p:txBody>
          <a:bodyPr/>
          <a:lstStyle/>
          <a:p>
            <a:endParaRPr lang="ro-R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30948-A9B6-499D-83E3-61FE07092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70532" cy="153888"/>
          </a:xfrm>
        </p:spPr>
        <p:txBody>
          <a:bodyPr/>
          <a:lstStyle/>
          <a:p>
            <a:fld id="{916336A2-5EB4-4EC1-953B-D9D538DF092C}" type="slidenum">
              <a:rPr lang="ro-RO" smtClean="0">
                <a:sym typeface="Arial" panose="020B0604020202020204" pitchFamily="34" charset="0"/>
              </a:rPr>
              <a:pPr/>
              <a:t>5</a:t>
            </a:fld>
            <a:endParaRPr lang="ro-RO" dirty="0">
              <a:sym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86AB5F-4429-48E5-BF8F-FD4B4C19271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28600" y="457200"/>
            <a:ext cx="9448800" cy="762000"/>
          </a:xfrm>
        </p:spPr>
        <p:txBody>
          <a:bodyPr/>
          <a:lstStyle/>
          <a:p>
            <a:r>
              <a:rPr lang="ro-RO" sz="2100" dirty="0">
                <a:sym typeface="Arial" panose="020B0604020202020204" pitchFamily="34" charset="0"/>
              </a:rPr>
              <a:t>Cuprins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D060A7-9DAA-46B1-AAE1-321307DD52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28600" y="1712595"/>
            <a:ext cx="7172672" cy="564278"/>
          </a:xfrm>
        </p:spPr>
        <p:txBody>
          <a:bodyPr/>
          <a:lstStyle/>
          <a:p>
            <a:r>
              <a:rPr lang="ro-RO" sz="2200" dirty="0"/>
              <a:t>Context</a:t>
            </a:r>
            <a:r>
              <a:rPr lang="ro-RO" sz="2200" b="1" dirty="0"/>
              <a:t/>
            </a:r>
            <a:br>
              <a:rPr lang="ro-RO" sz="2200" b="1" dirty="0"/>
            </a:br>
            <a:r>
              <a:rPr lang="ro-RO" i="1" dirty="0"/>
              <a:t>- Subiecte principale și abordare</a:t>
            </a:r>
          </a:p>
          <a:p>
            <a:r>
              <a:rPr lang="ro-RO" sz="2200" dirty="0">
                <a:solidFill>
                  <a:schemeClr val="bg1"/>
                </a:solidFill>
              </a:rPr>
              <a:t>Priorități post-Corona</a:t>
            </a:r>
            <a:br>
              <a:rPr lang="ro-RO" sz="2200" dirty="0">
                <a:solidFill>
                  <a:schemeClr val="bg1"/>
                </a:solidFill>
              </a:rPr>
            </a:br>
            <a:r>
              <a:rPr lang="ro-RO" i="1" dirty="0">
                <a:solidFill>
                  <a:schemeClr val="bg1"/>
                </a:solidFill>
              </a:rPr>
              <a:t>- Focus pe agenda strategică a executivilor</a:t>
            </a:r>
            <a:endParaRPr lang="ro-RO" dirty="0">
              <a:solidFill>
                <a:schemeClr val="bg1"/>
              </a:solidFill>
            </a:endParaRPr>
          </a:p>
          <a:p>
            <a:r>
              <a:rPr lang="ro-RO" sz="2200" dirty="0"/>
              <a:t>Redresare economică și fonduri europene</a:t>
            </a:r>
            <a:br>
              <a:rPr lang="ro-RO" sz="2200" dirty="0"/>
            </a:br>
            <a:r>
              <a:rPr lang="ro-RO" i="1" dirty="0"/>
              <a:t>- Evoluții și teme centrale ale recuperării economice</a:t>
            </a:r>
          </a:p>
          <a:p>
            <a:r>
              <a:rPr lang="ro-RO" sz="2200" dirty="0"/>
              <a:t>Aspectele studiului</a:t>
            </a:r>
            <a:br>
              <a:rPr lang="ro-RO" sz="2200" dirty="0"/>
            </a:br>
            <a:r>
              <a:rPr lang="ro-RO" i="1" dirty="0"/>
              <a:t>- Prezentare generală a datelor și structură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47550F-4E46-4691-A173-08ABC4943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90559" y="6624638"/>
            <a:ext cx="6559488" cy="153888"/>
          </a:xfrm>
        </p:spPr>
        <p:txBody>
          <a:bodyPr/>
          <a:lstStyle/>
          <a:p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</p:spTree>
    <p:extLst>
      <p:ext uri="{BB962C8B-B14F-4D97-AF65-F5344CB8AC3E}">
        <p14:creationId xmlns:p14="http://schemas.microsoft.com/office/powerpoint/2010/main" val="4188010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>
            <a:extLst>
              <a:ext uri="{FF2B5EF4-FFF2-40B4-BE49-F238E27FC236}">
                <a16:creationId xmlns:a16="http://schemas.microsoft.com/office/drawing/2014/main" id="{38103F90-8BF2-4B82-A1C1-EB3A6848804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136144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9" name="think-cell Slide" r:id="rId14" imgW="473" imgH="476" progId="TCLayout.ActiveDocument.1">
                  <p:embed/>
                </p:oleObj>
              </mc:Choice>
              <mc:Fallback>
                <p:oleObj name="think-cell Slide" r:id="rId14" imgW="473" imgH="476" progId="TCLayout.ActiveDocument.1">
                  <p:embed/>
                  <p:pic>
                    <p:nvPicPr>
                      <p:cNvPr id="23" name="Object 22" hidden="1">
                        <a:extLst>
                          <a:ext uri="{FF2B5EF4-FFF2-40B4-BE49-F238E27FC236}">
                            <a16:creationId xmlns:a16="http://schemas.microsoft.com/office/drawing/2014/main" id="{38103F90-8BF2-4B82-A1C1-EB3A684880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F05913B9-8175-4A4F-94E9-716513C6B1C7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sz="2000" b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FE2A48-DC73-4ADF-8140-9C9145DA85FC}"/>
              </a:ext>
            </a:extLst>
          </p:cNvPr>
          <p:cNvSpPr/>
          <p:nvPr/>
        </p:nvSpPr>
        <p:spPr bwMode="auto">
          <a:xfrm rot="16200000" flipH="1" flipV="1">
            <a:off x="3769333" y="-2357291"/>
            <a:ext cx="2376265" cy="9448800"/>
          </a:xfrm>
          <a:prstGeom prst="rect">
            <a:avLst/>
          </a:prstGeom>
          <a:gradFill flip="none" rotWithShape="1">
            <a:gsLst>
              <a:gs pos="37000">
                <a:schemeClr val="accent1"/>
              </a:gs>
              <a:gs pos="0">
                <a:schemeClr val="accent1"/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8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Quay Sans ITC Com Book" panose="020B05040602020203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7288A7-6A79-4E5E-93CE-12FA5648F1BE}"/>
              </a:ext>
            </a:extLst>
          </p:cNvPr>
          <p:cNvSpPr/>
          <p:nvPr/>
        </p:nvSpPr>
        <p:spPr bwMode="auto">
          <a:xfrm>
            <a:off x="456753" y="1597367"/>
            <a:ext cx="9256781" cy="19718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Quay Sans ITC Com Book" panose="020B0504060202020304" pitchFamily="34" charset="0"/>
            </a:endParaRPr>
          </a:p>
        </p:txBody>
      </p:sp>
      <p:cxnSp>
        <p:nvCxnSpPr>
          <p:cNvPr id="6" name="Gerader Verbinder 112">
            <a:extLst>
              <a:ext uri="{FF2B5EF4-FFF2-40B4-BE49-F238E27FC236}">
                <a16:creationId xmlns:a16="http://schemas.microsoft.com/office/drawing/2014/main" id="{544861E4-809D-41A8-BAE6-2CF4FDCAF8E4}"/>
              </a:ext>
            </a:extLst>
          </p:cNvPr>
          <p:cNvCxnSpPr>
            <a:cxnSpLocks/>
          </p:cNvCxnSpPr>
          <p:nvPr/>
        </p:nvCxnSpPr>
        <p:spPr bwMode="auto">
          <a:xfrm flipV="1">
            <a:off x="4871720" y="1642251"/>
            <a:ext cx="0" cy="176400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47">
            <a:extLst>
              <a:ext uri="{FF2B5EF4-FFF2-40B4-BE49-F238E27FC236}">
                <a16:creationId xmlns:a16="http://schemas.microsoft.com/office/drawing/2014/main" id="{D0794761-B0BD-43BC-A4D9-9C6932DC85B1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11867" y="2374861"/>
            <a:ext cx="4259853" cy="40606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/>
            <a:r>
              <a:rPr lang="ro-RO" sz="1400" dirty="0"/>
              <a:t>Realinierea strategiilor și a modelelor de business</a:t>
            </a:r>
            <a:endParaRPr lang="ro-RO" sz="1400" dirty="0">
              <a:solidFill>
                <a:schemeClr val="accent1"/>
              </a:solidFill>
            </a:endParaRPr>
          </a:p>
        </p:txBody>
      </p:sp>
      <p:sp>
        <p:nvSpPr>
          <p:cNvPr id="8" name="Rectangle 47">
            <a:extLst>
              <a:ext uri="{FF2B5EF4-FFF2-40B4-BE49-F238E27FC236}">
                <a16:creationId xmlns:a16="http://schemas.microsoft.com/office/drawing/2014/main" id="{DB51FAFA-6819-45E3-AFCB-BD26ADD84B65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11867" y="1642251"/>
            <a:ext cx="4342446" cy="180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/>
            <a:r>
              <a:rPr lang="ro-RO" sz="1400" dirty="0"/>
              <a:t>Digitalizarea în toate domeniile</a:t>
            </a:r>
            <a:br>
              <a:rPr lang="ro-RO" sz="1400" dirty="0"/>
            </a:br>
            <a:endParaRPr lang="ro-RO" sz="1400" dirty="0"/>
          </a:p>
        </p:txBody>
      </p:sp>
      <p:sp>
        <p:nvSpPr>
          <p:cNvPr id="9" name="Rectangle 47">
            <a:extLst>
              <a:ext uri="{FF2B5EF4-FFF2-40B4-BE49-F238E27FC236}">
                <a16:creationId xmlns:a16="http://schemas.microsoft.com/office/drawing/2014/main" id="{54939A4F-6CED-4CE8-A226-606C45BC1DA3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11867" y="3058190"/>
            <a:ext cx="4259853" cy="658842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/>
            <a:r>
              <a:rPr lang="ro-RO" sz="1400" dirty="0"/>
              <a:t>Implicarea angajaților, stabilirea de noi modele de lucru și dezvoltarea competențelor necesare</a:t>
            </a:r>
          </a:p>
        </p:txBody>
      </p:sp>
      <p:sp>
        <p:nvSpPr>
          <p:cNvPr id="25" name="Rectangle 47">
            <a:extLst>
              <a:ext uri="{FF2B5EF4-FFF2-40B4-BE49-F238E27FC236}">
                <a16:creationId xmlns:a16="http://schemas.microsoft.com/office/drawing/2014/main" id="{C1D55ECE-7DE8-45F6-9ECB-C71109B2A5BC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989134" y="1642251"/>
            <a:ext cx="4683802" cy="2074781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>
              <a:spcBef>
                <a:spcPts val="600"/>
              </a:spcBef>
            </a:pPr>
            <a:r>
              <a:rPr lang="ro-RO" sz="1400" dirty="0"/>
              <a:t>Criza Corona accelerează măsurile de digitalizare ca răspuns la riscul sanitar dar și de adaptare la noile realități</a:t>
            </a:r>
          </a:p>
          <a:p>
            <a:pPr lvl="1">
              <a:spcBef>
                <a:spcPts val="600"/>
              </a:spcBef>
            </a:pPr>
            <a:r>
              <a:rPr lang="ro-RO" sz="1400" dirty="0"/>
              <a:t>Revizuirea strategiilor și căutarea de noi modele de business (corelate cu digitalizarea) sunt principalele răspunsuri strategice la provocările perioadei</a:t>
            </a:r>
          </a:p>
          <a:p>
            <a:pPr lvl="1">
              <a:spcBef>
                <a:spcPts val="600"/>
              </a:spcBef>
            </a:pPr>
            <a:r>
              <a:rPr lang="ro-RO" sz="1400" dirty="0"/>
              <a:t>În ciuda situației economice tensionate, executivii intervievați nu pierd din vedere angajații</a:t>
            </a:r>
            <a:r>
              <a:rPr lang="de-DE" sz="1400" dirty="0"/>
              <a:t>, </a:t>
            </a:r>
            <a:r>
              <a:rPr lang="ro-RO" sz="1400" dirty="0"/>
              <a:t>menți</a:t>
            </a:r>
            <a:r>
              <a:rPr lang="de-DE" sz="1400" dirty="0"/>
              <a:t>n</a:t>
            </a:r>
            <a:r>
              <a:rPr lang="ro-RO" sz="1400" dirty="0"/>
              <a:t>ând astfel talentele în cadrul organizației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D3A9DE-92FE-484D-8DE9-228AA33504C4}"/>
              </a:ext>
            </a:extLst>
          </p:cNvPr>
          <p:cNvSpPr/>
          <p:nvPr/>
        </p:nvSpPr>
        <p:spPr bwMode="auto">
          <a:xfrm>
            <a:off x="366335" y="1263174"/>
            <a:ext cx="6134967" cy="2268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600" b="1" dirty="0">
                <a:solidFill>
                  <a:schemeClr val="bg1"/>
                </a:solidFill>
              </a:rPr>
              <a:t>Cele mai importante priorități pe agendele post-Corona</a:t>
            </a:r>
            <a:endParaRPr kumimoji="0" lang="ro-RO" sz="16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A008CA-2021-4789-B136-7A62AE7C5EAD}"/>
              </a:ext>
            </a:extLst>
          </p:cNvPr>
          <p:cNvSpPr/>
          <p:nvPr/>
        </p:nvSpPr>
        <p:spPr bwMode="auto">
          <a:xfrm rot="16200000" flipH="1" flipV="1">
            <a:off x="3809538" y="201445"/>
            <a:ext cx="2286926" cy="9448798"/>
          </a:xfrm>
          <a:prstGeom prst="rect">
            <a:avLst/>
          </a:prstGeom>
          <a:gradFill flip="none" rotWithShape="1">
            <a:gsLst>
              <a:gs pos="37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8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Quay Sans ITC Com Book" panose="020B05040602020203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E825B9-005F-420F-827D-90A908A8C172}"/>
              </a:ext>
            </a:extLst>
          </p:cNvPr>
          <p:cNvSpPr/>
          <p:nvPr/>
        </p:nvSpPr>
        <p:spPr bwMode="auto">
          <a:xfrm>
            <a:off x="420620" y="4267602"/>
            <a:ext cx="9256780" cy="18977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Quay Sans ITC Com Book" panose="020B05040602020203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9528BA-7BBE-4987-B683-5D9E1ABEC85B}"/>
              </a:ext>
            </a:extLst>
          </p:cNvPr>
          <p:cNvSpPr/>
          <p:nvPr/>
        </p:nvSpPr>
        <p:spPr bwMode="auto">
          <a:xfrm>
            <a:off x="330202" y="3872703"/>
            <a:ext cx="6134966" cy="2183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600" b="1" dirty="0">
                <a:solidFill>
                  <a:schemeClr val="accent5">
                    <a:lumMod val="75000"/>
                  </a:schemeClr>
                </a:solidFill>
              </a:rPr>
              <a:t>Priorități mai puțin importante pe agendele post-Corona</a:t>
            </a:r>
          </a:p>
        </p:txBody>
      </p:sp>
      <p:cxnSp>
        <p:nvCxnSpPr>
          <p:cNvPr id="31" name="Gerader Verbinder 112">
            <a:extLst>
              <a:ext uri="{FF2B5EF4-FFF2-40B4-BE49-F238E27FC236}">
                <a16:creationId xmlns:a16="http://schemas.microsoft.com/office/drawing/2014/main" id="{60854229-5977-4B93-984F-D03DFAF93EBC}"/>
              </a:ext>
            </a:extLst>
          </p:cNvPr>
          <p:cNvCxnSpPr>
            <a:cxnSpLocks/>
          </p:cNvCxnSpPr>
          <p:nvPr/>
        </p:nvCxnSpPr>
        <p:spPr bwMode="auto">
          <a:xfrm>
            <a:off x="4871720" y="4324994"/>
            <a:ext cx="0" cy="173084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47">
            <a:extLst>
              <a:ext uri="{FF2B5EF4-FFF2-40B4-BE49-F238E27FC236}">
                <a16:creationId xmlns:a16="http://schemas.microsoft.com/office/drawing/2014/main" id="{CC106C90-0E44-4C12-A190-A81162ACDE32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11867" y="4351263"/>
            <a:ext cx="3884682" cy="173232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/>
            <a:r>
              <a:rPr lang="ro-RO" sz="1400" dirty="0"/>
              <a:t>Orientarea modelului de afaceri către sustenabilitate</a:t>
            </a:r>
          </a:p>
        </p:txBody>
      </p:sp>
      <p:sp>
        <p:nvSpPr>
          <p:cNvPr id="37" name="Rectangle 47">
            <a:extLst>
              <a:ext uri="{FF2B5EF4-FFF2-40B4-BE49-F238E27FC236}">
                <a16:creationId xmlns:a16="http://schemas.microsoft.com/office/drawing/2014/main" id="{E8CDE68E-8B2E-4324-9281-60663BCF364B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11867" y="5013176"/>
            <a:ext cx="3960000" cy="173232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/>
            <a:r>
              <a:rPr lang="ro-RO" sz="1400" dirty="0"/>
              <a:t>M&amp;A sau cesionarea unor unități de afaceri</a:t>
            </a:r>
          </a:p>
        </p:txBody>
      </p:sp>
      <p:sp>
        <p:nvSpPr>
          <p:cNvPr id="38" name="Rectangle 47">
            <a:extLst>
              <a:ext uri="{FF2B5EF4-FFF2-40B4-BE49-F238E27FC236}">
                <a16:creationId xmlns:a16="http://schemas.microsoft.com/office/drawing/2014/main" id="{7AA60380-17D5-4330-86B6-AB6895F4C9DF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511867" y="5445224"/>
            <a:ext cx="3884682" cy="173232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/>
            <a:r>
              <a:rPr lang="ro-RO" sz="1400" dirty="0"/>
              <a:t>Ajustări ale lanțului de aprovizionare</a:t>
            </a:r>
          </a:p>
        </p:txBody>
      </p:sp>
      <p:sp>
        <p:nvSpPr>
          <p:cNvPr id="51" name="Rectangle 47">
            <a:extLst>
              <a:ext uri="{FF2B5EF4-FFF2-40B4-BE49-F238E27FC236}">
                <a16:creationId xmlns:a16="http://schemas.microsoft.com/office/drawing/2014/main" id="{5C0698DC-80EC-4E91-85B1-0AF5BDFAC29D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5035530" y="4324994"/>
            <a:ext cx="4653720" cy="183270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lvl="1">
              <a:spcBef>
                <a:spcPts val="200"/>
              </a:spcBef>
            </a:pPr>
            <a:r>
              <a:rPr lang="ro-RO" sz="1400" dirty="0"/>
              <a:t>Eforturile de sustenabilitate sunt încă importante, dar în comparație cu intențiile ambițioase de dinainte de criză, acestea au fost surclasate în favoarea altor priorități</a:t>
            </a:r>
          </a:p>
          <a:p>
            <a:pPr lvl="1">
              <a:spcBef>
                <a:spcPts val="200"/>
              </a:spcBef>
            </a:pPr>
            <a:r>
              <a:rPr lang="ro-RO" sz="1400" dirty="0"/>
              <a:t>Abordarea prudentă a viitorului imediat se reflectă în scăderea apetitului către creșterea anorganică</a:t>
            </a:r>
          </a:p>
          <a:p>
            <a:pPr lvl="1">
              <a:spcBef>
                <a:spcPts val="200"/>
              </a:spcBef>
            </a:pPr>
            <a:r>
              <a:rPr lang="ro-RO" sz="1400" dirty="0"/>
              <a:t>Lanțurile de aprovizionare au fost surprinzător de stabile în timpul crizei, dar corelația poate reflecta și specificul mai degrabă local al industriilor preponderente</a:t>
            </a:r>
          </a:p>
        </p:txBody>
      </p:sp>
      <p:sp>
        <p:nvSpPr>
          <p:cNvPr id="54" name="Footer Placeholder 1">
            <a:extLst>
              <a:ext uri="{FF2B5EF4-FFF2-40B4-BE49-F238E27FC236}">
                <a16:creationId xmlns:a16="http://schemas.microsoft.com/office/drawing/2014/main" id="{DA81E8DA-8777-4DB6-BFF0-C44F5BCCE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90559" y="6624638"/>
            <a:ext cx="6594754" cy="153888"/>
          </a:xfrm>
        </p:spPr>
        <p:txBody>
          <a:bodyPr/>
          <a:lstStyle/>
          <a:p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  <p:sp>
        <p:nvSpPr>
          <p:cNvPr id="55" name="Slide Number Placeholder 6">
            <a:extLst>
              <a:ext uri="{FF2B5EF4-FFF2-40B4-BE49-F238E27FC236}">
                <a16:creationId xmlns:a16="http://schemas.microsoft.com/office/drawing/2014/main" id="{D94A8E0B-E93A-4B91-85AB-69D94FE171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70532" cy="153888"/>
          </a:xfrm>
        </p:spPr>
        <p:txBody>
          <a:bodyPr/>
          <a:lstStyle/>
          <a:p>
            <a:fld id="{916336A2-5EB4-4EC1-953B-D9D538DF092C}" type="slidenum">
              <a:rPr lang="ro-RO" smtClean="0">
                <a:sym typeface="Arial" panose="020B0604020202020204" pitchFamily="34" charset="0"/>
              </a:rPr>
              <a:pPr/>
              <a:t>6</a:t>
            </a:fld>
            <a:endParaRPr lang="ro-RO" dirty="0">
              <a:sym typeface="Arial" panose="020B0604020202020204" pitchFamily="34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75EF352F-DD22-4677-BD50-6C360FD38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34" y="332656"/>
            <a:ext cx="9448800" cy="762000"/>
          </a:xfrm>
        </p:spPr>
        <p:txBody>
          <a:bodyPr/>
          <a:lstStyle/>
          <a:p>
            <a:r>
              <a:rPr lang="ro-RO" sz="2000" dirty="0"/>
              <a:t/>
            </a:r>
            <a:br>
              <a:rPr lang="ro-RO" sz="2000" dirty="0"/>
            </a:br>
            <a:r>
              <a:rPr lang="ro-RO" sz="2000" dirty="0"/>
              <a:t>Prioritățile principale arată că executivii trebuie să gestioneze compromisul dintre redresarea pe termen scurt și oportunitățile pe termen lung</a:t>
            </a:r>
          </a:p>
        </p:txBody>
      </p:sp>
    </p:spTree>
    <p:extLst>
      <p:ext uri="{BB962C8B-B14F-4D97-AF65-F5344CB8AC3E}">
        <p14:creationId xmlns:p14="http://schemas.microsoft.com/office/powerpoint/2010/main" val="680423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6093CDCF-5297-4CFF-B79B-4F3F9B82766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1261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6" name="think-cell Slide" r:id="rId35" imgW="473" imgH="473" progId="TCLayout.ActiveDocument.1">
                  <p:embed/>
                </p:oleObj>
              </mc:Choice>
              <mc:Fallback>
                <p:oleObj name="think-cell Slide" r:id="rId35" imgW="473" imgH="47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6093CDCF-5297-4CFF-B79B-4F3F9B8276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988AB69-D1B7-41D1-B2FF-84A224B5EBF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sz="10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2FF1C49-FEE9-4A96-BE42-B026DDE05225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263650" y="1428750"/>
            <a:ext cx="179388" cy="13335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C075065-7A99-4146-B54A-4766F22E3C36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2522538" y="1428750"/>
            <a:ext cx="179388" cy="1333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8047AEB-AF2D-49D3-80E2-EB852CFF36FF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4568825" y="1428750"/>
            <a:ext cx="179388" cy="13335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9E43692-ADD0-49D2-86A0-089F9879F75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3387725" y="1428750"/>
            <a:ext cx="179388" cy="133350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89A401-1238-4A85-8560-E63D2F93C16A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5786438" y="1428750"/>
            <a:ext cx="179388" cy="1333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1A2E16-F27B-462A-95B6-B7513C70A10B}"/>
              </a:ext>
            </a:extLst>
          </p:cNvPr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1493838" y="1423988"/>
            <a:ext cx="9271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469CE825-FEF5-478A-A952-8176568BFC67}" type="datetime'''F''o''''a''r''''t''''e'' ''im''''''''''''''''p''orta''''nt'">
              <a:rPr lang="ro-RO" altLang="en-US" sz="1000" smtClean="0">
                <a:solidFill>
                  <a:schemeClr val="hlink"/>
                </a:solidFill>
              </a:rPr>
              <a:pPr/>
              <a:t>Foarte important</a:t>
            </a:fld>
            <a:endParaRPr lang="ro-RO" sz="1000" dirty="0">
              <a:solidFill>
                <a:schemeClr val="hlink"/>
              </a:solidFill>
              <a:sym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BDAAC60-C177-4792-BCC3-C668371198E3}"/>
              </a:ext>
            </a:extLst>
          </p:cNvPr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2752725" y="1423988"/>
            <a:ext cx="533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C75A94A2-C49A-4920-A495-845C2F4A66CD}" type="datetime'''''''''''''I''m''''''''p''o''''''rta''''''''''''''n''''''t'''">
              <a:rPr lang="ro-RO" altLang="en-US" sz="1000" smtClean="0">
                <a:solidFill>
                  <a:schemeClr val="hlink"/>
                </a:solidFill>
              </a:rPr>
              <a:pPr/>
              <a:t>Important</a:t>
            </a:fld>
            <a:endParaRPr lang="ro-RO" sz="1000" dirty="0">
              <a:solidFill>
                <a:schemeClr val="hlink"/>
              </a:solidFill>
              <a:sym typeface="+mn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B7B7E-79A8-4EDD-9F3A-1AE065389B14}"/>
              </a:ext>
            </a:extLst>
          </p:cNvPr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4799013" y="1423988"/>
            <a:ext cx="885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A14D3E8D-96FF-4EBC-BA66-611622D67B2D}" type="datetime'''D''''e''loc ''i''''''mp''''''''''o''''rta''''n''''''''''''t'">
              <a:rPr lang="ro-RO" altLang="en-US" sz="1000" smtClean="0">
                <a:solidFill>
                  <a:schemeClr val="hlink"/>
                </a:solidFill>
              </a:rPr>
              <a:pPr/>
              <a:t>Deloc important</a:t>
            </a:fld>
            <a:endParaRPr lang="ro-RO" sz="1000" dirty="0">
              <a:solidFill>
                <a:schemeClr val="hlink"/>
              </a:solidFill>
              <a:sym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ECA978-EFE8-49E3-859E-1E9F2E49A9EB}"/>
              </a:ext>
            </a:extLst>
          </p:cNvPr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3617913" y="1423988"/>
            <a:ext cx="849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0665C580-248F-4F85-B249-4B716F1F88E7}" type="datetime'P''''''''''uț''''in i''''''''m''''''''''port''an''''''t'''">
              <a:rPr lang="ro-RO" altLang="en-US" sz="1000" smtClean="0">
                <a:solidFill>
                  <a:schemeClr val="hlink"/>
                </a:solidFill>
              </a:rPr>
              <a:pPr/>
              <a:t>Puțin important</a:t>
            </a:fld>
            <a:endParaRPr lang="ro-RO" sz="1000" dirty="0">
              <a:solidFill>
                <a:schemeClr val="hlink"/>
              </a:solidFill>
              <a:sym typeface="+mn-l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5CFC71-3AF9-410D-B563-D2B03FBE67A4}"/>
              </a:ext>
            </a:extLst>
          </p:cNvPr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6016625" y="1423988"/>
            <a:ext cx="8731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D14B3F99-70DF-462E-8A17-BB4AF151C329}" type="datetime'N''''''''i''''ci''o in''''f''''or''''''''''''m''aț''i''''e'">
              <a:rPr lang="ro-RO" altLang="en-US" sz="1000" smtClean="0">
                <a:solidFill>
                  <a:schemeClr val="hlink"/>
                </a:solidFill>
              </a:rPr>
              <a:pPr/>
              <a:t>Nicio informație</a:t>
            </a:fld>
            <a:endParaRPr lang="ro-RO" sz="1000" dirty="0">
              <a:solidFill>
                <a:schemeClr val="hlink"/>
              </a:solidFill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F4626-AABA-4749-A420-DE5F3F96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9448800" cy="762000"/>
          </a:xfrm>
        </p:spPr>
        <p:txBody>
          <a:bodyPr/>
          <a:lstStyle/>
          <a:p>
            <a:r>
              <a:rPr lang="ro-RO" sz="2100" dirty="0"/>
              <a:t>Digitalizarea domină agendele post-Corona ale liderilor de afaceri, în timp ce capitalul uman reprezintă un element central în acest context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D1B8A-6590-4442-AF8A-ACAC34ED966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3838" y="6624638"/>
            <a:ext cx="70532" cy="153888"/>
          </a:xfrm>
        </p:spPr>
        <p:txBody>
          <a:bodyPr/>
          <a:lstStyle/>
          <a:p>
            <a:pPr>
              <a:defRPr/>
            </a:pPr>
            <a:fld id="{435AA327-D66F-4C6F-92B6-F31C39A06245}" type="slidenum">
              <a:rPr lang="ro-RO" smtClean="0"/>
              <a:pPr>
                <a:defRPr/>
              </a:pPr>
              <a:t>7</a:t>
            </a:fld>
            <a:endParaRPr lang="ro-R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566377-4EC6-41B3-B431-33A6D3FEC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59" y="6624638"/>
            <a:ext cx="6559488" cy="153888"/>
          </a:xfrm>
        </p:spPr>
        <p:txBody>
          <a:bodyPr/>
          <a:lstStyle/>
          <a:p>
            <a:pPr>
              <a:defRPr/>
            </a:pPr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  <p:graphicFrame>
        <p:nvGraphicFramePr>
          <p:cNvPr id="102" name="Chart 101">
            <a:extLst>
              <a:ext uri="{FF2B5EF4-FFF2-40B4-BE49-F238E27FC236}">
                <a16:creationId xmlns:a16="http://schemas.microsoft.com/office/drawing/2014/main" id="{4F5B4F90-F650-48F0-A1AB-90D87A538F69}"/>
              </a:ext>
            </a:extLst>
          </p:cNvPr>
          <p:cNvGraphicFramePr/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508176638"/>
              </p:ext>
            </p:extLst>
          </p:nvPr>
        </p:nvGraphicFramePr>
        <p:xfrm>
          <a:off x="5734050" y="1762125"/>
          <a:ext cx="3949700" cy="4594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7"/>
          </a:graphicData>
        </a:graphic>
      </p:graphicFrame>
      <p:sp>
        <p:nvSpPr>
          <p:cNvPr id="213" name="Rectangle 212">
            <a:extLst>
              <a:ext uri="{FF2B5EF4-FFF2-40B4-BE49-F238E27FC236}">
                <a16:creationId xmlns:a16="http://schemas.microsoft.com/office/drawing/2014/main" id="{45E01CE3-FAF2-4B29-B7E5-D969AC013215}"/>
              </a:ext>
            </a:extLst>
          </p:cNvPr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gray">
          <a:xfrm>
            <a:off x="9437688" y="4203700"/>
            <a:ext cx="214313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15875" tIns="0" rIns="15875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8FC778BA-EBD1-4873-87D5-F6E8BE6BED99}" type="datetime'''''''''''''''''''3''''''%'''''''''''''''''''''''''''''''''">
              <a:rPr lang="ro-RO" altLang="en-US" sz="1000" smtClean="0">
                <a:cs typeface="+mn-cs"/>
                <a:sym typeface="+mn-lt"/>
              </a:rPr>
              <a:pPr algn="ctr">
                <a:spcBef>
                  <a:spcPct val="0"/>
                </a:spcBef>
              </a:pPr>
              <a:t>3%</a:t>
            </a:fld>
            <a:endParaRPr lang="ro-RO" sz="1000" dirty="0">
              <a:cs typeface="+mn-cs"/>
              <a:sym typeface="+mn-lt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4A64114-F130-4D02-B87D-48EB0C27E343}"/>
              </a:ext>
            </a:extLst>
          </p:cNvPr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247650" y="4200525"/>
            <a:ext cx="206057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6DDF55B6-84D2-4921-8DB6-296D48521B76}" type="datetime'''Î''mbună''tăț''ir''ea ''dur''abil''ă a ''li''chi''dității '">
              <a:rPr lang="ro-RO" altLang="en-US" sz="1050" smtClean="0"/>
              <a:pPr/>
              <a:t>Îmbunătățirea durabilă a lichidității </a:t>
            </a:fld>
            <a:endParaRPr lang="ro-RO" sz="1200" dirty="0">
              <a:sym typeface="+mn-lt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7BD198D8-B144-4645-93B0-BA5A8E3094FF}"/>
              </a:ext>
            </a:extLst>
          </p:cNvPr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247650" y="1985963"/>
            <a:ext cx="2565400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44F86362-97FA-4EF4-8EAF-E9FFC23115FD}" type="datetime'Digi''taliza''rea'' în'''' toa''te'' domeniile corporative '">
              <a:rPr lang="ro-RO" altLang="en-US" sz="1050" smtClean="0"/>
              <a:pPr/>
              <a:t>Digitalizarea în toate domeniile corporative </a:t>
            </a:fld>
            <a:endParaRPr lang="ro-RO" sz="1050" dirty="0">
              <a:sym typeface="+mn-lt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9885BF4-D215-4C01-BABA-41D40DD86441}"/>
              </a:ext>
            </a:extLst>
          </p:cNvPr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gray">
          <a:xfrm>
            <a:off x="9437689" y="3760788"/>
            <a:ext cx="214313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15875" tIns="0" rIns="15875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902EB7A0-0103-4C3E-86B3-66C510CE50E3}" type="datetime'''''''''''''''''3''''''''''''''%'''''''''''''''''''''">
              <a:rPr lang="en-US" altLang="en-US" sz="1000" smtClean="0">
                <a:cs typeface="+mn-cs"/>
                <a:sym typeface="+mn-lt"/>
              </a:rPr>
              <a:pPr algn="ctr">
                <a:spcBef>
                  <a:spcPct val="0"/>
                </a:spcBef>
              </a:pPr>
              <a:t>3%</a:t>
            </a:fld>
            <a:endParaRPr lang="en-US" sz="1000" dirty="0">
              <a:cs typeface="+mn-cs"/>
              <a:sym typeface="+mn-lt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A3B2515C-FA81-4329-9378-0ADB86B7DCA2}"/>
              </a:ext>
            </a:extLst>
          </p:cNvPr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gray">
          <a:xfrm>
            <a:off x="9323388" y="2432050"/>
            <a:ext cx="214313" cy="15240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none" lIns="15875" tIns="0" rIns="15875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FFE804ED-F5D6-4203-9692-5CC105C9BBCA}" type="datetime'''''''''''''''3''%'">
              <a:rPr lang="ro-RO" altLang="en-US" sz="1000" smtClean="0">
                <a:cs typeface="+mn-cs"/>
                <a:sym typeface="+mn-lt"/>
              </a:rPr>
              <a:pPr/>
              <a:t>3%</a:t>
            </a:fld>
            <a:endParaRPr lang="ro-RO" sz="1000" dirty="0">
              <a:cs typeface="+mn-cs"/>
              <a:sym typeface="+mn-lt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620DBEEA-ACC3-4B3D-87B4-281CB4985AFA}"/>
              </a:ext>
            </a:extLst>
          </p:cNvPr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247650" y="2428875"/>
            <a:ext cx="2865438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8124C09A-C218-410B-8A30-F10F65FDEA40}" type="datetime'''Realinierea s''trategiei'' și ''a m''''odelului de business'">
              <a:rPr lang="ro-RO" altLang="en-US" sz="1050" smtClean="0"/>
              <a:pPr/>
              <a:t>Realinierea strategiei și a modelului de business</a:t>
            </a:fld>
            <a:endParaRPr lang="ro-RO" sz="1050" dirty="0">
              <a:sym typeface="+mn-lt"/>
            </a:endParaRP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97C97C2A-EECA-480D-B93E-D46A38FACFB1}"/>
              </a:ext>
            </a:extLst>
          </p:cNvPr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247650" y="3757613"/>
            <a:ext cx="1974850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F0C28541-5B69-46A8-BBFE-8DEC48C6C68E}" type="datetime'''''A''just''''ări ale s''''tructu''''rilor de c''''os''turi '">
              <a:rPr lang="ro-RO" altLang="en-US" sz="1050" smtClean="0"/>
              <a:pPr/>
              <a:t>Ajustări ale structurilor de costuri </a:t>
            </a:fld>
            <a:endParaRPr lang="ro-RO" sz="1050" dirty="0">
              <a:sym typeface="+mn-lt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AC554127-7664-4739-8145-82C048844F01}"/>
              </a:ext>
            </a:extLst>
          </p:cNvPr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247650" y="2871788"/>
            <a:ext cx="5480050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BEBE0E33-9725-4261-92EA-7421AFB5ADCD}" type="thinkcell&lt;?xml version=&quot;1.0&quot; encoding=&quot;UTF-16&quot; standalone=&quot;yes&quot;?&gt;&lt;root reqver=&quot;25060&quot;&gt;&lt;version val=&quot;28444&quot;/&gt;&lt;PersistentType&gt;&lt;m_guid val=&quot;cebc01e4-397a-4a65-8fbf-c5b154d2ea43&quot;/&gt;&lt;m_prec&gt;&lt;m_yearfmt&gt;&lt;begin val=&quot;0&quot;/&gt;&lt;end val=&quot;4&quot;/&gt;&lt;/m_yearfmt&gt;&lt;/m_prec&gt;&lt;/PersistentType&gt;&lt;/root&gt;">
              <a:rPr lang="ro-RO" altLang="en-US" sz="1050" smtClean="0"/>
              <a:pPr/>
              <a:t>Implicarea angajaților, stabilirea de noi modele de lucru, construirea competențelor necesare</a:t>
            </a:fld>
            <a:endParaRPr lang="ro-RO" sz="1050" dirty="0">
              <a:sym typeface="+mn-lt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18E3B6E-C83C-4EC4-9B53-217CD7A0131B}"/>
              </a:ext>
            </a:extLst>
          </p:cNvPr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247650" y="4643438"/>
            <a:ext cx="5145088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DCAA52CD-45E2-477B-BB5B-A5EF2364653D}" type="thinkcell&lt;?xml version=&quot;1.0&quot; encoding=&quot;UTF-16&quot; standalone=&quot;yes&quot;?&gt;&lt;root reqver=&quot;25060&quot;&gt;&lt;version val=&quot;28444&quot;/&gt;&lt;PersistentType&gt;&lt;m_guid val=&quot;d2b9955b-afda-4cf8-8244-ae2e1947190b&quot;/&gt;&lt;m_prec&gt;&lt;m_yearfmt&gt;&lt;begin val=&quot;0&quot;/&gt;&lt;end val=&quot;4&quot;/&gt;&lt;/m_yearfmt&gt;&lt;/m_prec&gt;&lt;/PersistentType&gt;&lt;/root&gt;">
              <a:rPr lang="ro-RO" altLang="en-US" sz="1050" smtClean="0"/>
              <a:pPr/>
              <a:t>Îmbunătățirea managementului performanței corporative și a managementului riscurilor</a:t>
            </a:fld>
            <a:endParaRPr lang="ro-RO" sz="1050" dirty="0">
              <a:sym typeface="+mn-lt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CD0421E-2DF3-4ADF-B916-4AFC266A4C2E}"/>
              </a:ext>
            </a:extLst>
          </p:cNvPr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gray">
          <a:xfrm>
            <a:off x="9207500" y="5168900"/>
            <a:ext cx="214313" cy="1524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15875" tIns="0" rIns="15875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CC0E50D9-6630-42FD-A49C-2C12CFA8446E}" type="datetime'''''''''''''''''''''''''''''''''''''''''''''''''3''''%'">
              <a:rPr lang="ro-RO" altLang="en-US" sz="1000" smtClean="0">
                <a:cs typeface="+mn-cs"/>
                <a:sym typeface="+mn-lt"/>
              </a:rPr>
              <a:pPr algn="ctr">
                <a:spcBef>
                  <a:spcPct val="0"/>
                </a:spcBef>
              </a:pPr>
              <a:t>3%</a:t>
            </a:fld>
            <a:endParaRPr lang="ro-RO" sz="1000" dirty="0">
              <a:cs typeface="+mn-cs"/>
              <a:sym typeface="+mn-lt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AA80BF12-75EF-4345-8DB0-67F069A673B7}"/>
              </a:ext>
            </a:extLst>
          </p:cNvPr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247650" y="5972175"/>
            <a:ext cx="2151063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9C8D6404-3F24-491A-9473-9C0E965111CB}" type="datetime'Ajustări a''''le ''l''an''țulu''i'' d''e a''provizi''onar''e'">
              <a:rPr lang="ro-RO" altLang="en-US" sz="1050" smtClean="0"/>
              <a:pPr/>
              <a:t>Ajustări ale lanțului de aprovizionare</a:t>
            </a:fld>
            <a:endParaRPr lang="ro-RO" sz="1050" dirty="0">
              <a:sym typeface="+mn-lt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79FF2BC-8303-4D3D-A531-CE4011B2A2CD}"/>
              </a:ext>
            </a:extLst>
          </p:cNvPr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247650" y="5086350"/>
            <a:ext cx="3092450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2BB23057-46E2-4E76-A60C-2EBF14F64870}" type="datetime'Orientarea modelului de afac''eri ''către sust''''enabilitate'">
              <a:rPr lang="ro-RO" altLang="en-US" sz="1050" smtClean="0"/>
              <a:pPr/>
              <a:t>Orientarea modelului de afaceri către sustenabilitate</a:t>
            </a:fld>
            <a:endParaRPr lang="ro-RO" sz="1050" dirty="0">
              <a:sym typeface="+mn-lt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661F6832-1502-489F-8314-DF57D55182A0}"/>
              </a:ext>
            </a:extLst>
          </p:cNvPr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247650" y="5529263"/>
            <a:ext cx="255587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3D5BA384-374B-4E0F-8EEF-19827FA08718}" type="datetime'M''''&amp;A sau cesio''nări de dome''n''''ii'' de ac''''tivitate'">
              <a:rPr lang="ro-RO" altLang="en-US" sz="1050" smtClean="0"/>
              <a:pPr/>
              <a:t>M&amp;A sau cesionări de domenii de activitate</a:t>
            </a:fld>
            <a:endParaRPr lang="ro-RO" sz="1050" dirty="0">
              <a:sym typeface="+mn-lt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910962B-F240-4458-BE23-5FC58CA232B4}"/>
              </a:ext>
            </a:extLst>
          </p:cNvPr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gray">
          <a:xfrm>
            <a:off x="9437689" y="1989138"/>
            <a:ext cx="214313" cy="15240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none" lIns="15875" tIns="0" rIns="15875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F1317ED9-415A-45DA-87D5-BBE173C4BC3A}" type="datetime'''''''''''3''''''''''''''''''''''''''''%'''''''''''''''''''''">
              <a:rPr lang="en-US" altLang="en-US" sz="1000" smtClean="0">
                <a:cs typeface="+mn-cs"/>
                <a:sym typeface="+mn-lt"/>
              </a:rPr>
              <a:pPr algn="ctr">
                <a:spcBef>
                  <a:spcPct val="0"/>
                </a:spcBef>
              </a:pPr>
              <a:t>3%</a:t>
            </a:fld>
            <a:endParaRPr lang="en-US" sz="1000" dirty="0">
              <a:cs typeface="+mn-cs"/>
              <a:sym typeface="+mn-lt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362420C-F57B-4EDC-99BD-F1698D0ED203}"/>
              </a:ext>
            </a:extLst>
          </p:cNvPr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gray">
          <a:xfrm>
            <a:off x="9437689" y="2874963"/>
            <a:ext cx="214313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15875" tIns="0" rIns="15875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DE97F0CB-93DC-4B26-948E-5F8BD557B3A9}" type="datetime'''''''''''''''''''''''''''''''''''''3%'''''''''''''''''">
              <a:rPr lang="en-US" altLang="en-US" sz="1000" smtClean="0">
                <a:cs typeface="+mn-cs"/>
                <a:sym typeface="+mn-lt"/>
              </a:rPr>
              <a:pPr algn="ctr">
                <a:spcBef>
                  <a:spcPct val="0"/>
                </a:spcBef>
              </a:pPr>
              <a:t>3%</a:t>
            </a:fld>
            <a:endParaRPr lang="en-US" sz="1000" dirty="0">
              <a:cs typeface="+mn-cs"/>
              <a:sym typeface="+mn-lt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AA854A4-4955-43F1-8B90-0CFFC165AC9B}"/>
              </a:ext>
            </a:extLst>
          </p:cNvPr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gray">
          <a:xfrm>
            <a:off x="9437689" y="4646613"/>
            <a:ext cx="214313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15875" tIns="0" rIns="15875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373C2F15-3D1C-4BC0-BFC6-FA16711C2545}" type="datetime'''''''''''''''''''''''''''''3''%'''''''">
              <a:rPr lang="en-US" altLang="en-US" sz="1000" smtClean="0">
                <a:cs typeface="+mn-cs"/>
                <a:sym typeface="+mn-lt"/>
              </a:rPr>
              <a:pPr algn="ctr">
                <a:spcBef>
                  <a:spcPct val="0"/>
                </a:spcBef>
              </a:pPr>
              <a:t>3%</a:t>
            </a:fld>
            <a:endParaRPr lang="en-US" sz="1000" dirty="0">
              <a:cs typeface="+mn-cs"/>
              <a:sym typeface="+mn-lt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665F7A0-2E80-4999-9411-086E04FCE478}"/>
              </a:ext>
            </a:extLst>
          </p:cNvPr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247650" y="3314700"/>
            <a:ext cx="2997200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EA7F6901-93AA-41C8-9295-2322625A2404}" type="datetime'Reorganizare (str''uctu''ri ''și proces''e organizaționale'')'">
              <a:rPr lang="it-IT" altLang="en-US" sz="1050" smtClean="0"/>
              <a:pPr/>
              <a:t>Reorganizare (structuri și procese organizaționale)</a:t>
            </a:fld>
            <a:endParaRPr lang="ro-RO" sz="1050" dirty="0"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8199F62-2725-47A1-A5AF-195CA60030CA}"/>
              </a:ext>
            </a:extLst>
          </p:cNvPr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gray">
          <a:xfrm>
            <a:off x="9437688" y="3317875"/>
            <a:ext cx="214313" cy="1524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15875" tIns="0" rIns="15875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ct val="0"/>
              </a:spcBef>
            </a:pPr>
            <a:fld id="{292E2A6E-DFFC-4984-BFB0-7E351A1C792E}" type="datetime'3''''''''''''''''''''''''''''''''''''''%'''''''''''''''">
              <a:rPr lang="ro-RO" altLang="en-US" sz="1000" smtClean="0">
                <a:cs typeface="+mn-cs"/>
                <a:sym typeface="+mn-lt"/>
              </a:rPr>
              <a:pPr/>
              <a:t>3%</a:t>
            </a:fld>
            <a:endParaRPr lang="ro-RO" sz="1000" dirty="0">
              <a:cs typeface="+mn-cs"/>
              <a:sym typeface="+mn-lt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8113E2A-7197-4B8E-9102-5051084B38F7}"/>
              </a:ext>
            </a:extLst>
          </p:cNvPr>
          <p:cNvSpPr txBox="1"/>
          <p:nvPr/>
        </p:nvSpPr>
        <p:spPr>
          <a:xfrm>
            <a:off x="230188" y="1410772"/>
            <a:ext cx="141679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ro-RO" sz="1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Priorități: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A452A6-4958-42BA-8541-4C2926187A43}"/>
              </a:ext>
            </a:extLst>
          </p:cNvPr>
          <p:cNvSpPr txBox="1"/>
          <p:nvPr/>
        </p:nvSpPr>
        <p:spPr>
          <a:xfrm>
            <a:off x="399662" y="6354031"/>
            <a:ext cx="232921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ro-RO" sz="1000" i="1" dirty="0">
                <a:solidFill>
                  <a:schemeClr val="bg2"/>
                </a:solidFill>
              </a:rPr>
              <a:t>Participanți studiu: 33 executivi</a:t>
            </a:r>
          </a:p>
        </p:txBody>
      </p:sp>
    </p:spTree>
    <p:extLst>
      <p:ext uri="{BB962C8B-B14F-4D97-AF65-F5344CB8AC3E}">
        <p14:creationId xmlns:p14="http://schemas.microsoft.com/office/powerpoint/2010/main" val="3142410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4F1156B-2ECF-4055-9389-919886D3F16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5813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4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4F1156B-2ECF-4055-9389-919886D3F1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834C335-0B2E-497A-91F9-EEB5C40254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3318892"/>
            <a:ext cx="6010741" cy="676616"/>
          </a:xfrm>
        </p:spPr>
        <p:txBody>
          <a:bodyPr/>
          <a:lstStyle/>
          <a:p>
            <a:pPr algn="r" rtl="1"/>
            <a:endParaRPr lang="ro-R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30948-A9B6-499D-83E3-61FE07092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230400" y="6624638"/>
            <a:ext cx="141064" cy="153888"/>
          </a:xfrm>
        </p:spPr>
        <p:txBody>
          <a:bodyPr/>
          <a:lstStyle/>
          <a:p>
            <a:fld id="{916336A2-5EB4-4EC1-953B-D9D538DF092C}" type="slidenum">
              <a:rPr lang="ro-RO" smtClean="0">
                <a:sym typeface="Arial" panose="020B0604020202020204" pitchFamily="34" charset="0"/>
              </a:rPr>
              <a:pPr/>
              <a:t>8</a:t>
            </a:fld>
            <a:endParaRPr lang="ro-RO" dirty="0">
              <a:sym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86AB5F-4429-48E5-BF8F-FD4B4C19271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28600" y="457200"/>
            <a:ext cx="9448800" cy="762000"/>
          </a:xfrm>
        </p:spPr>
        <p:txBody>
          <a:bodyPr/>
          <a:lstStyle/>
          <a:p>
            <a:r>
              <a:rPr lang="ro-RO" sz="2100" dirty="0">
                <a:sym typeface="Arial" panose="020B0604020202020204" pitchFamily="34" charset="0"/>
              </a:rPr>
              <a:t>Cuprins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D060A7-9DAA-46B1-AAE1-321307DD52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28600" y="1712595"/>
            <a:ext cx="6452592" cy="564278"/>
          </a:xfrm>
        </p:spPr>
        <p:txBody>
          <a:bodyPr/>
          <a:lstStyle/>
          <a:p>
            <a:r>
              <a:rPr lang="ro-RO" sz="2200" dirty="0"/>
              <a:t>Context</a:t>
            </a:r>
            <a:br>
              <a:rPr lang="ro-RO" sz="2200" dirty="0"/>
            </a:br>
            <a:r>
              <a:rPr lang="ro-RO" sz="2200" dirty="0"/>
              <a:t>- </a:t>
            </a:r>
            <a:r>
              <a:rPr lang="ro-RO" i="1" dirty="0"/>
              <a:t>Subiecte principale și abordare</a:t>
            </a:r>
          </a:p>
          <a:p>
            <a:r>
              <a:rPr lang="ro-RO" sz="2200" dirty="0"/>
              <a:t>Priorități post-Corona</a:t>
            </a:r>
            <a:br>
              <a:rPr lang="ro-RO" sz="2200" dirty="0"/>
            </a:br>
            <a:r>
              <a:rPr lang="ro-RO" i="1" dirty="0"/>
              <a:t>- Focus pe agenda strategică a executivilor</a:t>
            </a:r>
            <a:endParaRPr lang="ro-RO" dirty="0"/>
          </a:p>
          <a:p>
            <a:r>
              <a:rPr lang="ro-RO" sz="2200" b="1" dirty="0">
                <a:solidFill>
                  <a:schemeClr val="bg1"/>
                </a:solidFill>
              </a:rPr>
              <a:t>Redresare economică și fonduri europene</a:t>
            </a:r>
            <a:br>
              <a:rPr lang="ro-RO" sz="2200" b="1" dirty="0">
                <a:solidFill>
                  <a:schemeClr val="bg1"/>
                </a:solidFill>
              </a:rPr>
            </a:br>
            <a:r>
              <a:rPr lang="ro-RO" b="1" i="1" dirty="0">
                <a:solidFill>
                  <a:schemeClr val="bg1"/>
                </a:solidFill>
              </a:rPr>
              <a:t>- Evoluții și teme centrale ale recuperării economice</a:t>
            </a:r>
          </a:p>
          <a:p>
            <a:r>
              <a:rPr lang="ro-RO" sz="2200" dirty="0"/>
              <a:t>Aspectele studiului</a:t>
            </a:r>
            <a:br>
              <a:rPr lang="ro-RO" sz="2200" dirty="0"/>
            </a:br>
            <a:r>
              <a:rPr lang="ro-RO" sz="2200" dirty="0"/>
              <a:t>- </a:t>
            </a:r>
            <a:r>
              <a:rPr lang="ro-RO" i="1" dirty="0"/>
              <a:t>Prezentare generală a datelor și structură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47550F-4E46-4691-A173-08ABC4943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90559" y="6624638"/>
            <a:ext cx="6559488" cy="153888"/>
          </a:xfrm>
        </p:spPr>
        <p:txBody>
          <a:bodyPr/>
          <a:lstStyle/>
          <a:p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</p:spTree>
    <p:extLst>
      <p:ext uri="{BB962C8B-B14F-4D97-AF65-F5344CB8AC3E}">
        <p14:creationId xmlns:p14="http://schemas.microsoft.com/office/powerpoint/2010/main" val="1105317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3BB82E6-5CD9-414A-A173-7D00F4AF97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15045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5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28389ADB-5144-41EF-8305-926B0A23340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kumimoji="0" lang="ro-RO" sz="2100" b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63CA14-DA75-4B63-B103-12CC614683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0400" y="6624638"/>
            <a:ext cx="70532" cy="153888"/>
          </a:xfrm>
        </p:spPr>
        <p:txBody>
          <a:bodyPr/>
          <a:lstStyle/>
          <a:p>
            <a:pPr>
              <a:defRPr/>
            </a:pPr>
            <a:fld id="{916336A2-5EB4-4EC1-953B-D9D538DF092C}" type="slidenum">
              <a:rPr lang="ro-RO" smtClean="0"/>
              <a:pPr>
                <a:defRPr/>
              </a:pPr>
              <a:t>9</a:t>
            </a:fld>
            <a:endParaRPr lang="ro-R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88E7F9-09FC-4673-84FD-8C1BBBEC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100" dirty="0"/>
              <a:t>Conform opiniei majorității participanților, redresarea economiei se va realiza în anul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EA580-16E4-4228-8315-84AB029AA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59" y="6624638"/>
            <a:ext cx="6594754" cy="153888"/>
          </a:xfrm>
        </p:spPr>
        <p:txBody>
          <a:bodyPr/>
          <a:lstStyle/>
          <a:p>
            <a:pPr>
              <a:defRPr/>
            </a:pPr>
            <a:r>
              <a:rPr lang="ro-RO" dirty="0"/>
              <a:t>Horváth &amp; </a:t>
            </a:r>
            <a:r>
              <a:rPr lang="ro-RO" dirty="0" err="1"/>
              <a:t>Partners</a:t>
            </a:r>
            <a:r>
              <a:rPr lang="ro-RO" dirty="0"/>
              <a:t> </a:t>
            </a:r>
            <a:r>
              <a:rPr lang="ro-RO" dirty="0" err="1"/>
              <a:t>CxO</a:t>
            </a:r>
            <a:r>
              <a:rPr lang="ro-RO" dirty="0"/>
              <a:t> - Priorități majore post-Corona / Redresare economică și fonduri europene  I 14 Aprilie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156006-81CC-4C50-80F0-A55BABF762DA}"/>
              </a:ext>
            </a:extLst>
          </p:cNvPr>
          <p:cNvSpPr/>
          <p:nvPr/>
        </p:nvSpPr>
        <p:spPr bwMode="auto">
          <a:xfrm>
            <a:off x="1166689" y="5059052"/>
            <a:ext cx="7890768" cy="11782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177800" indent="-1778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o-RO" sz="1400" dirty="0"/>
              <a:t>Majoritatea liderilor de afaceri prognozează o </a:t>
            </a:r>
            <a:r>
              <a:rPr lang="ro-RO" sz="1400" dirty="0">
                <a:solidFill>
                  <a:schemeClr val="accent1"/>
                </a:solidFill>
              </a:rPr>
              <a:t>revenire la nivelul de dinainte de criză în 2022</a:t>
            </a:r>
          </a:p>
          <a:p>
            <a:pPr marL="177800" indent="-1778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o-RO" sz="1400">
                <a:solidFill>
                  <a:schemeClr val="accent1"/>
                </a:solidFill>
              </a:rPr>
              <a:t>9% </a:t>
            </a:r>
            <a:r>
              <a:rPr lang="ro-RO" sz="1400" dirty="0">
                <a:solidFill>
                  <a:schemeClr val="accent1"/>
                </a:solidFill>
              </a:rPr>
              <a:t>dintre participanți </a:t>
            </a:r>
            <a:r>
              <a:rPr lang="ro-RO" sz="1400" dirty="0"/>
              <a:t>estimează o </a:t>
            </a:r>
            <a:r>
              <a:rPr lang="ro-RO" sz="1400" dirty="0">
                <a:solidFill>
                  <a:schemeClr val="accent1"/>
                </a:solidFill>
              </a:rPr>
              <a:t>redresare completă în 2021</a:t>
            </a:r>
          </a:p>
          <a:p>
            <a:pPr marL="177800" indent="-1778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o-RO" sz="1400" dirty="0"/>
              <a:t>Timpul de redresare completă </a:t>
            </a:r>
            <a:r>
              <a:rPr lang="ro-RO" sz="1400" dirty="0">
                <a:solidFill>
                  <a:schemeClr val="accent1"/>
                </a:solidFill>
              </a:rPr>
              <a:t>diferă foarte mult între industrii</a:t>
            </a:r>
          </a:p>
          <a:p>
            <a:pPr marL="177800" indent="-1778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o-RO" sz="1400" dirty="0"/>
              <a:t>În </a:t>
            </a:r>
            <a:r>
              <a:rPr lang="ro-RO" sz="1400" dirty="0">
                <a:solidFill>
                  <a:schemeClr val="accent1"/>
                </a:solidFill>
              </a:rPr>
              <a:t>industria aviatică</a:t>
            </a:r>
            <a:r>
              <a:rPr lang="ro-RO" sz="1400" dirty="0"/>
              <a:t>, nu se așteaptă o redresare completă </a:t>
            </a:r>
            <a:r>
              <a:rPr lang="ro-RO" sz="1400" dirty="0">
                <a:solidFill>
                  <a:schemeClr val="accent1"/>
                </a:solidFill>
              </a:rPr>
              <a:t>înainte de 2024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0DAAC32-D300-4673-91B4-9B00978D6802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99784111"/>
              </p:ext>
            </p:extLst>
          </p:nvPr>
        </p:nvGraphicFramePr>
        <p:xfrm>
          <a:off x="488950" y="1985963"/>
          <a:ext cx="9170988" cy="2973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58" name="Rectangle 457">
            <a:extLst>
              <a:ext uri="{FF2B5EF4-FFF2-40B4-BE49-F238E27FC236}">
                <a16:creationId xmlns:a16="http://schemas.microsoft.com/office/drawing/2014/main" id="{92FB8D65-A7AF-4C16-857F-B026086D45A6}"/>
              </a:ext>
            </a:extLst>
          </p:cNvPr>
          <p:cNvSpPr>
            <a:spLocks/>
          </p:cNvSpPr>
          <p:nvPr/>
        </p:nvSpPr>
        <p:spPr bwMode="auto">
          <a:xfrm>
            <a:off x="2728872" y="1370736"/>
            <a:ext cx="4778367" cy="3300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o-RO" sz="1200" b="1" dirty="0">
                <a:solidFill>
                  <a:schemeClr val="accent5">
                    <a:lumMod val="50000"/>
                  </a:schemeClr>
                </a:solidFill>
              </a:rPr>
              <a:t>Timp de Redresare (toate industriile) </a:t>
            </a:r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4B972505-049C-49AE-A6DC-2FCF6ED3BC3E}"/>
              </a:ext>
            </a:extLst>
          </p:cNvPr>
          <p:cNvSpPr txBox="1"/>
          <p:nvPr/>
        </p:nvSpPr>
        <p:spPr>
          <a:xfrm flipH="1">
            <a:off x="776536" y="1772816"/>
            <a:ext cx="2160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ro-RO" sz="1200" b="1" dirty="0"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91C75-4A80-46CF-9AD5-F224E06B36EB}"/>
              </a:ext>
            </a:extLst>
          </p:cNvPr>
          <p:cNvSpPr txBox="1"/>
          <p:nvPr/>
        </p:nvSpPr>
        <p:spPr>
          <a:xfrm>
            <a:off x="399662" y="6354031"/>
            <a:ext cx="232921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ro-RO" sz="1000" i="1" dirty="0">
                <a:solidFill>
                  <a:schemeClr val="bg2"/>
                </a:solidFill>
              </a:rPr>
              <a:t>Participanți studiu: 33 executivi</a:t>
            </a:r>
          </a:p>
        </p:txBody>
      </p:sp>
    </p:spTree>
    <p:extLst>
      <p:ext uri="{BB962C8B-B14F-4D97-AF65-F5344CB8AC3E}">
        <p14:creationId xmlns:p14="http://schemas.microsoft.com/office/powerpoint/2010/main" val="38443566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34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8&quot;&gt;&lt;elem m_fUsage=&quot;1.70999999999999996447E+00&quot;&gt;&lt;m_msothmcolidx val=&quot;0&quot;/&gt;&lt;m_rgb r=&quot;C6&quot; g=&quot;C6&quot; b=&quot;C6&quot;/&gt;&lt;m_nBrightness endver=&quot;26206&quot; val=&quot;0&quot;/&gt;&lt;/elem&gt;&lt;elem m_fUsage=&quot;1.00000000000000000000E+00&quot;&gt;&lt;m_msothmcolidx val=&quot;0&quot;/&gt;&lt;m_rgb r=&quot;FF&quot; g=&quot;C0&quot; b=&quot;00&quot;/&gt;&lt;m_nBrightness endver=&quot;26206&quot; val=&quot;0&quot;/&gt;&lt;/elem&gt;&lt;elem m_fUsage=&quot;7.29000000000000092371E-01&quot;&gt;&lt;m_msothmcolidx val=&quot;0&quot;/&gt;&lt;m_rgb r=&quot;E4&quot; g=&quot;E4&quot; b=&quot;E4&quot;/&gt;&lt;m_nBrightness endver=&quot;26206&quot; val=&quot;0&quot;/&gt;&lt;/elem&gt;&lt;elem m_fUsage=&quot;6.56100000000000127542E-01&quot;&gt;&lt;m_msothmcolidx val=&quot;0&quot;/&gt;&lt;m_rgb r=&quot;3C&quot; g=&quot;3C&quot; b=&quot;3C&quot;/&gt;&lt;m_nBrightness endver=&quot;26206&quot; val=&quot;0&quot;/&gt;&lt;/elem&gt;&lt;elem m_fUsage=&quot;5.90490000000000181402E-01&quot;&gt;&lt;m_msothmcolidx val=&quot;0&quot;/&gt;&lt;m_rgb r=&quot;10&quot; g=&quot;06&quot; b=&quot;C8&quot;/&gt;&lt;m_nBrightness endver=&quot;26206&quot; val=&quot;0&quot;/&gt;&lt;/elem&gt;&lt;elem m_fUsage=&quot;5.31441000000000163261E-01&quot;&gt;&lt;m_msothmcolidx val=&quot;0&quot;/&gt;&lt;m_rgb r=&quot;9A&quot; g=&quot;50&quot; b=&quot;9A&quot;/&gt;&lt;m_nBrightness endver=&quot;26206&quot; val=&quot;0&quot;/&gt;&lt;/elem&gt;&lt;elem m_fUsage=&quot;4.78296900000000135833E-01&quot;&gt;&lt;m_msothmcolidx val=&quot;0&quot;/&gt;&lt;m_rgb r=&quot;F3&quot; g=&quot;B5&quot; b=&quot;23&quot;/&gt;&lt;m_nBrightness endver=&quot;26206&quot; val=&quot;0&quot;/&gt;&lt;/elem&gt;&lt;elem m_fUsage=&quot;4.30467210000000155556E-01&quot;&gt;&lt;m_msothmcolidx val=&quot;0&quot;/&gt;&lt;m_rgb r=&quot;FF&quot; g=&quot;FF&quot; b=&quot;00&quot;/&gt;&lt;m_nBrightness endver=&quot;26206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xnnJNNqLYReMyvsNgoJO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.znkYLJnnRgv1bXjKBlW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JY7D7hdzpuNpZ_G3Hlp0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9O7_G741P63XBxdHU9aq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4N6WMNeueltoufNR6MZU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TmuVdrKP4ttcscQGuJB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xKoX3g6kz0V.L3UkACy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8BulyqTVZnXahUxumA2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jbuiq6vA1cJo71qZkM.C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he27U10YU2k3C0yne_Je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vAIq_gMD9_dIndWHnKVn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EV_RckpPd2A77.ZO2z3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LcTD_8xPKEv1SPTgBk8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7iCp1cmz9CGo7sfO0vCB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Mf5q7lScTX6hQKmqv1s9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HoAdQK1LtPdJ9wM194j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r3Skpc5FfG8Chd0R7Bx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qoBprZqb.41FgN95.wND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0toFn8BnN9Fzz68VpPrL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VDx.FbEQ_HQAaqv9Fz8J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FI1Vo2lNM4h1voWqG43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LaPpk0VtFJocCIoJyfM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QznlsgQhe7qIDNJHp6eT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B1TiYZX0SxgKaiEehru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PAzYb6.g0ApI1vQwYzI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rcLLlpI1HaMM3ZzdeBV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7gCR5yCMdWJnBqyVIPN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nTNHApGhdUG4fSqywcA9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NuRz6DV0Yg21WStVAHI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0e3Cc2TMPfGHxS2w2l1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LwbPR8o5CD7nZJGdSq30Q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7ybWAwAjsqCOC4tdhAo3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Am1VwHW711WlDZBl7M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5GVLQvpmKM7LB9Kwgp_H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4MFmzgydTkeihhjxZ0k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xmMuvOWhLWB1p8iP4no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ia6U1RXxktLMsrpqXJf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Ja0cAfpk.2qfAvGo8JtG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KBJJNo7eR5.UqCcbM9wX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ACQRrA6RGObdimbgvxiQ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YwgqospG32BltjxzebPL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C2Mp0yDo9QVAJ1yF9MFj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UpcdXzNVZjoWDLER083n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4qh4gBg4YtnqY89tRNi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oWeuJu_TnmVNewcR7wI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jgFoMqEXq9livksyz67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dGwV9kj6N34.XJI1O7_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3IP.a64F6q7T3ATKtFZg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XpbnOBSK2Rj9nrnJGZM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NvxwmR01pNI8AFTwdYe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rMYOwugIXExxQ32kQNrT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IW8_dqNa9PoUR8fJWp9s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P6auPml9xaikklMq4pLi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KSOea4GA49W7bKhEocW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VLZo.zd9r8pBPUKRZNH2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7c19axKGyezhDBDDiIimw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hPhAh5i9dFlqRc0XVkO1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1Q.yqPGCVs4z9GiO1NBU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5r3IG.erld5bPlxvHWRj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AOE6MwqEXJ5shOi6Qf4f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fBDHyVwmgYx7NQPIRr6h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SQIMXyw.LfaRduAvPz6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hv.dnS1r6NupYp6sEet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8M4b6dGSN7_AqhSz9AC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ItGe0yWLSbkhlmItIzmF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vZgg8eFdbH9Z.YeD_4R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gZrjKaSHGru5NrshYBN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7XNeB.nMmdzwmw_ihaF0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96eQoWn4B7YB3EN0vonb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DgM2fw.E24shVi8Ahet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z5050KpICFd2Yz.7eYN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YCnKt_5BibqNm5OP4pi1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dwtULUp9s3BKp6S8916g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4Q4LLwCyMRd6RwmG1gRm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MD2enmejHl774IZup.v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o2whzb.I4S6IMY4xQ1iw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yibwuO4mZOoYXNK4wDN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0kaCuV4djoPbEt99I7cG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7nTLj2pjDNV5mE_RT1ff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zezrtVUoGgHKR56hfWW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TMLXndjDGzLaZAEn0zUmw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HMob9h.5Olq.OqkwBIo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cS.P5xkF2JCU2jvij7l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2snVDW9SNOfm4bIBr9J_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pbjCzEEyUvUUB5ZhpoD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A5ZWpz3TadtjTIXzSWc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QHUWoIP0pzPGQBoC2Ml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EmgEf4XTH.Mb_VnPA8Az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bKisFMF9LUwhST4Kj2XEg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0EQzVtTYxblnniloL.T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iTHb2f9mK1lVsfAFSZK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6.Q7G7jakt5Ld7sCkRJg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e7x1yS2etVio5VHYIJu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AF0zxjLYlwIdIn8vm8y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7aitgoEkhkpp.PyBlGi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zj5MIf83b7G2jrc.5EK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MkJO5QSA7vHvdp8Hy2O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RsVp9EMl3gUJrHAXXDab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QyU6OcghX1tz.6B_MmLVw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Bp7jtQxwSru17XTmRrhow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eOVlsq1vdGVYmAVqso.Q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Izk0UnBA0LvEmRw8sfTw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0xUZgm8vggnnIjr9Dac5Q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ECA_K_Hkk3Hct6FtO9Ve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BCgnkzvVvB2EASH3ZAs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GpSudDkEcZUP9zwrukD6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HxvOxqh0OkWiqsHz5MJ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zJgUqljzJeHtqmI3miI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kNq1gECT24AXVZZF583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E.SRh4fTx7NjUkq6fY_vQ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PSuIT9Z.qNl_14RuDXo8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xmhAfbNhUTmq0O_pEYt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0eClfiUpW4g45edleMHQ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p.6FBD7DfoGMczMa6Fu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4KwkufXsGVacPmV1bbLDg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AORE2vFkT42b9vLPvL7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503RMVtMAwJY8wMpAHX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YInQ5mkSArQN4wVxy0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SociyUUcKPTQ7w_5f0j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fZ8KVzenuLtk6L7J469Tw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a0WaPpIqEEn1BMJnZCxg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IpSE24vbNkiHXG0j42j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7rQUHuJMtV2HqIOEF2cO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zmri8yQzGr7jgybfeJ1g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X4WDughWAEfC2_ZJ.Bdw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57LFodUUtrKiDHelVF6zw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Kk2MetO6ZJl0VmKPTZ.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z2CtdV7FDzLnJad.mWh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ZOzo56t1cwvN8EOkU42V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sxcHZRNsGnKV4SmY068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kj0u4E1F7F46_EgNXZXm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4pt6pt09"/>
  <p:tag name="SHAPETYPE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4pt6pt09"/>
  <p:tag name="SHAPETYPE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4pt6pt09"/>
  <p:tag name="SHAPETYPE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4pt6pt09"/>
  <p:tag name="SHAPETYPE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4pt6pt09"/>
  <p:tag name="SHAPETYPE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4pt6pt09"/>
  <p:tag name="SHAPE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oXkxYYWuH6E8V5ChBeeA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4pt6pt09"/>
  <p:tag name="SHAPETYPE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q01NjHKkiJqe4nBmiGgQ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q01NjHKkiJqe4nBmiGg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q01NjHKkiJqe4nBmiGgQ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q01NjHKkiJqe4nBmiGgQ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q01NjHKkiJqe4nBmiGgQ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q01NjHKkiJqe4nBmiGg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q01NjHKkiJqe4nBmiGgQ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q01NjHKkiJqe4nBmiGgQ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q01NjHKkiJqe4nBmiGg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wMQXC9P0e.pa6V4.WQVw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q01NjHKkiJqe4nBmiGg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upNMM8_2UatSCS5qdRp5Q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xED0MH8UeHjdInPnti6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wu_dQZB0SG8JrwOk3_O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4pt6pt09"/>
  <p:tag name="SHAPETYPE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4pt6pt09"/>
  <p:tag name="SHAPETYPE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7R_en7LNqmOszQaMtoc0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m1Hgn10EmG2sTgTyznf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AtsV3sCkikDGVoIkqoP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YInQ5mkSArQN4wVxy0w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nbH9TuDCU6xOCcampMfO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1UkIAtYm0Gar8UxQljh.Q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_hYA4nBkmeZk934uyAHg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kTEtUetUG.QhFe4.wq4Q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OznXaf0EC5ByiAQqufm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_kZHXNXkWuMPUSYascz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ko_MjTuBEavcvo4cxI5_g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pOW2v0wVUebWCXZyTlRxg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JWI3C_50Sc865AKkd7cw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6253yhLUCoSdjrw526W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pg2sen.E69VnGKz4wdn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FlbcDLO0yOUzoUt8912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uOGbbNM8Ey8TXJdIYae0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EfYCK4HsUyycZE4CAWYg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hjK1AnEUSE66ToIjWtxw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HAYwwdEEaYj9KRXO3Nwg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p2sg5dAUy779pIEHB.pQ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8NYkhdPOEO22Cg_dVbRFg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hjK1AnEUSE66ToIjWtxw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HAYwwdEEaYj9KRXO3Nw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ZpLnou8Jx1g0ivxWziVw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p2sg5dAUy779pIEHB.pQ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8NYkhdPOEO22Cg_dVbRFg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hjK1AnEUSE66ToIjWtxw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HAYwwdEEaYj9KRXO3Nwg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p2sg5dAUy779pIEHB.p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8NYkhdPOEO22Cg_dVbRFg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hjK1AnEUSE66ToIjWtxw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HAYwwdEEaYj9KRXO3Nwg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p2sg5dAUy779pIEHB.pQ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8NYkhdPOEO22Cg_dVbR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KdOtFTG0RdULjH4ywqv.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helC.t0ESGyADbll8jX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CUvVnsP20y8a4VoIMyTV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YInQ5mkSArQN4wVxy0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o2lN3tfU4rxS7DaW5QEk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YInQ5mkSArQN4wVxy0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oTrqxvS.LqWoS_Op5v3m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YInQ5mkSArQN4wVxy0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GM_0Rljk26mD17z360mw"/>
  <p:tag name="VCT-BODYINDENTATION" val="0;0;0.1250391;14.87504;15;29.87504;30;45;45.12504;59.87504;"/>
  <p:tag name="VCT-BULLETVISIBILITY" val="G ****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Zin92JNBtBtswJcPDnD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wMQXC9P0e.pa6V4.WQV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f4ldpmV0aWAfIwZmeVX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i63v8Dxk690l3kg7_LY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YInQ5mkSArQN4wVxy0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adBtvwArfvXQvhIDsu3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X73xJYW0.v70zGFNy1y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YInQ5mkSArQN4wVxy0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FE8os1VU061a0XltTQyR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j3lcEuZUiku7rNY4fer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X73xJYW0.v70zGFNy1y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YInQ5mkSArQN4wVxy0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Pq7hSVt7236IC4jnkh0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YInQ5mkSArQN4wVxy0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Pq7hSVt7236IC4jnkh0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YInQ5mkSArQN4wVxy0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1.2009 14:05:10"/>
  <p:tag name="VCT-TEMPLATE" val="blank.potx"/>
  <p:tag name="VCTMASTER" val="HP_standard"/>
  <p:tag name="VCT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qmvhXd991lw2GkirRxc1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8sJGs8w7E6MkZR6lw1nV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87iWZAO0Sv44R4h6sJ8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QUZ2LqIbEW14Jxhr5A5X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8mwuB2RES2unJMFXM0T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YInQ5mkSArQN4wVxy0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X73xJYW0.v70zGFNy1y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9WiGw94efqhzluwW5ze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titl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ia6U1RXxktLMsrpqXJf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DcAE2KXUCCzMnCHofof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2ptStandard"/>
  <p:tag name="SHAPETYPE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D77ouoC03J.KvhEprR47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iRGirOB2K.MCr8FJVtT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YInQ5mkSArQN4wVxy0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6wUtERInpTd19f7K1_u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tPCNL_0fYzOWTfxEA0C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zvW_XSOhj2I0yR27Iyn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be1YEg9XIPr7R3DQWvQ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6tt3eNv2hlDzQjXk.Eh3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et6nXqqkcBewykkXUt0W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qh9iBTY4GLwI_PTT0Mo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nIiU0C3bYQ8WfMdbSvO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b09JnQgZO9XK891OD17h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OMelhPH6tN5acXThJnKkg"/>
</p:tagLst>
</file>

<file path=ppt/theme/theme1.xml><?xml version="1.0" encoding="utf-8"?>
<a:theme xmlns:a="http://schemas.openxmlformats.org/drawingml/2006/main" name="Design HP">
  <a:themeElements>
    <a:clrScheme name="HuP-neu 3">
      <a:dk1>
        <a:srgbClr val="000000"/>
      </a:dk1>
      <a:lt1>
        <a:srgbClr val="FFFFFF"/>
      </a:lt1>
      <a:dk2>
        <a:srgbClr val="000000"/>
      </a:dk2>
      <a:lt2>
        <a:srgbClr val="8C8C8C"/>
      </a:lt2>
      <a:accent1>
        <a:srgbClr val="008CC8"/>
      </a:accent1>
      <a:accent2>
        <a:srgbClr val="E6E6E6"/>
      </a:accent2>
      <a:accent3>
        <a:srgbClr val="B4B4B4"/>
      </a:accent3>
      <a:accent4>
        <a:srgbClr val="969696"/>
      </a:accent4>
      <a:accent5>
        <a:srgbClr val="787878"/>
      </a:accent5>
      <a:accent6>
        <a:srgbClr val="05415A"/>
      </a:accent6>
      <a:hlink>
        <a:srgbClr val="464646"/>
      </a:hlink>
      <a:folHlink>
        <a:srgbClr val="B4B4B4"/>
      </a:folHlink>
    </a:clrScheme>
    <a:fontScheme name="Horváth Standard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rtlCol="0" anchor="ctr" anchorCtr="0" compatLnSpc="1">
        <a:prstTxWarp prst="textNoShape">
          <a:avLst/>
        </a:prstTxWarp>
      </a:bodyPr>
      <a:lstStyle>
        <a:defPPr algn="l" eaLnBrk="0" fontAlgn="base" hangingPunct="0">
          <a:spcBef>
            <a:spcPct val="50000"/>
          </a:spcBef>
          <a:spcAft>
            <a:spcPct val="0"/>
          </a:spcAft>
          <a:buClr>
            <a:schemeClr val="accent1"/>
          </a:buClr>
          <a:buSzPct val="80000"/>
          <a:defRPr kumimoji="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chemeClr val="bg1"/>
        </a:solidFill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 defTabSz="857250" fontAlgn="base">
          <a:spcBef>
            <a:spcPct val="40000"/>
          </a:spcBef>
          <a:spcAft>
            <a:spcPct val="0"/>
          </a:spcAft>
          <a:buClr>
            <a:schemeClr val="accent1"/>
          </a:buClr>
          <a:defRPr dirty="0" err="1" smtClean="0"/>
        </a:defPPr>
      </a:lstStyle>
    </a:txDef>
  </a:objectDefaults>
  <a:extraClrSchemeLst/>
  <a:custClrLst>
    <a:custClr name="Sky Blue 15%">
      <a:srgbClr val="DCEBFA"/>
    </a:custClr>
    <a:custClr name="Sky Blue 35%">
      <a:srgbClr val="AFD7EB"/>
    </a:custClr>
    <a:custClr name="Sky Blue 55%">
      <a:srgbClr val="73BEE1"/>
    </a:custClr>
    <a:custClr name="Sky Blue 75%">
      <a:srgbClr val="00A5D7"/>
    </a:custClr>
    <a:custClr name="Mid-Light Grey">
      <a:srgbClr val="D2D2D2"/>
    </a:custClr>
    <a:custClr name="Anthracite">
      <a:srgbClr val="5A5A5A"/>
    </a:custClr>
    <a:custClr name="Darkest Grey">
      <a:srgbClr val="464646"/>
    </a:custClr>
    <a:custClr name="Red">
      <a:srgbClr val="C30C3E"/>
    </a:custClr>
    <a:custClr name="Yellow">
      <a:srgbClr val="FFCC66"/>
    </a:custClr>
    <a:custClr name="Green">
      <a:srgbClr val="007770"/>
    </a:custClr>
  </a:custClrLst>
  <a:extLst>
    <a:ext uri="{05A4C25C-085E-4340-85A3-A5531E510DB2}">
      <thm15:themeFamily xmlns:thm15="http://schemas.microsoft.com/office/thememl/2012/main" name="Design HP.potx" id="{1FE8C6F0-52BE-4B1F-A7D4-DDE281DD5BA2}" vid="{517E126B-0E4E-4E6F-94FA-C9AAC4F5E00D}"/>
    </a:ext>
  </a:extLst>
</a:theme>
</file>

<file path=ppt/theme/theme2.xml><?xml version="1.0" encoding="utf-8"?>
<a:theme xmlns:a="http://schemas.openxmlformats.org/drawingml/2006/main" name="Larissa-Design">
  <a:themeElements>
    <a:clrScheme name="Horvath Farbschema">
      <a:dk1>
        <a:srgbClr val="000000"/>
      </a:dk1>
      <a:lt1>
        <a:srgbClr val="FFFFFF"/>
      </a:lt1>
      <a:dk2>
        <a:srgbClr val="000000"/>
      </a:dk2>
      <a:lt2>
        <a:srgbClr val="8C8C8C"/>
      </a:lt2>
      <a:accent1>
        <a:srgbClr val="008CC8"/>
      </a:accent1>
      <a:accent2>
        <a:srgbClr val="E6E6E6"/>
      </a:accent2>
      <a:accent3>
        <a:srgbClr val="B4B4B4"/>
      </a:accent3>
      <a:accent4>
        <a:srgbClr val="969696"/>
      </a:accent4>
      <a:accent5>
        <a:srgbClr val="787878"/>
      </a:accent5>
      <a:accent6>
        <a:srgbClr val="05415A"/>
      </a:accent6>
      <a:hlink>
        <a:srgbClr val="464646"/>
      </a:hlink>
      <a:folHlink>
        <a:srgbClr val="B4B4B4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Horvath Farbschema">
      <a:dk1>
        <a:srgbClr val="000000"/>
      </a:dk1>
      <a:lt1>
        <a:srgbClr val="FFFFFF"/>
      </a:lt1>
      <a:dk2>
        <a:srgbClr val="000000"/>
      </a:dk2>
      <a:lt2>
        <a:srgbClr val="8C8C8C"/>
      </a:lt2>
      <a:accent1>
        <a:srgbClr val="008CC8"/>
      </a:accent1>
      <a:accent2>
        <a:srgbClr val="E6E6E6"/>
      </a:accent2>
      <a:accent3>
        <a:srgbClr val="B4B4B4"/>
      </a:accent3>
      <a:accent4>
        <a:srgbClr val="969696"/>
      </a:accent4>
      <a:accent5>
        <a:srgbClr val="787878"/>
      </a:accent5>
      <a:accent6>
        <a:srgbClr val="05415A"/>
      </a:accent6>
      <a:hlink>
        <a:srgbClr val="464646"/>
      </a:hlink>
      <a:folHlink>
        <a:srgbClr val="B4B4B4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8F7EFFCF36384589B74A149041CCE2" ma:contentTypeVersion="4" ma:contentTypeDescription="Ein neues Dokument erstellen." ma:contentTypeScope="" ma:versionID="3705ca3a26da7280b247ce4de60a90d0">
  <xsd:schema xmlns:xsd="http://www.w3.org/2001/XMLSchema" xmlns:xs="http://www.w3.org/2001/XMLSchema" xmlns:p="http://schemas.microsoft.com/office/2006/metadata/properties" xmlns:ns2="f036ac05-5f94-4a61-a657-726a15bddbe7" xmlns:ns3="56bb274f-78b7-4b67-b5ae-c8f726faf172" targetNamespace="http://schemas.microsoft.com/office/2006/metadata/properties" ma:root="true" ma:fieldsID="cf3bc6330a8efcbb10aee3ed08cb519e" ns2:_="" ns3:_="">
    <xsd:import namespace="f036ac05-5f94-4a61-a657-726a15bddbe7"/>
    <xsd:import namespace="56bb274f-78b7-4b67-b5ae-c8f726faf1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6ac05-5f94-4a61-a657-726a15bddb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bb274f-78b7-4b67-b5ae-c8f726faf17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qs:outline xmlns:qs="urn:strategyCompass:quickSlide:basic:outline:2014">
  <qs:settings>
    <qs:designID>QuickSlideAgenda18_4_3</qs:designID>
    <qs:numberingChecked>False</qs:numberingChecked>
    <qs:subNumberingChecked>False</qs:subNumberingChecked>
    <qs:pagesNumberChecked>True</qs:pagesNumberChecked>
    <qs:topicsChecked>True</qs:topicsChecked>
    <qs:subtopicsChecked>True</qs:subtopicsChecked>
    <qs:extratopicsChecked>False</qs:extratopicsChecked>
    <qs:overviewChecked>True</qs:overviewChecked>
    <qs:chapterNumberOnSlidesChecked>False</qs:chapterNumberOnSlidesChecked>
    <qs:chapterNameOnSlidesChecked>False</qs:chapterNameOnSlidesChecked>
    <qs:autoUpdateChecked>False</qs:autoUpdateChecked>
    <qs:subChaptersOnlyOnActiveChapter>True</qs:subChaptersOnlyOnActiveChapter>
    <qs:separatorOnlyActiveChapterChecked>False</qs:separatorOnlyActiveChapterChecked>
    <qs:overviewWithSubchaptersChecked>True</qs:overviewWithSubchaptersChecked>
    <qs:sectionsChecked>False</qs:sectionsChecked>
    <qs:navigationChecked>False</qs:navigationChecked>
    <qs:navigationSubChecked>False</qs:navigationSubChecked>
    <qs:linkChecked>False</qs:linkChecked>
  </qs:settings>
  <qs:title>Agenda</qs:title>
  <qs:overviewpage>1801</qs:overviewpage>
  <qs:chapter>
    <qs:id>1649</qs:id>
    <qs:pageNr>30</qs:pageNr>
    <qs:slideIndex>32</qs:slideIndex>
    <qs:title>Industry Insights</qs:title>
    <qs:navText/>
    <qs:number/>
    <qs:position>1</qs:position>
    <qs:level>0</qs:level>
    <qs:chapter>
      <qs:id>1649</qs:id>
      <qs:pageNr>30</qs:pageNr>
      <qs:slideIndex>32</qs:slideIndex>
      <qs:title>Automotive</qs:title>
      <qs:navText/>
      <qs:number/>
      <qs:position>1</qs:position>
      <qs:level>1</qs:level>
    </qs:chapter>
    <qs:chapter>
      <qs:id>1734</qs:id>
      <qs:pageNr>34</qs:pageNr>
      <qs:slideIndex>36</qs:slideIndex>
      <qs:title>Building &amp; Construction</qs:title>
      <qs:navText/>
      <qs:number/>
      <qs:position>2</qs:position>
      <qs:level>1</qs:level>
    </qs:chapter>
    <qs:chapter>
      <qs:id>1735</qs:id>
      <qs:pageNr>35</qs:pageNr>
      <qs:slideIndex>37</qs:slideIndex>
      <qs:title>Financial Industries</qs:title>
      <qs:navText/>
      <qs:number/>
      <qs:position>3</qs:position>
      <qs:level>1</qs:level>
    </qs:chapter>
    <qs:chapter>
      <qs:id>1736</qs:id>
      <qs:pageNr>39</qs:pageNr>
      <qs:slideIndex>41</qs:slideIndex>
      <qs:title>Industrial and High-Tech Goods </qs:title>
      <qs:navText/>
      <qs:number/>
      <qs:position>4</qs:position>
      <qs:level>1</qs:level>
    </qs:chapter>
    <qs:chapter>
      <qs:id>1737</qs:id>
      <qs:pageNr>40</qs:pageNr>
      <qs:slideIndex>42</qs:slideIndex>
      <qs:title>Life Science</qs:title>
      <qs:navText/>
      <qs:number/>
      <qs:position>5</qs:position>
      <qs:level>1</qs:level>
    </qs:chapter>
    <qs:chapter>
      <qs:id>1738</qs:id>
      <qs:pageNr>41</qs:pageNr>
      <qs:slideIndex>43</qs:slideIndex>
      <qs:title>Oil &amp; Chemical</qs:title>
      <qs:navText/>
      <qs:number/>
      <qs:position>6</qs:position>
      <qs:level>1</qs:level>
    </qs:chapter>
    <qs:chapter>
      <qs:id>1740</qs:id>
      <qs:pageNr>42</qs:pageNr>
      <qs:slideIndex>44</qs:slideIndex>
      <qs:title>Retail and Consumer Goods</qs:title>
      <qs:navText/>
      <qs:number/>
      <qs:position>7</qs:position>
      <qs:level>1</qs:level>
    </qs:chapter>
    <qs:chapter>
      <qs:id>1741</qs:id>
      <qs:pageNr>43</qs:pageNr>
      <qs:slideIndex>45</qs:slideIndex>
      <qs:title>Transportation, Travel and Logistics</qs:title>
      <qs:navText/>
      <qs:number/>
      <qs:position>8</qs:position>
      <qs:level>1</qs:level>
    </qs:chapter>
    <qs:chapter>
      <qs:id>1742</qs:id>
      <qs:pageNr>44</qs:pageNr>
      <qs:slideIndex>46</qs:slideIndex>
      <qs:title>Utilities</qs:title>
      <qs:navText/>
      <qs:number/>
      <qs:position>9</qs:position>
      <qs:level>1</qs:level>
    </qs:chapter>
  </qs:chapter>
</qs:outline>
</file>

<file path=customXml/itemProps1.xml><?xml version="1.0" encoding="utf-8"?>
<ds:datastoreItem xmlns:ds="http://schemas.openxmlformats.org/officeDocument/2006/customXml" ds:itemID="{DC5B13A7-3E73-4BE3-B6FE-7A846E75D8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241F94-0D07-4142-8E3D-F9EFCBC3AD1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f036ac05-5f94-4a61-a657-726a15bddbe7"/>
    <ds:schemaRef ds:uri="http://schemas.microsoft.com/office/2006/documentManagement/types"/>
    <ds:schemaRef ds:uri="56bb274f-78b7-4b67-b5ae-c8f726faf172"/>
    <ds:schemaRef ds:uri="http://purl.org/dc/elements/1.1/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30211D4-9BE5-4AE1-89E4-636DC27487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36ac05-5f94-4a61-a657-726a15bddbe7"/>
    <ds:schemaRef ds:uri="56bb274f-78b7-4b67-b5ae-c8f726faf1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8F237E0-7BBF-45ED-93ED-5F04AF36D917}">
  <ds:schemaRefs>
    <ds:schemaRef ds:uri="urn:strategyCompass:quickSlide:basic:outline:201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Pages>1</Pages>
  <Words>2038</Words>
  <Application>Microsoft Office PowerPoint</Application>
  <PresentationFormat>A4 Paper (210x297 mm)</PresentationFormat>
  <Paragraphs>365</Paragraphs>
  <Slides>18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Quay Sans ITC Com Book</vt:lpstr>
      <vt:lpstr>Wingdings</vt:lpstr>
      <vt:lpstr>Design HP</vt:lpstr>
      <vt:lpstr>think-cell Slide</vt:lpstr>
      <vt:lpstr> Priorități majore post-Corona  Redresare economică și fonduri europene</vt:lpstr>
      <vt:lpstr>Cuprins</vt:lpstr>
      <vt:lpstr>Horváth &amp; Partners in Romania – cifre cheie</vt:lpstr>
      <vt:lpstr>PowerPoint Presentation</vt:lpstr>
      <vt:lpstr>Cuprins</vt:lpstr>
      <vt:lpstr> Prioritățile principale arată că executivii trebuie să gestioneze compromisul dintre redresarea pe termen scurt și oportunitățile pe termen lung</vt:lpstr>
      <vt:lpstr>Digitalizarea domină agendele post-Corona ale liderilor de afaceri, în timp ce capitalul uman reprezintă un element central în acest context</vt:lpstr>
      <vt:lpstr>Cuprins</vt:lpstr>
      <vt:lpstr>Conform opiniei majorității participanților, redresarea economiei se va realiza în anul 2022</vt:lpstr>
      <vt:lpstr>Green Deal se reflectă în prioritățile executivilor: digitalizarea și decarbonatarea domină agenda, dar nu și inovarea</vt:lpstr>
      <vt:lpstr> Prioritățile executivilor legate de absorbția de fonduri europene: eficiența proceselor și reducerea birocratiei</vt:lpstr>
      <vt:lpstr>Măsurile prioritare identificate de participanți în vederea unei absorbții cât mai mari de fonduri europene în perioada 2021-2027</vt:lpstr>
      <vt:lpstr>Provocări actuale și șansa relansării economice Concluzii</vt:lpstr>
      <vt:lpstr>Cuprins</vt:lpstr>
      <vt:lpstr>Studiu CxO, Horváth &amp; Partners Aspecte cheie despre participanți – Detalii relevante</vt:lpstr>
      <vt:lpstr>Horváth &amp; Partners: Steering Business Successfully</vt:lpstr>
      <vt:lpstr>Horváth &amp; Partners   Creșterea performanței companiilor în Romania din 2005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2020-05-26T11:42:59Z</dcterms:created>
  <dcterms:modified xsi:type="dcterms:W3CDTF">2021-04-13T20:07:10Z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0x010100138F7EFFCF36384589B74A149041CCE2</vt:lpwstr>
  </property>
  <property fmtid="{D5CDD505-2E9C-101B-9397-08002B2CF9AE}" pid="3" name="_AdHocReviewCycleID">
    <vt:i4>-1064815119</vt:i4>
  </property>
  <property fmtid="{D5CDD505-2E9C-101B-9397-08002B2CF9AE}" pid="4" name="_NewReviewCycle">
    <vt:lpwstr/>
  </property>
  <property fmtid="{D5CDD505-2E9C-101B-9397-08002B2CF9AE}" pid="5" name="_PreviousAdHocReviewCycleID">
    <vt:i4>933037162</vt:i4>
  </property>
</Properties>
</file>