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embeddedFontLst>
    <p:embeddedFont>
      <p:font typeface="Gill Sans" panose="020B0604020202020204" charset="0"/>
      <p:regular r:id="rId11"/>
      <p:bold r:id="rId12"/>
    </p:embeddedFont>
    <p:embeddedFont>
      <p:font typeface="Tahoma" panose="020B0604030504040204" pitchFamily="34" charset="0"/>
      <p:regular r:id="rId13"/>
      <p:bold r:id="rId14"/>
    </p:embeddedFont>
    <p:embeddedFont>
      <p:font typeface="Gill Sans MT" panose="020B0502020104020203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jpPdzRl4lqFLo4Kte4hw/OK3uE3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lix MATEI" initials="" lastIdx="4" clrIdx="0"/>
  <p:cmAuthor id="1" name="Eugen Lascu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74"/>
  </p:normalViewPr>
  <p:slideViewPr>
    <p:cSldViewPr snapToGrid="0" snapToObjects="1">
      <p:cViewPr varScale="1">
        <p:scale>
          <a:sx n="71" d="100"/>
          <a:sy n="71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18T08:26:01.331" idx="1">
    <p:pos x="6000" y="0"/>
    <p:text>Dupa ëducate", asigurand, totodata, un sistem de alerta in situatia deteriorarii situatiei financiare ..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JjipEGk"/>
      </p:ext>
    </p:extLst>
  </p:cm>
</p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04T13:35:13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22313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6147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1887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17166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53129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95211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72982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8" name="Google Shape;1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72487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9" name="Google Shape;15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4020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3"/>
          <p:cNvSpPr txBox="1"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ftr" idx="11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sldNum" idx="12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0" name="Google Shape;20;p13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2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body" idx="1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8" name="Google Shape;88;p22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5" name="Google Shape;95;p23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7" name="Google Shape;27;p14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15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 txBox="1"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body" idx="1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body" idx="2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2" name="Google Shape;42;p16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7"/>
          <p:cNvSpPr txBox="1"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body" idx="2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body" idx="3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body" idx="4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2" name="Google Shape;52;p17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8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8" name="Google Shape;58;p18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9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 txBox="1"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1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body" idx="2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0" name="Google Shape;70;p20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21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73" name="Google Shape;73;p21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dist="228600" dir="4740000" sx="98000" sy="98000" algn="tl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21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ap="flat" cmpd="sng">
              <a:solidFill>
                <a:srgbClr val="19191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>
            <a:spLocks noGrp="1"/>
          </p:cNvSpPr>
          <p:nvPr>
            <p:ph type="pic" idx="2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body" idx="1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dt" idx="10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ftr" idx="11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1" name="Google Shape;81;p21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2"/>
          <p:cNvPicPr preferRelativeResize="0"/>
          <p:nvPr/>
        </p:nvPicPr>
        <p:blipFill rotWithShape="1">
          <a:blip r:embed="rId13">
            <a:alphaModFix/>
          </a:blip>
          <a:srcRect t="1538" b="-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2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3" name="Google Shape;13;p12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</a:pPr>
            <a:r>
              <a:rPr lang="en-US"/>
              <a:t>R.A.I.S.A  </a:t>
            </a:r>
            <a:r>
              <a:rPr lang="en-US" sz="1400"/>
              <a:t>BY  THEPESIA CONSULTING</a:t>
            </a:r>
            <a:endParaRPr/>
          </a:p>
        </p:txBody>
      </p:sp>
      <p:sp>
        <p:nvSpPr>
          <p:cNvPr id="101" name="Google Shape;101;p1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REMOTE .  AUTOMATED . INTERACTIVE . SELF .  ASSESSMENT</a:t>
            </a:r>
            <a:endParaRPr dirty="0"/>
          </a:p>
        </p:txBody>
      </p:sp>
      <p:pic>
        <p:nvPicPr>
          <p:cNvPr id="102" name="Google Shape;10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7961" y="1484006"/>
            <a:ext cx="2660552" cy="2621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 dirty="0">
                <a:latin typeface="+mn-lt"/>
              </a:rPr>
              <a:t>PREAMBUL</a:t>
            </a:r>
            <a:endParaRPr dirty="0">
              <a:latin typeface="+mn-lt"/>
            </a:endParaRPr>
          </a:p>
        </p:txBody>
      </p:sp>
      <p:sp>
        <p:nvSpPr>
          <p:cNvPr id="108" name="Google Shape;108;p2"/>
          <p:cNvSpPr txBox="1">
            <a:spLocks noGrp="1"/>
          </p:cNvSpPr>
          <p:nvPr>
            <p:ph type="body" idx="1"/>
          </p:nvPr>
        </p:nvSpPr>
        <p:spPr>
          <a:xfrm>
            <a:off x="1451567" y="2051282"/>
            <a:ext cx="9603300" cy="35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15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În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contextul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global, precum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și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în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cel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determinat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explozia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pandemică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a COVID19, o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serie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factori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distanțare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socială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, fac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necesară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și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imperativă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reinventarea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procesului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consultanță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prin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trecerea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acestuia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într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-o 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nouă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dimensiune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și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anume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Remote Consultancy –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Consultanță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Digitală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Asistată</a:t>
            </a:r>
            <a:r>
              <a:rPr lang="en-US" sz="1500" b="1" dirty="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500" b="1" dirty="0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latin typeface="Arial"/>
                <a:ea typeface="Arial"/>
                <a:cs typeface="Arial"/>
                <a:sym typeface="Arial"/>
              </a:rPr>
              <a:t>Reinventarea</a:t>
            </a:r>
            <a:r>
              <a:rPr lang="en-US" sz="15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latin typeface="Arial"/>
                <a:ea typeface="Arial"/>
                <a:cs typeface="Arial"/>
                <a:sym typeface="Arial"/>
              </a:rPr>
              <a:t>procesului</a:t>
            </a:r>
            <a:r>
              <a:rPr lang="en-US" sz="1500" b="1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00" b="1" dirty="0" err="1">
                <a:latin typeface="Arial"/>
                <a:ea typeface="Arial"/>
                <a:cs typeface="Arial"/>
                <a:sym typeface="Arial"/>
              </a:rPr>
              <a:t>consultanță</a:t>
            </a:r>
            <a:r>
              <a:rPr lang="en-US" sz="15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dirty="0" err="1">
                <a:latin typeface="Arial"/>
                <a:ea typeface="Arial"/>
                <a:cs typeface="Arial"/>
                <a:sym typeface="Arial"/>
              </a:rPr>
              <a:t>presupune</a:t>
            </a:r>
            <a:r>
              <a:rPr lang="en-US" sz="1500" b="1" dirty="0">
                <a:latin typeface="Arial"/>
                <a:ea typeface="Arial"/>
                <a:cs typeface="Arial"/>
                <a:sym typeface="Arial"/>
              </a:rPr>
              <a:t> :</a:t>
            </a:r>
            <a:endParaRPr sz="15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Digitalizarea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, care face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posibilă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procesarea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rapidă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informațiilor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 -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prin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conectivitatea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internet</a:t>
            </a: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Nevoia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adresare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pe o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scară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cât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mai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largă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mediului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antreprenorial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românesc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prin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introducerea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unei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practici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standard – “best practice”. </a:t>
            </a: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Nevoia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accesare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unor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finanțări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Nevoia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din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ce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în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ce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mai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frecventă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00" dirty="0" err="1">
                <a:latin typeface="Arial"/>
                <a:ea typeface="Arial"/>
                <a:cs typeface="Arial"/>
                <a:sym typeface="Arial"/>
              </a:rPr>
              <a:t>atragere</a:t>
            </a: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 de capital</a:t>
            </a: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-12065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</a:pPr>
            <a:endParaRPr sz="1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 dirty="0">
                <a:latin typeface="Gill Sans MT" panose="020B0502020104020203" pitchFamily="34" charset="77"/>
              </a:rPr>
              <a:t>CE PRESUPUNE CONSULTANȚA DIGITALĂ ?</a:t>
            </a:r>
            <a:endParaRPr dirty="0">
              <a:latin typeface="Gill Sans MT" panose="020B0502020104020203" pitchFamily="34" charset="77"/>
            </a:endParaRPr>
          </a:p>
        </p:txBody>
      </p:sp>
      <p:sp>
        <p:nvSpPr>
          <p:cNvPr id="114" name="Google Shape;114;p3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50"/>
              <a:buFont typeface="Arial"/>
              <a:buChar char="●"/>
            </a:pP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Interacțiunea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participanților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într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-o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platformă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digitală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Consultanță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Digitală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Asistată</a:t>
            </a:r>
            <a:r>
              <a:rPr lang="en-US" sz="1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161925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50"/>
              <a:buNone/>
            </a:pPr>
            <a:endParaRPr sz="16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50"/>
              <a:buFont typeface="Arial"/>
              <a:buChar char="●"/>
            </a:pP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Standardizarea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și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alinierea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practicile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internaționale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consacrate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, a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procesului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consultanță</a:t>
            </a:r>
            <a:endParaRPr sz="16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61925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50"/>
              <a:buNone/>
            </a:pPr>
            <a:endParaRPr sz="16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50"/>
              <a:buFont typeface="Arial"/>
              <a:buChar char="●"/>
            </a:pP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Evită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interacțiunea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fizică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generând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economii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semnificative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timp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precum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și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simplificarea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proceselor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și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cerințelor</a:t>
            </a:r>
            <a:r>
              <a:rPr lang="en-US" sz="16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documentare</a:t>
            </a:r>
            <a:endParaRPr sz="16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latin typeface="+mn-lt"/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1800" b="1" dirty="0" err="1">
                <a:solidFill>
                  <a:srgbClr val="99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Eliminăm</a:t>
            </a:r>
            <a:r>
              <a:rPr lang="en-US" sz="1800" b="1" dirty="0">
                <a:solidFill>
                  <a:srgbClr val="99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rgbClr val="99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cerința</a:t>
            </a:r>
            <a:r>
              <a:rPr lang="en-US" sz="1800" b="1" dirty="0">
                <a:solidFill>
                  <a:srgbClr val="99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‘</a:t>
            </a:r>
            <a:r>
              <a:rPr lang="en-US" sz="1800" b="1" dirty="0" err="1">
                <a:solidFill>
                  <a:srgbClr val="99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dosarului</a:t>
            </a:r>
            <a:r>
              <a:rPr lang="en-US" sz="1800" b="1" dirty="0">
                <a:solidFill>
                  <a:srgbClr val="99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cu </a:t>
            </a:r>
            <a:r>
              <a:rPr lang="en-US" sz="1800" b="1" dirty="0" err="1">
                <a:solidFill>
                  <a:srgbClr val="99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șină</a:t>
            </a:r>
            <a:r>
              <a:rPr lang="en-US" sz="1800" b="1" dirty="0">
                <a:solidFill>
                  <a:srgbClr val="99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’ ! </a:t>
            </a:r>
            <a:endParaRPr sz="1800" b="1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CE ESTE R.A.I.S.A  ?</a:t>
            </a:r>
          </a:p>
        </p:txBody>
      </p:sp>
      <p:sp>
        <p:nvSpPr>
          <p:cNvPr id="120" name="Google Shape;120;p4"/>
          <p:cNvSpPr txBox="1"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lvl="0" indent="0">
              <a:buNone/>
            </a:pPr>
            <a:r>
              <a:rPr lang="en-US" sz="1600" b="1" dirty="0" err="1">
                <a:latin typeface="+mn-lt"/>
                <a:sym typeface="Arial"/>
              </a:rPr>
              <a:t>Soluția</a:t>
            </a:r>
            <a:r>
              <a:rPr lang="en-US" sz="1600" b="1" dirty="0">
                <a:latin typeface="+mn-lt"/>
                <a:sym typeface="Arial"/>
              </a:rPr>
              <a:t> de </a:t>
            </a:r>
            <a:r>
              <a:rPr lang="en-US" sz="1600" b="1" dirty="0" err="1">
                <a:latin typeface="+mn-lt"/>
                <a:sym typeface="Arial"/>
              </a:rPr>
              <a:t>consultanță</a:t>
            </a:r>
            <a:r>
              <a:rPr lang="en-US" sz="1600" b="1" dirty="0">
                <a:latin typeface="+mn-lt"/>
                <a:sym typeface="Arial"/>
              </a:rPr>
              <a:t> </a:t>
            </a:r>
            <a:r>
              <a:rPr lang="en-US" sz="1600" b="1" dirty="0" err="1">
                <a:latin typeface="+mn-lt"/>
                <a:sym typeface="Arial"/>
              </a:rPr>
              <a:t>personalizată</a:t>
            </a:r>
            <a:r>
              <a:rPr lang="en-US" sz="1600" b="1" dirty="0">
                <a:latin typeface="+mn-lt"/>
                <a:sym typeface="Arial"/>
              </a:rPr>
              <a:t>, pe </a:t>
            </a:r>
            <a:r>
              <a:rPr lang="en-US" sz="1600" b="1" dirty="0" err="1">
                <a:latin typeface="+mn-lt"/>
                <a:sym typeface="Arial"/>
              </a:rPr>
              <a:t>platformă</a:t>
            </a:r>
            <a:r>
              <a:rPr lang="en-US" sz="1600" b="1" dirty="0">
                <a:latin typeface="+mn-lt"/>
                <a:sym typeface="Arial"/>
              </a:rPr>
              <a:t> </a:t>
            </a:r>
            <a:r>
              <a:rPr lang="en-US" sz="1600" b="1" dirty="0" err="1">
                <a:latin typeface="+mn-lt"/>
                <a:sym typeface="Arial"/>
              </a:rPr>
              <a:t>digitală</a:t>
            </a:r>
            <a:r>
              <a:rPr lang="en-US" sz="1600" b="1" dirty="0">
                <a:latin typeface="+mn-lt"/>
                <a:sym typeface="Arial"/>
              </a:rPr>
              <a:t>, care </a:t>
            </a:r>
            <a:r>
              <a:rPr lang="en-US" sz="1600" b="1" dirty="0" err="1">
                <a:latin typeface="+mn-lt"/>
                <a:sym typeface="Arial"/>
              </a:rPr>
              <a:t>asigură</a:t>
            </a:r>
            <a:r>
              <a:rPr lang="en-US" sz="1600" b="1" dirty="0">
                <a:latin typeface="+mn-lt"/>
                <a:sym typeface="Arial"/>
              </a:rPr>
              <a:t> </a:t>
            </a:r>
            <a:r>
              <a:rPr lang="en-US" sz="1600" b="1" dirty="0" err="1">
                <a:latin typeface="+mn-lt"/>
                <a:sym typeface="Arial"/>
              </a:rPr>
              <a:t>următoarele</a:t>
            </a:r>
            <a:r>
              <a:rPr lang="en-US" sz="1600" b="1" dirty="0">
                <a:latin typeface="+mn-lt"/>
                <a:sym typeface="Arial"/>
              </a:rPr>
              <a:t> </a:t>
            </a:r>
            <a:r>
              <a:rPr lang="en-US" sz="1600" b="1" dirty="0" err="1">
                <a:latin typeface="+mn-lt"/>
                <a:sym typeface="Arial"/>
              </a:rPr>
              <a:t>beneficii</a:t>
            </a:r>
            <a:r>
              <a:rPr lang="en-US" sz="1600" b="1" dirty="0">
                <a:latin typeface="+mn-lt"/>
                <a:sym typeface="Arial"/>
              </a:rPr>
              <a:t>:</a:t>
            </a:r>
          </a:p>
          <a:p>
            <a:r>
              <a:rPr lang="en-US" sz="1600" dirty="0">
                <a:latin typeface="+mn-lt"/>
                <a:sym typeface="Arial"/>
              </a:rPr>
              <a:t>Un </a:t>
            </a:r>
            <a:r>
              <a:rPr lang="en-US" sz="1600" dirty="0" err="1">
                <a:latin typeface="+mn-lt"/>
                <a:sym typeface="Arial"/>
              </a:rPr>
              <a:t>proces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interactiv</a:t>
            </a:r>
            <a:r>
              <a:rPr lang="en-US" sz="1600" dirty="0">
                <a:latin typeface="+mn-lt"/>
                <a:sym typeface="Arial"/>
              </a:rPr>
              <a:t> de </a:t>
            </a:r>
            <a:r>
              <a:rPr lang="en-US" sz="1600" dirty="0" err="1">
                <a:latin typeface="+mn-lt"/>
                <a:sym typeface="Arial"/>
              </a:rPr>
              <a:t>consultanță</a:t>
            </a:r>
            <a:r>
              <a:rPr lang="en-US" sz="1600" dirty="0">
                <a:latin typeface="+mn-lt"/>
                <a:sym typeface="Arial"/>
              </a:rPr>
              <a:t>, de la </a:t>
            </a:r>
            <a:r>
              <a:rPr lang="en-US" sz="1600" dirty="0" err="1">
                <a:latin typeface="+mn-lt"/>
                <a:sym typeface="Arial"/>
              </a:rPr>
              <a:t>distanță</a:t>
            </a:r>
            <a:r>
              <a:rPr lang="en-US" sz="1600" dirty="0">
                <a:latin typeface="+mn-lt"/>
                <a:sym typeface="Arial"/>
              </a:rPr>
              <a:t> – “remote consultancy </a:t>
            </a:r>
          </a:p>
          <a:p>
            <a:r>
              <a:rPr lang="en-US" sz="1600" dirty="0">
                <a:latin typeface="+mn-lt"/>
                <a:sym typeface="Arial"/>
              </a:rPr>
              <a:t>Un control direct </a:t>
            </a:r>
            <a:r>
              <a:rPr lang="en-US" sz="1600" dirty="0" err="1">
                <a:latin typeface="+mn-lt"/>
                <a:sym typeface="Arial"/>
              </a:rPr>
              <a:t>și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imediat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asupra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evoluției</a:t>
            </a:r>
            <a:r>
              <a:rPr lang="en-US" sz="1600" dirty="0">
                <a:latin typeface="+mn-lt"/>
                <a:sym typeface="Arial"/>
              </a:rPr>
              <a:t> business-</a:t>
            </a:r>
            <a:r>
              <a:rPr lang="en-US" sz="1600" dirty="0" err="1">
                <a:latin typeface="+mn-lt"/>
                <a:sym typeface="Arial"/>
              </a:rPr>
              <a:t>ului</a:t>
            </a:r>
            <a:r>
              <a:rPr lang="en-US" sz="1600" dirty="0">
                <a:latin typeface="+mn-lt"/>
                <a:sym typeface="Arial"/>
              </a:rPr>
              <a:t>, </a:t>
            </a:r>
            <a:r>
              <a:rPr lang="en-US" sz="1600" dirty="0" err="1">
                <a:latin typeface="+mn-lt"/>
                <a:sym typeface="Arial"/>
              </a:rPr>
              <a:t>prin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intermediul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unui</a:t>
            </a:r>
            <a:r>
              <a:rPr lang="en-US" sz="1600" dirty="0">
                <a:latin typeface="+mn-lt"/>
                <a:sym typeface="Arial"/>
              </a:rPr>
              <a:t> “</a:t>
            </a:r>
            <a:r>
              <a:rPr lang="en-US" sz="1600" dirty="0" err="1">
                <a:latin typeface="+mn-lt"/>
                <a:sym typeface="Arial"/>
              </a:rPr>
              <a:t>Tablou</a:t>
            </a:r>
            <a:r>
              <a:rPr lang="en-US" sz="1600" dirty="0">
                <a:latin typeface="+mn-lt"/>
                <a:sym typeface="Arial"/>
              </a:rPr>
              <a:t> de </a:t>
            </a:r>
            <a:r>
              <a:rPr lang="en-US" sz="1600" dirty="0" err="1">
                <a:latin typeface="+mn-lt"/>
                <a:sym typeface="Arial"/>
              </a:rPr>
              <a:t>bord</a:t>
            </a:r>
            <a:r>
              <a:rPr lang="en-US" sz="1600" dirty="0">
                <a:latin typeface="+mn-lt"/>
                <a:sym typeface="Arial"/>
              </a:rPr>
              <a:t>” - Dashboard) al </a:t>
            </a:r>
            <a:r>
              <a:rPr lang="en-US" sz="1600" dirty="0" err="1">
                <a:latin typeface="+mn-lt"/>
                <a:sym typeface="Arial"/>
              </a:rPr>
              <a:t>companiei</a:t>
            </a:r>
            <a:r>
              <a:rPr lang="en-US" sz="1600" dirty="0">
                <a:latin typeface="+mn-lt"/>
                <a:sym typeface="Arial"/>
              </a:rPr>
              <a:t>. </a:t>
            </a:r>
            <a:r>
              <a:rPr lang="en-US" sz="1600" b="1" dirty="0" err="1" smtClean="0">
                <a:solidFill>
                  <a:srgbClr val="C00000"/>
                </a:solidFill>
                <a:latin typeface="+mn-lt"/>
                <a:sym typeface="Arial"/>
              </a:rPr>
              <a:t>Astfel</a:t>
            </a:r>
            <a:r>
              <a:rPr lang="en-US" sz="1600" b="1" dirty="0" smtClean="0">
                <a:solidFill>
                  <a:srgbClr val="C00000"/>
                </a:solidFill>
                <a:latin typeface="+mn-lt"/>
                <a:sym typeface="Arial"/>
              </a:rPr>
              <a:t>,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compania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devine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similară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unui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vehicul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pe care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îl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conduci</a:t>
            </a:r>
            <a:endParaRPr lang="en-US" sz="1600" b="1" dirty="0">
              <a:solidFill>
                <a:srgbClr val="C00000"/>
              </a:solidFill>
              <a:latin typeface="+mn-lt"/>
              <a:sym typeface="Arial"/>
            </a:endParaRPr>
          </a:p>
          <a:p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Un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sistem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de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alertă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imediată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,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atunci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când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apar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disfuncționalități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în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business </a:t>
            </a:r>
            <a:r>
              <a:rPr lang="en-US" sz="1600" dirty="0">
                <a:latin typeface="+mn-lt"/>
                <a:sym typeface="Arial"/>
              </a:rPr>
              <a:t>(</a:t>
            </a:r>
            <a:r>
              <a:rPr lang="en-US" sz="1600" dirty="0" err="1">
                <a:latin typeface="+mn-lt"/>
                <a:sym typeface="Arial"/>
              </a:rPr>
              <a:t>scade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capitalul</a:t>
            </a:r>
            <a:r>
              <a:rPr lang="en-US" sz="1600" dirty="0">
                <a:latin typeface="+mn-lt"/>
                <a:sym typeface="Arial"/>
              </a:rPr>
              <a:t> de </a:t>
            </a:r>
            <a:r>
              <a:rPr lang="en-US" sz="1600" dirty="0" err="1">
                <a:latin typeface="+mn-lt"/>
                <a:sym typeface="Arial"/>
              </a:rPr>
              <a:t>lucru</a:t>
            </a:r>
            <a:r>
              <a:rPr lang="en-US" sz="1600" dirty="0">
                <a:latin typeface="+mn-lt"/>
                <a:sym typeface="Arial"/>
              </a:rPr>
              <a:t>/</a:t>
            </a:r>
            <a:r>
              <a:rPr lang="en-US" sz="1600" dirty="0" err="1">
                <a:latin typeface="+mn-lt"/>
                <a:sym typeface="Arial"/>
              </a:rPr>
              <a:t>benzină</a:t>
            </a:r>
            <a:r>
              <a:rPr lang="en-US" sz="1600" dirty="0">
                <a:latin typeface="+mn-lt"/>
                <a:sym typeface="Arial"/>
              </a:rPr>
              <a:t>, </a:t>
            </a:r>
            <a:r>
              <a:rPr lang="en-US" sz="1600" dirty="0" err="1">
                <a:latin typeface="+mn-lt"/>
                <a:sym typeface="Arial"/>
              </a:rPr>
              <a:t>scade</a:t>
            </a:r>
            <a:r>
              <a:rPr lang="en-US" sz="1600" dirty="0">
                <a:latin typeface="+mn-lt"/>
                <a:sym typeface="Arial"/>
              </a:rPr>
              <a:t> rata </a:t>
            </a:r>
            <a:r>
              <a:rPr lang="en-US" sz="1600" dirty="0" err="1">
                <a:latin typeface="+mn-lt"/>
                <a:sym typeface="Arial"/>
              </a:rPr>
              <a:t>profitului</a:t>
            </a:r>
            <a:r>
              <a:rPr lang="en-US" sz="1600" dirty="0">
                <a:latin typeface="+mn-lt"/>
                <a:sym typeface="Arial"/>
              </a:rPr>
              <a:t>/ </a:t>
            </a:r>
            <a:r>
              <a:rPr lang="en-US" sz="1600" dirty="0" err="1">
                <a:latin typeface="+mn-lt"/>
                <a:sym typeface="Arial"/>
              </a:rPr>
              <a:t>scade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presiunea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uleiului</a:t>
            </a:r>
            <a:r>
              <a:rPr lang="en-US" sz="1600" dirty="0">
                <a:latin typeface="+mn-lt"/>
                <a:sym typeface="Arial"/>
              </a:rPr>
              <a:t>, </a:t>
            </a:r>
            <a:r>
              <a:rPr lang="en-US" sz="1600" dirty="0" err="1">
                <a:latin typeface="+mn-lt"/>
                <a:sym typeface="Arial"/>
              </a:rPr>
              <a:t>scade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lichiditatea</a:t>
            </a:r>
            <a:r>
              <a:rPr lang="en-US" sz="1600" dirty="0">
                <a:latin typeface="+mn-lt"/>
                <a:sym typeface="Arial"/>
              </a:rPr>
              <a:t>/</a:t>
            </a:r>
            <a:r>
              <a:rPr lang="en-US" sz="1600" dirty="0" err="1">
                <a:latin typeface="+mn-lt"/>
                <a:sym typeface="Arial"/>
              </a:rPr>
              <a:t>scade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presiunea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în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roți</a:t>
            </a:r>
            <a:r>
              <a:rPr lang="en-US" sz="1600" dirty="0">
                <a:latin typeface="+mn-lt"/>
                <a:sym typeface="Arial"/>
              </a:rPr>
              <a:t>, etc.)</a:t>
            </a:r>
          </a:p>
          <a:p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Accesarea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mult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mai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facilă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 a </a:t>
            </a:r>
            <a:r>
              <a:rPr lang="en-US" sz="1600" b="1" dirty="0" err="1">
                <a:solidFill>
                  <a:srgbClr val="C00000"/>
                </a:solidFill>
                <a:latin typeface="+mn-lt"/>
                <a:sym typeface="Arial"/>
              </a:rPr>
              <a:t>finanțărilor</a:t>
            </a:r>
            <a:r>
              <a:rPr lang="en-US" sz="1600" b="1" dirty="0">
                <a:solidFill>
                  <a:srgbClr val="C00000"/>
                </a:solidFill>
                <a:latin typeface="+mn-lt"/>
                <a:sym typeface="Arial"/>
              </a:rPr>
              <a:t>- </a:t>
            </a:r>
            <a:r>
              <a:rPr lang="en-US" sz="1600" dirty="0" err="1">
                <a:latin typeface="+mn-lt"/>
                <a:sym typeface="Arial"/>
              </a:rPr>
              <a:t>succesul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obținerii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unei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finanțări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constă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în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prezentarea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unei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situații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financiare</a:t>
            </a:r>
            <a:r>
              <a:rPr lang="en-US" sz="1600" dirty="0">
                <a:latin typeface="+mn-lt"/>
                <a:sym typeface="Arial"/>
              </a:rPr>
              <a:t> </a:t>
            </a:r>
            <a:r>
              <a:rPr lang="en-US" sz="1600" dirty="0" err="1">
                <a:latin typeface="+mn-lt"/>
                <a:sym typeface="Arial"/>
              </a:rPr>
              <a:t>solide</a:t>
            </a:r>
            <a:r>
              <a:rPr lang="en-US" sz="1600" dirty="0">
                <a:latin typeface="+mn-lt"/>
                <a:sym typeface="Arial"/>
              </a:rPr>
              <a:t>  din </a:t>
            </a:r>
            <a:r>
              <a:rPr lang="en-US" sz="1600" dirty="0" err="1">
                <a:latin typeface="+mn-lt"/>
                <a:sym typeface="Arial"/>
              </a:rPr>
              <a:t>punct</a:t>
            </a:r>
            <a:r>
              <a:rPr lang="en-US" sz="1600" dirty="0">
                <a:latin typeface="+mn-lt"/>
                <a:sym typeface="Arial"/>
              </a:rPr>
              <a:t> de </a:t>
            </a:r>
            <a:r>
              <a:rPr lang="en-US" sz="1600" dirty="0" err="1">
                <a:latin typeface="+mn-lt"/>
                <a:sym typeface="Arial"/>
              </a:rPr>
              <a:t>vedere</a:t>
            </a:r>
            <a:r>
              <a:rPr lang="en-US" sz="1600" dirty="0">
                <a:latin typeface="+mn-lt"/>
                <a:sym typeface="Arial"/>
              </a:rPr>
              <a:t> al </a:t>
            </a:r>
            <a:r>
              <a:rPr lang="en-US" sz="1600" dirty="0" err="1">
                <a:latin typeface="+mn-lt"/>
                <a:sym typeface="Arial"/>
              </a:rPr>
              <a:t>indicatorilor</a:t>
            </a:r>
            <a:endParaRPr lang="en-US" sz="1600" dirty="0">
              <a:latin typeface="+mn-lt"/>
              <a:sym typeface="Arial"/>
            </a:endParaRPr>
          </a:p>
          <a:p>
            <a:pPr lvl="0"/>
            <a:endParaRPr lang="en-US" sz="1200" dirty="0">
              <a:latin typeface="+mn-lt"/>
              <a:sym typeface="Arial"/>
            </a:endParaRPr>
          </a:p>
          <a:p>
            <a:pPr lvl="0"/>
            <a:endParaRPr lang="en-US" sz="12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 dirty="0">
                <a:latin typeface="Gill Sans MT" panose="020B0502020104020203" pitchFamily="34" charset="77"/>
              </a:rPr>
              <a:t>CUM FUNCTIONEAZĂ R.A.I.S.A ?</a:t>
            </a:r>
            <a:endParaRPr dirty="0">
              <a:latin typeface="Gill Sans MT" panose="020B0502020104020203" pitchFamily="34" charset="77"/>
            </a:endParaRPr>
          </a:p>
        </p:txBody>
      </p:sp>
      <p:sp>
        <p:nvSpPr>
          <p:cNvPr id="126" name="Google Shape;126;p5"/>
          <p:cNvSpPr txBox="1">
            <a:spLocks noGrp="1"/>
          </p:cNvSpPr>
          <p:nvPr>
            <p:ph type="body" idx="1"/>
          </p:nvPr>
        </p:nvSpPr>
        <p:spPr>
          <a:xfrm>
            <a:off x="1451575" y="2015724"/>
            <a:ext cx="9603300" cy="374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latin typeface="+mn-lt"/>
              </a:rPr>
              <a:t>R.A.I.S.A, are ca </a:t>
            </a:r>
            <a:r>
              <a:rPr lang="en-US" sz="1500" dirty="0" err="1">
                <a:latin typeface="+mn-lt"/>
              </a:rPr>
              <a:t>și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platforma</a:t>
            </a:r>
            <a:r>
              <a:rPr lang="en-US" sz="1500" dirty="0">
                <a:latin typeface="+mn-lt"/>
              </a:rPr>
              <a:t> core, un </a:t>
            </a:r>
            <a:r>
              <a:rPr lang="en-US" sz="1500" dirty="0" err="1">
                <a:latin typeface="+mn-lt"/>
              </a:rPr>
              <a:t>sistem</a:t>
            </a:r>
            <a:r>
              <a:rPr lang="en-US" sz="1500" dirty="0">
                <a:latin typeface="+mn-lt"/>
              </a:rPr>
              <a:t> IT, de management al </a:t>
            </a:r>
            <a:r>
              <a:rPr lang="en-US" sz="1500" dirty="0" err="1">
                <a:latin typeface="+mn-lt"/>
              </a:rPr>
              <a:t>informațiilor</a:t>
            </a:r>
            <a:r>
              <a:rPr lang="en-US" sz="1500" dirty="0">
                <a:latin typeface="+mn-lt"/>
              </a:rPr>
              <a:t>, care:</a:t>
            </a:r>
            <a:endParaRPr sz="1500" dirty="0">
              <a:latin typeface="+mn-lt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 dirty="0" err="1">
                <a:latin typeface="+mn-lt"/>
              </a:rPr>
              <a:t>Permite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încărcarea</a:t>
            </a:r>
            <a:r>
              <a:rPr lang="en-US" sz="1500" dirty="0">
                <a:latin typeface="+mn-lt"/>
              </a:rPr>
              <a:t> de date, de </a:t>
            </a:r>
            <a:r>
              <a:rPr lang="en-US" sz="1500" dirty="0" err="1">
                <a:latin typeface="+mn-lt"/>
              </a:rPr>
              <a:t>către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participanți</a:t>
            </a:r>
            <a:r>
              <a:rPr lang="en-US" sz="1500" dirty="0">
                <a:latin typeface="+mn-lt"/>
              </a:rPr>
              <a:t> ( </a:t>
            </a:r>
            <a:r>
              <a:rPr lang="en-US" sz="1500" dirty="0" err="1">
                <a:latin typeface="+mn-lt"/>
              </a:rPr>
              <a:t>clienți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consultanți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bancă</a:t>
            </a:r>
            <a:r>
              <a:rPr lang="en-US" sz="1500" dirty="0">
                <a:latin typeface="+mn-lt"/>
              </a:rPr>
              <a:t>) pe </a:t>
            </a:r>
            <a:r>
              <a:rPr lang="en-US" sz="1500" dirty="0" err="1">
                <a:latin typeface="+mn-lt"/>
              </a:rPr>
              <a:t>baza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unor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proceduri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lucru</a:t>
            </a:r>
            <a:r>
              <a:rPr lang="en-US" sz="1500" dirty="0">
                <a:latin typeface="+mn-lt"/>
              </a:rPr>
              <a:t>, machete, </a:t>
            </a:r>
            <a:r>
              <a:rPr lang="en-US" sz="1500" dirty="0" err="1">
                <a:latin typeface="+mn-lt"/>
              </a:rPr>
              <a:t>instrucțiuni</a:t>
            </a:r>
            <a:r>
              <a:rPr lang="en-US" sz="1500" dirty="0">
                <a:latin typeface="+mn-lt"/>
              </a:rPr>
              <a:t>, template-</a:t>
            </a:r>
            <a:r>
              <a:rPr lang="en-US" sz="1500" dirty="0" err="1">
                <a:latin typeface="+mn-lt"/>
              </a:rPr>
              <a:t>uri</a:t>
            </a:r>
            <a:r>
              <a:rPr lang="en-US" sz="1500" dirty="0">
                <a:latin typeface="+mn-lt"/>
              </a:rPr>
              <a:t>,</a:t>
            </a:r>
            <a:endParaRPr sz="1500" dirty="0">
              <a:latin typeface="+mn-lt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 dirty="0" err="1">
                <a:latin typeface="+mn-lt"/>
              </a:rPr>
              <a:t>Procesează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datele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astfel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incat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să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permită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generarea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automată</a:t>
            </a:r>
            <a:r>
              <a:rPr lang="en-US" sz="1500" dirty="0">
                <a:latin typeface="+mn-lt"/>
              </a:rPr>
              <a:t> a </a:t>
            </a:r>
            <a:r>
              <a:rPr lang="en-US" sz="1500" dirty="0" err="1">
                <a:latin typeface="+mn-lt"/>
              </a:rPr>
              <a:t>unor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rapoarte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situații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proiecții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seturi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indicatori</a:t>
            </a:r>
            <a:r>
              <a:rPr lang="en-US" sz="1500" dirty="0">
                <a:latin typeface="+mn-lt"/>
              </a:rPr>
              <a:t>, B.I, </a:t>
            </a:r>
            <a:r>
              <a:rPr lang="en-US" sz="1500" dirty="0" err="1">
                <a:latin typeface="+mn-lt"/>
              </a:rPr>
              <a:t>etc</a:t>
            </a:r>
            <a:endParaRPr sz="1500" dirty="0">
              <a:latin typeface="+mn-lt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 dirty="0" err="1">
                <a:latin typeface="+mn-lt"/>
              </a:rPr>
              <a:t>Intervenția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interactivă</a:t>
            </a:r>
            <a:r>
              <a:rPr lang="en-US" sz="1500" dirty="0">
                <a:latin typeface="+mn-lt"/>
              </a:rPr>
              <a:t> a </a:t>
            </a:r>
            <a:r>
              <a:rPr lang="en-US" sz="1500" dirty="0" err="1">
                <a:latin typeface="+mn-lt"/>
              </a:rPr>
              <a:t>Consultantului</a:t>
            </a:r>
            <a:r>
              <a:rPr lang="en-US" sz="1500" dirty="0">
                <a:latin typeface="+mn-lt"/>
              </a:rPr>
              <a:t> sub forma </a:t>
            </a:r>
            <a:r>
              <a:rPr lang="en-US" sz="1500" dirty="0" err="1">
                <a:latin typeface="+mn-lt"/>
              </a:rPr>
              <a:t>unui</a:t>
            </a:r>
            <a:r>
              <a:rPr lang="en-US" sz="1500" dirty="0">
                <a:latin typeface="+mn-lt"/>
              </a:rPr>
              <a:t> “Account Manager” care, pe </a:t>
            </a:r>
            <a:r>
              <a:rPr lang="en-US" sz="1500" dirty="0" err="1">
                <a:latin typeface="+mn-lt"/>
              </a:rPr>
              <a:t>baza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rapoartelor</a:t>
            </a:r>
            <a:r>
              <a:rPr lang="en-US" sz="1500" dirty="0">
                <a:latin typeface="+mn-lt"/>
              </a:rPr>
              <a:t> automate, </a:t>
            </a:r>
            <a:r>
              <a:rPr lang="en-US" sz="1500" dirty="0" err="1">
                <a:latin typeface="+mn-lt"/>
              </a:rPr>
              <a:t>asistă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Clientul</a:t>
            </a:r>
            <a:r>
              <a:rPr lang="en-US" sz="1500" dirty="0">
                <a:latin typeface="+mn-lt"/>
              </a:rPr>
              <a:t> la </a:t>
            </a:r>
            <a:r>
              <a:rPr lang="en-US" sz="1500" dirty="0" err="1">
                <a:latin typeface="+mn-lt"/>
              </a:rPr>
              <a:t>generarea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rapoarte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analiză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specifice</a:t>
            </a:r>
            <a:r>
              <a:rPr lang="en-US" sz="1500" dirty="0">
                <a:latin typeface="+mn-lt"/>
              </a:rPr>
              <a:t> ( </a:t>
            </a:r>
            <a:r>
              <a:rPr lang="en-US" sz="1500" dirty="0" err="1">
                <a:latin typeface="+mn-lt"/>
              </a:rPr>
              <a:t>situații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financiare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rapoarte</a:t>
            </a:r>
            <a:r>
              <a:rPr lang="en-US" sz="1500" dirty="0">
                <a:latin typeface="+mn-lt"/>
              </a:rPr>
              <a:t> de tip financial controlling, cost controlling, “ </a:t>
            </a:r>
            <a:r>
              <a:rPr lang="en-US" sz="1500" dirty="0" err="1">
                <a:latin typeface="+mn-lt"/>
              </a:rPr>
              <a:t>alerte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disfuncționalități</a:t>
            </a:r>
            <a:r>
              <a:rPr lang="en-US" sz="1500" dirty="0">
                <a:latin typeface="+mn-lt"/>
              </a:rPr>
              <a:t> ”, </a:t>
            </a:r>
            <a:r>
              <a:rPr lang="en-US" sz="1500" dirty="0" err="1">
                <a:latin typeface="+mn-lt"/>
              </a:rPr>
              <a:t>proiecții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financiare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analiză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reziliența</a:t>
            </a:r>
            <a:r>
              <a:rPr lang="en-US" sz="1500" dirty="0">
                <a:latin typeface="+mn-lt"/>
              </a:rPr>
              <a:t>, etc.) </a:t>
            </a:r>
            <a:r>
              <a:rPr lang="en-US" sz="1500" dirty="0" err="1">
                <a:latin typeface="+mn-lt"/>
              </a:rPr>
              <a:t>sau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rapoarte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monitorizare</a:t>
            </a:r>
            <a:r>
              <a:rPr lang="en-US" sz="1500" dirty="0">
                <a:latin typeface="+mn-lt"/>
              </a:rPr>
              <a:t>.</a:t>
            </a:r>
            <a:endParaRPr sz="1500" dirty="0">
              <a:latin typeface="+mn-lt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 dirty="0" err="1">
                <a:latin typeface="+mn-lt"/>
              </a:rPr>
              <a:t>Asigură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scalabilitatea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informației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și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functionalității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prin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asistență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diferențiată</a:t>
            </a:r>
            <a:r>
              <a:rPr lang="en-US" sz="1500" dirty="0">
                <a:latin typeface="+mn-lt"/>
              </a:rPr>
              <a:t>: de la </a:t>
            </a:r>
            <a:r>
              <a:rPr lang="en-US" sz="1500" dirty="0" err="1">
                <a:latin typeface="+mn-lt"/>
              </a:rPr>
              <a:t>clienții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mici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unde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procesul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este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în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ceea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mai</a:t>
            </a:r>
            <a:r>
              <a:rPr lang="en-US" sz="1500" dirty="0">
                <a:latin typeface="+mn-lt"/>
              </a:rPr>
              <a:t> mare </a:t>
            </a:r>
            <a:r>
              <a:rPr lang="en-US" sz="1500" dirty="0" err="1">
                <a:latin typeface="+mn-lt"/>
              </a:rPr>
              <a:t>parte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standardizat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până</a:t>
            </a:r>
            <a:r>
              <a:rPr lang="en-US" sz="1500" dirty="0">
                <a:latin typeface="+mn-lt"/>
              </a:rPr>
              <a:t> la </a:t>
            </a:r>
            <a:r>
              <a:rPr lang="en-US" sz="1500" dirty="0" err="1">
                <a:latin typeface="+mn-lt"/>
              </a:rPr>
              <a:t>clienții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mari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unde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nivelul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asistență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este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mult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mai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particularizat</a:t>
            </a:r>
            <a:endParaRPr sz="1500" dirty="0">
              <a:latin typeface="+mn-lt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 dirty="0" err="1">
                <a:latin typeface="+mn-lt"/>
              </a:rPr>
              <a:t>Permite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accesul</a:t>
            </a:r>
            <a:r>
              <a:rPr lang="en-US" sz="1500" dirty="0">
                <a:latin typeface="+mn-lt"/>
              </a:rPr>
              <a:t> direct, </a:t>
            </a:r>
            <a:r>
              <a:rPr lang="en-US" sz="1500" dirty="0" err="1">
                <a:latin typeface="+mn-lt"/>
              </a:rPr>
              <a:t>prin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credentiale</a:t>
            </a:r>
            <a:r>
              <a:rPr lang="en-US" sz="1500" dirty="0">
                <a:latin typeface="+mn-lt"/>
              </a:rPr>
              <a:t>, a </a:t>
            </a:r>
            <a:r>
              <a:rPr lang="en-US" sz="1500" dirty="0" err="1">
                <a:latin typeface="+mn-lt"/>
              </a:rPr>
              <a:t>participanților</a:t>
            </a:r>
            <a:r>
              <a:rPr lang="en-US" sz="1500" dirty="0">
                <a:latin typeface="+mn-lt"/>
              </a:rPr>
              <a:t>, pe </a:t>
            </a:r>
            <a:r>
              <a:rPr lang="en-US" sz="1500" dirty="0" err="1">
                <a:latin typeface="+mn-lt"/>
              </a:rPr>
              <a:t>nivele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administrare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corespunzătoare</a:t>
            </a:r>
            <a:endParaRPr sz="1500" dirty="0">
              <a:latin typeface="+mn-lt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 dirty="0" err="1">
                <a:latin typeface="+mn-lt"/>
              </a:rPr>
              <a:t>Permite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protecția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și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confidențialitatea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informațiilor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prin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măsurile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protecție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și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acces</a:t>
            </a:r>
            <a:r>
              <a:rPr lang="en-US" sz="1500" dirty="0">
                <a:latin typeface="+mn-lt"/>
              </a:rPr>
              <a:t>, create de </a:t>
            </a:r>
            <a:r>
              <a:rPr lang="en-US" sz="1500" dirty="0" err="1">
                <a:latin typeface="+mn-lt"/>
              </a:rPr>
              <a:t>sistem</a:t>
            </a:r>
            <a:endParaRPr sz="15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STRUCTURA R.A.I.S.A </a:t>
            </a:r>
          </a:p>
        </p:txBody>
      </p:sp>
      <p:sp>
        <p:nvSpPr>
          <p:cNvPr id="132" name="Google Shape;132;p6"/>
          <p:cNvSpPr/>
          <p:nvPr/>
        </p:nvSpPr>
        <p:spPr>
          <a:xfrm>
            <a:off x="1545528" y="2072404"/>
            <a:ext cx="2148809" cy="3789308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ro-RO" sz="1050" b="1" dirty="0"/>
          </a:p>
          <a:p>
            <a:pPr algn="ctr"/>
            <a:r>
              <a:rPr lang="ro-RO" sz="1050" b="1" dirty="0"/>
              <a:t>COMPANIE</a:t>
            </a:r>
          </a:p>
          <a:p>
            <a:endParaRPr lang="ro-RO" sz="1050" b="1" dirty="0"/>
          </a:p>
          <a:p>
            <a:r>
              <a:rPr lang="ro-RO" sz="1050" dirty="0"/>
              <a:t>Colectare date in R.A.I.S.A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o-RO" sz="1050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 err="1"/>
              <a:t>Bilant</a:t>
            </a:r>
            <a:r>
              <a:rPr lang="ro-RO" sz="1050" dirty="0"/>
              <a:t> contabil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Date din </a:t>
            </a:r>
            <a:r>
              <a:rPr lang="ro-RO" sz="1050" dirty="0" err="1"/>
              <a:t>balanta</a:t>
            </a:r>
            <a:r>
              <a:rPr lang="ro-RO" sz="1050" dirty="0"/>
              <a:t> contabila (analitica)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Chestionare de </a:t>
            </a:r>
            <a:r>
              <a:rPr lang="ro-RO" sz="1050" dirty="0" err="1"/>
              <a:t>rezilienta</a:t>
            </a:r>
            <a:r>
              <a:rPr lang="ro-RO" sz="1050" dirty="0"/>
              <a:t> la risc</a:t>
            </a:r>
          </a:p>
          <a:p>
            <a:endParaRPr lang="ro-RO" sz="1050" dirty="0"/>
          </a:p>
          <a:p>
            <a:r>
              <a:rPr lang="ro-RO" sz="1050" dirty="0"/>
              <a:t>Analize Date </a:t>
            </a:r>
          </a:p>
          <a:p>
            <a:r>
              <a:rPr lang="ro-RO" sz="1050" dirty="0"/>
              <a:t>rezultate din R.A.I.S.A  </a:t>
            </a:r>
          </a:p>
          <a:p>
            <a:endParaRPr lang="ro-RO" sz="1050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 err="1"/>
              <a:t>Bilant</a:t>
            </a:r>
            <a:endParaRPr lang="ro-RO" sz="1050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P&amp;L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 err="1"/>
              <a:t>Cashflow</a:t>
            </a:r>
            <a:endParaRPr lang="ro-RO" sz="1050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Indicatori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Tabloul de Bord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Alerta </a:t>
            </a:r>
            <a:r>
              <a:rPr lang="ro-RO" sz="1050" dirty="0" err="1"/>
              <a:t>situatii</a:t>
            </a:r>
            <a:r>
              <a:rPr lang="ro-RO" sz="1050" dirty="0"/>
              <a:t> critice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Analiza de </a:t>
            </a:r>
            <a:r>
              <a:rPr lang="ro-RO" sz="1050" dirty="0" err="1"/>
              <a:t>rezilienta</a:t>
            </a:r>
            <a:r>
              <a:rPr lang="ro-RO" sz="1050" dirty="0"/>
              <a:t> la riscuri</a:t>
            </a:r>
          </a:p>
          <a:p>
            <a:pPr lvl="0">
              <a:buClr>
                <a:schemeClr val="dk1"/>
              </a:buClr>
              <a:buSzPts val="1800"/>
            </a:pPr>
            <a:endParaRPr lang="en-US" sz="1100"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+mn-lt"/>
            </a:endParaRPr>
          </a:p>
        </p:txBody>
      </p:sp>
      <p:sp>
        <p:nvSpPr>
          <p:cNvPr id="133" name="Google Shape;133;p6"/>
          <p:cNvSpPr/>
          <p:nvPr/>
        </p:nvSpPr>
        <p:spPr>
          <a:xfrm>
            <a:off x="7741736" y="2072405"/>
            <a:ext cx="2169243" cy="3789307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 dirty="0">
                <a:latin typeface="+mn-lt"/>
              </a:rPr>
              <a:t>BANCI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latin typeface="+mn-lt"/>
            </a:endParaRPr>
          </a:p>
          <a:p>
            <a:pPr algn="ctr"/>
            <a:r>
              <a:rPr lang="en-US" sz="1050" b="1" dirty="0" err="1"/>
              <a:t>Colectare</a:t>
            </a:r>
            <a:r>
              <a:rPr lang="en-US" sz="1050" b="1" dirty="0"/>
              <a:t> date din R.A.I.S.A: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latin typeface="+mn-lt"/>
            </a:endParaRP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Situațiile financiare standardizate ( P&amp;L, </a:t>
            </a:r>
            <a:r>
              <a:rPr lang="ro-RO" sz="1050" dirty="0" err="1"/>
              <a:t>Cashflow</a:t>
            </a:r>
            <a:r>
              <a:rPr lang="ro-RO" sz="1050" dirty="0"/>
              <a:t>, </a:t>
            </a:r>
            <a:r>
              <a:rPr lang="ro-RO" sz="1050" dirty="0" err="1"/>
              <a:t>Bilant</a:t>
            </a:r>
            <a:r>
              <a:rPr lang="ro-RO" sz="1050" dirty="0"/>
              <a:t>)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Opinie de conformitate 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Conturi de management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Tabloul de Bord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Rapoarte de Cost </a:t>
            </a:r>
            <a:r>
              <a:rPr lang="ro-RO" sz="1050" dirty="0" err="1"/>
              <a:t>Controlling</a:t>
            </a:r>
            <a:endParaRPr lang="ro-RO" sz="1050" dirty="0"/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Alerte de Disfuncționalități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50" dirty="0"/>
              <a:t>Rapoarte de monitorizare solicitate de banca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latin typeface="+mn-lt"/>
            </a:endParaRPr>
          </a:p>
        </p:txBody>
      </p:sp>
      <p:sp>
        <p:nvSpPr>
          <p:cNvPr id="134" name="Google Shape;134;p6"/>
          <p:cNvSpPr/>
          <p:nvPr/>
        </p:nvSpPr>
        <p:spPr>
          <a:xfrm>
            <a:off x="4844425" y="2216727"/>
            <a:ext cx="1886700" cy="764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latin typeface="+mn-lt"/>
              </a:rPr>
              <a:t>PLATFORMA IT</a:t>
            </a:r>
            <a:endParaRPr sz="1000" b="1" dirty="0">
              <a:latin typeface="+mn-lt"/>
            </a:endParaRPr>
          </a:p>
        </p:txBody>
      </p:sp>
      <p:sp>
        <p:nvSpPr>
          <p:cNvPr id="135" name="Google Shape;135;p6"/>
          <p:cNvSpPr/>
          <p:nvPr/>
        </p:nvSpPr>
        <p:spPr>
          <a:xfrm>
            <a:off x="4637687" y="3429000"/>
            <a:ext cx="2302200" cy="2519737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o-RO" sz="1000" b="1" dirty="0"/>
              <a:t>CONSULTANTI</a:t>
            </a:r>
          </a:p>
          <a:p>
            <a:endParaRPr lang="ro-RO" sz="1000" dirty="0"/>
          </a:p>
          <a:p>
            <a:endParaRPr lang="ro-RO" sz="1000" dirty="0"/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00" dirty="0"/>
              <a:t>Asistența Guvernanța IT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00" dirty="0"/>
              <a:t>Asistența in analiza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00" dirty="0"/>
              <a:t>Consultanța Management Financiar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00" dirty="0"/>
              <a:t>Consultanța Management Operațional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00" dirty="0"/>
              <a:t>Optimizare fiscala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00" dirty="0"/>
              <a:t>Proiecții Financiare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00" dirty="0"/>
              <a:t>Rapoarte Diagnoza (IBR),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00" dirty="0"/>
              <a:t>Monitorizare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o-RO" sz="1000" dirty="0" err="1"/>
              <a:t>Mentorship</a:t>
            </a:r>
            <a:endParaRPr lang="ro-RO" sz="1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="" xmlns:a16="http://schemas.microsoft.com/office/drawing/2014/main" id="{2A210FAE-9614-1847-98A1-32AE622642DD}"/>
                  </a:ext>
                </a:extLst>
              </p14:cNvPr>
              <p14:cNvContentPartPr/>
              <p14:nvPr/>
            </p14:nvContentPartPr>
            <p14:xfrm>
              <a:off x="4575907" y="1934163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A210FAE-9614-1847-98A1-32AE622642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67267" y="1925523"/>
                <a:ext cx="18000" cy="18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2" name="Curved Connector 11">
            <a:extLst>
              <a:ext uri="{FF2B5EF4-FFF2-40B4-BE49-F238E27FC236}">
                <a16:creationId xmlns="" xmlns:a16="http://schemas.microsoft.com/office/drawing/2014/main" id="{65465E7C-31AB-B44B-AA7D-1F3460DB25AD}"/>
              </a:ext>
            </a:extLst>
          </p:cNvPr>
          <p:cNvCxnSpPr>
            <a:cxnSpLocks/>
            <a:stCxn id="132" idx="3"/>
            <a:endCxn id="134" idx="1"/>
          </p:cNvCxnSpPr>
          <p:nvPr/>
        </p:nvCxnSpPr>
        <p:spPr>
          <a:xfrm flipV="1">
            <a:off x="3694337" y="2598777"/>
            <a:ext cx="1150088" cy="13682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>
            <a:extLst>
              <a:ext uri="{FF2B5EF4-FFF2-40B4-BE49-F238E27FC236}">
                <a16:creationId xmlns="" xmlns:a16="http://schemas.microsoft.com/office/drawing/2014/main" id="{F441CBAE-9459-3849-8E27-2902F0C2658B}"/>
              </a:ext>
            </a:extLst>
          </p:cNvPr>
          <p:cNvCxnSpPr>
            <a:cxnSpLocks/>
            <a:stCxn id="135" idx="0"/>
            <a:endCxn id="134" idx="2"/>
          </p:cNvCxnSpPr>
          <p:nvPr/>
        </p:nvCxnSpPr>
        <p:spPr>
          <a:xfrm rot="16200000" flipV="1">
            <a:off x="5564195" y="3204408"/>
            <a:ext cx="448173" cy="10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="" xmlns:a16="http://schemas.microsoft.com/office/drawing/2014/main" id="{4FB7F740-69BF-544F-B45B-0148B2B897FB}"/>
              </a:ext>
            </a:extLst>
          </p:cNvPr>
          <p:cNvCxnSpPr>
            <a:cxnSpLocks/>
            <a:stCxn id="134" idx="3"/>
            <a:endCxn id="133" idx="1"/>
          </p:cNvCxnSpPr>
          <p:nvPr/>
        </p:nvCxnSpPr>
        <p:spPr>
          <a:xfrm>
            <a:off x="6731125" y="2598777"/>
            <a:ext cx="1010611" cy="136828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urved Connector 2">
            <a:extLst>
              <a:ext uri="{FF2B5EF4-FFF2-40B4-BE49-F238E27FC236}">
                <a16:creationId xmlns="" xmlns:a16="http://schemas.microsoft.com/office/drawing/2014/main" id="{B70CCF83-000C-4B45-8015-AF780BC5F81C}"/>
              </a:ext>
            </a:extLst>
          </p:cNvPr>
          <p:cNvCxnSpPr>
            <a:cxnSpLocks/>
            <a:stCxn id="132" idx="3"/>
            <a:endCxn id="134" idx="1"/>
          </p:cNvCxnSpPr>
          <p:nvPr/>
        </p:nvCxnSpPr>
        <p:spPr>
          <a:xfrm flipV="1">
            <a:off x="3694337" y="2598777"/>
            <a:ext cx="1150088" cy="1368281"/>
          </a:xfrm>
          <a:prstGeom prst="curved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R.A.I.S.A – MODULE DE LUCRU</a:t>
            </a:r>
            <a:endParaRPr/>
          </a:p>
        </p:txBody>
      </p:sp>
      <p:sp>
        <p:nvSpPr>
          <p:cNvPr id="141" name="Google Shape;141;p7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4452607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 b="1" dirty="0" err="1">
                <a:latin typeface="+mn-lt"/>
              </a:rPr>
              <a:t>Blocul</a:t>
            </a:r>
            <a:r>
              <a:rPr lang="en-US" sz="1400" b="1" dirty="0">
                <a:latin typeface="+mn-lt"/>
              </a:rPr>
              <a:t> “A”. </a:t>
            </a:r>
            <a:r>
              <a:rPr lang="en-US" sz="1400" b="1" dirty="0" err="1">
                <a:latin typeface="+mn-lt"/>
              </a:rPr>
              <a:t>Rapoarte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Financiare</a:t>
            </a:r>
            <a:endParaRPr sz="1400" dirty="0">
              <a:latin typeface="+mn-lt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 err="1">
                <a:latin typeface="+mn-lt"/>
              </a:rPr>
              <a:t>Bilanțul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Contabil</a:t>
            </a:r>
            <a:r>
              <a:rPr lang="en-US" sz="1400" dirty="0">
                <a:latin typeface="+mn-lt"/>
              </a:rPr>
              <a:t> (Balance Sheet)</a:t>
            </a:r>
            <a:endParaRPr dirty="0">
              <a:latin typeface="+mn-lt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 err="1">
                <a:latin typeface="+mn-lt"/>
              </a:rPr>
              <a:t>Contul</a:t>
            </a:r>
            <a:r>
              <a:rPr lang="en-US" sz="1400" dirty="0">
                <a:latin typeface="+mn-lt"/>
              </a:rPr>
              <a:t> de Profit </a:t>
            </a:r>
            <a:r>
              <a:rPr lang="en-US" sz="1400" dirty="0" err="1">
                <a:latin typeface="+mn-lt"/>
              </a:rPr>
              <a:t>și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Pierdere</a:t>
            </a:r>
            <a:r>
              <a:rPr lang="en-US" sz="1400" dirty="0">
                <a:latin typeface="+mn-lt"/>
              </a:rPr>
              <a:t> (P&amp;L)</a:t>
            </a:r>
            <a:endParaRPr dirty="0">
              <a:latin typeface="+mn-lt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>
                <a:latin typeface="+mn-lt"/>
              </a:rPr>
              <a:t>Cash Flow (Cash Flow Statement)</a:t>
            </a:r>
            <a:endParaRPr dirty="0">
              <a:latin typeface="+mn-lt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 err="1">
                <a:latin typeface="+mn-lt"/>
              </a:rPr>
              <a:t>Tabloul</a:t>
            </a:r>
            <a:r>
              <a:rPr lang="en-US" sz="1400" dirty="0">
                <a:latin typeface="+mn-lt"/>
              </a:rPr>
              <a:t> de </a:t>
            </a:r>
            <a:r>
              <a:rPr lang="en-US" sz="1400" dirty="0" err="1">
                <a:latin typeface="+mn-lt"/>
              </a:rPr>
              <a:t>bord</a:t>
            </a:r>
            <a:r>
              <a:rPr lang="en-US" sz="1400" dirty="0">
                <a:latin typeface="+mn-lt"/>
              </a:rPr>
              <a:t> ( Dash Board)</a:t>
            </a:r>
            <a:endParaRPr dirty="0">
              <a:latin typeface="+mn-lt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-US" sz="1500" dirty="0" err="1">
                <a:latin typeface="+mn-lt"/>
              </a:rPr>
              <a:t>Alerte</a:t>
            </a:r>
            <a:r>
              <a:rPr lang="en-US" sz="1500" dirty="0">
                <a:latin typeface="+mn-lt"/>
              </a:rPr>
              <a:t> de </a:t>
            </a:r>
            <a:r>
              <a:rPr lang="en-US" sz="1500" dirty="0" err="1">
                <a:latin typeface="+mn-lt"/>
              </a:rPr>
              <a:t>disfuncționalități</a:t>
            </a:r>
            <a:endParaRPr sz="1500" dirty="0">
              <a:latin typeface="+mn-lt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 err="1">
                <a:latin typeface="+mn-lt"/>
              </a:rPr>
              <a:t>Analiza</a:t>
            </a:r>
            <a:r>
              <a:rPr lang="en-US" sz="1400" dirty="0">
                <a:latin typeface="+mn-lt"/>
              </a:rPr>
              <a:t> de </a:t>
            </a:r>
            <a:r>
              <a:rPr lang="en-US" sz="1400" dirty="0" err="1">
                <a:latin typeface="+mn-lt"/>
              </a:rPr>
              <a:t>reziliență</a:t>
            </a:r>
            <a:endParaRPr sz="1500" dirty="0"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US" sz="1400" b="1" dirty="0" err="1">
                <a:latin typeface="+mn-lt"/>
              </a:rPr>
              <a:t>Blocul</a:t>
            </a:r>
            <a:r>
              <a:rPr lang="en-US" sz="1400" b="1" dirty="0">
                <a:latin typeface="+mn-lt"/>
              </a:rPr>
              <a:t> “C”.  </a:t>
            </a:r>
            <a:r>
              <a:rPr lang="en-US" sz="1400" b="1" dirty="0" err="1">
                <a:latin typeface="+mn-lt"/>
              </a:rPr>
              <a:t>Buget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și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proiecții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financiare</a:t>
            </a:r>
            <a:endParaRPr sz="1400" dirty="0">
              <a:latin typeface="+mn-lt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 err="1">
                <a:latin typeface="+mn-lt"/>
              </a:rPr>
              <a:t>Analiza</a:t>
            </a:r>
            <a:r>
              <a:rPr lang="en-US" sz="1400" dirty="0">
                <a:latin typeface="+mn-lt"/>
              </a:rPr>
              <a:t> Set de </a:t>
            </a:r>
            <a:r>
              <a:rPr lang="en-US" sz="1400" dirty="0" err="1">
                <a:latin typeface="+mn-lt"/>
              </a:rPr>
              <a:t>ipoteze</a:t>
            </a:r>
            <a:endParaRPr sz="1400" dirty="0">
              <a:latin typeface="+mn-lt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 err="1">
                <a:latin typeface="+mn-lt"/>
              </a:rPr>
              <a:t>Bugetul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anual</a:t>
            </a:r>
            <a:endParaRPr dirty="0">
              <a:latin typeface="+mn-lt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 err="1">
                <a:latin typeface="+mn-lt"/>
              </a:rPr>
              <a:t>Proiecții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financiare</a:t>
            </a:r>
            <a:r>
              <a:rPr lang="en-US" sz="1400" dirty="0">
                <a:latin typeface="+mn-lt"/>
              </a:rPr>
              <a:t> (BS,P&amp;L </a:t>
            </a:r>
            <a:r>
              <a:rPr lang="en-US" sz="1400" dirty="0" err="1">
                <a:latin typeface="+mn-lt"/>
              </a:rPr>
              <a:t>si</a:t>
            </a:r>
            <a:r>
              <a:rPr lang="en-US" sz="1400" dirty="0">
                <a:latin typeface="+mn-lt"/>
              </a:rPr>
              <a:t> CF)</a:t>
            </a:r>
            <a:endParaRPr dirty="0"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US" sz="1400" dirty="0">
                <a:latin typeface="+mn-lt"/>
              </a:rPr>
              <a:t> </a:t>
            </a:r>
            <a:endParaRPr dirty="0">
              <a:latin typeface="+mn-lt"/>
            </a:endParaRPr>
          </a:p>
          <a:p>
            <a:pPr marL="228600" lvl="0" indent="-1968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00"/>
              <a:buNone/>
            </a:pPr>
            <a:endParaRPr sz="500" dirty="0">
              <a:latin typeface="+mn-lt"/>
            </a:endParaRPr>
          </a:p>
        </p:txBody>
      </p:sp>
      <p:sp>
        <p:nvSpPr>
          <p:cNvPr id="142" name="Google Shape;142;p7"/>
          <p:cNvSpPr txBox="1"/>
          <p:nvPr/>
        </p:nvSpPr>
        <p:spPr>
          <a:xfrm>
            <a:off x="6455979" y="2015732"/>
            <a:ext cx="4666593" cy="4247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Blocul</a:t>
            </a:r>
            <a:r>
              <a:rPr lang="en-US" sz="1400" b="1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“B”. </a:t>
            </a:r>
            <a:r>
              <a:rPr lang="en-US" sz="1400" b="1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Rapoarte</a:t>
            </a:r>
            <a:r>
              <a:rPr lang="en-US" sz="1400" b="1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 </a:t>
            </a:r>
            <a:r>
              <a:rPr lang="en-US" sz="1400" b="1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Operationale</a:t>
            </a:r>
            <a:endParaRPr sz="1400" b="1" i="0" u="none" strike="noStrike" cap="none"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	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 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00"/>
              <a:buFont typeface="Arial"/>
              <a:buChar char="•"/>
            </a:pP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Situația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furnizorilor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întârziați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la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plat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ă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( Overdue payables)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Diagrama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Pareto -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Furnizori</a:t>
            </a:r>
            <a:endParaRPr sz="1400" b="0" i="0" u="none" strike="noStrike" cap="none"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00"/>
              <a:buFont typeface="Arial"/>
              <a:buChar char="•"/>
            </a:pP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Situația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creanțelor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ne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î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ncasate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(Overdue receivables)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Diagrama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Pareto –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Creante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92608" marR="0" lvl="0" indent="-29006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00"/>
              <a:buFont typeface="Arial"/>
              <a:buChar char="•"/>
            </a:pP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Situația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creditelor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și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graficul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de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rambursare</a:t>
            </a:r>
            <a:endParaRPr sz="1400" b="0" i="0" u="none" strike="noStrike" cap="none"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Rapoarte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Cost Controlling – “Drill down”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92608" marR="0" lvl="0" indent="-29006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Diagrama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evoluție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stocuri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vs. 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producție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în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curs vs.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valoare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vanz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ă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ri</a:t>
            </a:r>
            <a:endParaRPr sz="1400" b="0" i="0" u="none" strike="noStrike" cap="none"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Analiza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stocurilor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Analiza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produc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ț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iei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în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curs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Blocul</a:t>
            </a:r>
            <a:r>
              <a:rPr lang="en-US" sz="1400" b="1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“D”.   </a:t>
            </a:r>
            <a:r>
              <a:rPr lang="en-US" sz="1400" b="1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Rapoarte</a:t>
            </a:r>
            <a:r>
              <a:rPr lang="en-US" sz="1400" b="1" i="0" u="none" strike="noStrike" cap="none" dirty="0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 </a:t>
            </a:r>
            <a:r>
              <a:rPr lang="en-US" sz="1400" b="1" i="0" u="none" strike="noStrike" cap="none" dirty="0" err="1">
                <a:solidFill>
                  <a:schemeClr val="dk1"/>
                </a:solidFill>
                <a:latin typeface="+mn-lt"/>
                <a:ea typeface="Gill Sans"/>
                <a:cs typeface="Gill Sans"/>
                <a:sym typeface="Gill Sans"/>
              </a:rPr>
              <a:t>Monitorizare</a:t>
            </a:r>
            <a:endParaRPr sz="1400" b="1" i="0" u="none" strike="noStrike" cap="none"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  <a:p>
            <a:pPr marL="342900" lvl="0" indent="-2794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800"/>
              <a:buChar char="●"/>
            </a:pPr>
            <a:r>
              <a:rPr lang="en-US" dirty="0" err="1">
                <a:latin typeface="+mn-lt"/>
              </a:rPr>
              <a:t>Bugetare</a:t>
            </a:r>
            <a:r>
              <a:rPr lang="en-US" dirty="0">
                <a:latin typeface="+mn-lt"/>
              </a:rPr>
              <a:t> cash</a:t>
            </a:r>
            <a:endParaRPr dirty="0">
              <a:latin typeface="+mn-lt"/>
            </a:endParaRPr>
          </a:p>
          <a:p>
            <a:pPr marL="342900" lvl="0" indent="-2794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800"/>
              <a:buChar char="●"/>
            </a:pPr>
            <a:r>
              <a:rPr lang="en-US" dirty="0" err="1">
                <a:latin typeface="+mn-lt"/>
              </a:rPr>
              <a:t>Rapoarte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specifice</a:t>
            </a:r>
            <a:endParaRPr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+mn-lt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 dirty="0">
                <a:latin typeface="Gill Sans MT" panose="020B0502020104020203" pitchFamily="34" charset="77"/>
              </a:rPr>
              <a:t>DE CE SĂ OPTEZI PENTRU SERVICIILE R.A.I.S.A ?</a:t>
            </a:r>
            <a:endParaRPr dirty="0">
              <a:latin typeface="Gill Sans MT" panose="020B0502020104020203" pitchFamily="34" charset="77"/>
            </a:endParaRPr>
          </a:p>
        </p:txBody>
      </p:sp>
      <p:sp>
        <p:nvSpPr>
          <p:cNvPr id="162" name="Google Shape;162;p11"/>
          <p:cNvSpPr txBox="1">
            <a:spLocks noGrp="1"/>
          </p:cNvSpPr>
          <p:nvPr>
            <p:ph type="body" idx="1"/>
          </p:nvPr>
        </p:nvSpPr>
        <p:spPr>
          <a:xfrm>
            <a:off x="1451575" y="2015724"/>
            <a:ext cx="9603300" cy="386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02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Char char="•"/>
            </a:pP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Iți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asigură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un management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aliniat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practicile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moderne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(“best practice”)</a:t>
            </a: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Char char="•"/>
            </a:pP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Iți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asigură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un control direct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și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imediat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asupra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evoluției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business-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ului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prin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asigurarea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unui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“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Tablou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bord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” - dash board) al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companiei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Astfel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compania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devine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asemănătoare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unui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vehicul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pe care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îl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conduci</a:t>
            </a:r>
            <a:endParaRPr sz="16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Char char="•"/>
            </a:pP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Îți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oferă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un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sistem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alertă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imediată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când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apar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disfuncționalități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în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business 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scade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capitalul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lucru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benzina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scade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rata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profitului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/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scade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presiunea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uleiului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scade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lichiditatea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scade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presiunea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roți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, etc.)</a:t>
            </a: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Char char="•"/>
            </a:pP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Asigura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interacțiune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“on line”,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în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timp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real, cu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băncile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și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alți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latin typeface="Arial"/>
                <a:ea typeface="Arial"/>
                <a:cs typeface="Arial"/>
                <a:sym typeface="Arial"/>
              </a:rPr>
              <a:t>parteneri</a:t>
            </a:r>
            <a:r>
              <a:rPr lang="en-US" sz="16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reducând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timpii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reacție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și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asigurând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funcționalitate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mult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mai</a:t>
            </a:r>
            <a:r>
              <a:rPr lang="en-US" sz="16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latin typeface="Arial"/>
                <a:ea typeface="Arial"/>
                <a:cs typeface="Arial"/>
                <a:sym typeface="Arial"/>
              </a:rPr>
              <a:t>bună</a:t>
            </a:r>
            <a:endParaRPr sz="1000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Char char="•"/>
            </a:pP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Accesarea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mult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mai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facilă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finanțărilor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succesul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obținerii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unei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finanțări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constă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în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prezentarea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unei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situații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financiare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solide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 din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punct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vedere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al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indicatorilor</a:t>
            </a:r>
            <a:endParaRPr sz="1600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Char char="•"/>
            </a:pP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Asigură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suport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pentru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nevoia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din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ce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în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ce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mai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des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manifestată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de “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exituri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”,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fuziuni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b="1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asocieri</a:t>
            </a:r>
            <a:r>
              <a:rPr lang="en-US" sz="16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- de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asemenea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prezentarea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unei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situații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financiare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cu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indicatori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solizi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duce la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maximizarea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“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prețului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vânzare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n-US" sz="1600" dirty="0" err="1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asociere</a:t>
            </a:r>
            <a:r>
              <a:rPr lang="en-US" sz="16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600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11229</TotalTime>
  <Words>845</Words>
  <Application>Microsoft Office PowerPoint</Application>
  <PresentationFormat>Widescreen</PresentationFormat>
  <Paragraphs>113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Gill Sans</vt:lpstr>
      <vt:lpstr>Tahoma</vt:lpstr>
      <vt:lpstr>Gill Sans MT</vt:lpstr>
      <vt:lpstr>Gallery</vt:lpstr>
      <vt:lpstr>R.A.I.S.A  BY  THEPESIA CONSULTING</vt:lpstr>
      <vt:lpstr>PREAMBUL</vt:lpstr>
      <vt:lpstr>CE PRESUPUNE CONSULTANȚA DIGITALĂ ?</vt:lpstr>
      <vt:lpstr>CE ESTE R.A.I.S.A  ?</vt:lpstr>
      <vt:lpstr>CUM FUNCTIONEAZĂ R.A.I.S.A ?</vt:lpstr>
      <vt:lpstr>STRUCTURA R.A.I.S.A </vt:lpstr>
      <vt:lpstr>R.A.I.S.A – MODULE DE LUCRU</vt:lpstr>
      <vt:lpstr>DE CE SĂ OPTEZI PENTRU SERVICIILE R.A.I.S.A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R.A.I.S.A  BY  THEPESIA CONSULTING</dc:title>
  <dc:creator>Microsoft Office User</dc:creator>
  <cp:lastModifiedBy>Eugen</cp:lastModifiedBy>
  <cp:revision>145</cp:revision>
  <dcterms:created xsi:type="dcterms:W3CDTF">2020-05-14T13:13:11Z</dcterms:created>
  <dcterms:modified xsi:type="dcterms:W3CDTF">2021-10-14T11:04:57Z</dcterms:modified>
</cp:coreProperties>
</file>