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327" r:id="rId3"/>
    <p:sldId id="257" r:id="rId4"/>
    <p:sldId id="329" r:id="rId5"/>
    <p:sldId id="328" r:id="rId6"/>
    <p:sldId id="264" r:id="rId7"/>
    <p:sldId id="311" r:id="rId8"/>
    <p:sldId id="330" r:id="rId9"/>
    <p:sldId id="313" r:id="rId10"/>
    <p:sldId id="315" r:id="rId11"/>
    <p:sldId id="323" r:id="rId12"/>
    <p:sldId id="288" r:id="rId13"/>
  </p:sldIdLst>
  <p:sldSz cx="9144000" cy="5143500" type="screen16x9"/>
  <p:notesSz cx="6858000" cy="9144000"/>
  <p:embeddedFontLst>
    <p:embeddedFont>
      <p:font typeface="Livvic" pitchFamily="2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Playfair Display" panose="00000500000000000000" pitchFamily="2" charset="0"/>
      <p:regular r:id="rId23"/>
      <p:bold r:id="rId24"/>
      <p:italic r:id="rId25"/>
      <p:boldItalic r:id="rId26"/>
    </p:embeddedFont>
    <p:embeddedFont>
      <p:font typeface="Roboto Condensed Light" panose="02000000000000000000" pitchFamily="2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75EA5F-0AB6-4283-B292-F28D5846BDAD}">
  <a:tblStyle styleId="{F875EA5F-0AB6-4283-B292-F28D5846BD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86" autoAdjust="0"/>
    <p:restoredTop sz="92236" autoAdjust="0"/>
  </p:normalViewPr>
  <p:slideViewPr>
    <p:cSldViewPr>
      <p:cViewPr>
        <p:scale>
          <a:sx n="100" d="100"/>
          <a:sy n="100" d="100"/>
        </p:scale>
        <p:origin x="-384" y="-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5049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3032534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3032534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3032534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3032534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8d6673586f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8d6673586f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47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be2a4d16e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be2a4d16e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825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be2a4d16e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be2a4d16e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28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3032534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3032534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3032534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3032534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3032534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3032534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75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30325341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30325341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00300" y="0"/>
            <a:ext cx="5244000" cy="5143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72000" y="1332150"/>
            <a:ext cx="390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72000" y="2914050"/>
            <a:ext cx="39045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67500" y="571500"/>
            <a:ext cx="7809000" cy="4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67500" y="1203425"/>
            <a:ext cx="8092800" cy="35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ivvic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CUSTO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667500" y="1819723"/>
            <a:ext cx="23145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2"/>
          </p:nvPr>
        </p:nvSpPr>
        <p:spPr>
          <a:xfrm>
            <a:off x="667675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3"/>
          </p:nvPr>
        </p:nvSpPr>
        <p:spPr>
          <a:xfrm>
            <a:off x="3414747" y="1819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4"/>
          </p:nvPr>
        </p:nvSpPr>
        <p:spPr>
          <a:xfrm>
            <a:off x="3414744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5"/>
          </p:nvPr>
        </p:nvSpPr>
        <p:spPr>
          <a:xfrm>
            <a:off x="6161824" y="1819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A6BFA5"/>
              </a:buClr>
              <a:buSzPts val="2100"/>
              <a:buFont typeface="Montserrat"/>
              <a:buNone/>
              <a:defRPr sz="2100">
                <a:solidFill>
                  <a:srgbClr val="A6BFA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6"/>
          </p:nvPr>
        </p:nvSpPr>
        <p:spPr>
          <a:xfrm>
            <a:off x="6161822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 rot="10800000">
            <a:off x="100" y="4578000"/>
            <a:ext cx="9144000" cy="565500"/>
          </a:xfrm>
          <a:prstGeom prst="rect">
            <a:avLst/>
          </a:prstGeom>
          <a:solidFill>
            <a:srgbClr val="A6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bg>
      <p:bgPr>
        <a:solidFill>
          <a:schemeClr val="dk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667500" y="1357500"/>
            <a:ext cx="39045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ubTitle" idx="1"/>
          </p:nvPr>
        </p:nvSpPr>
        <p:spPr>
          <a:xfrm>
            <a:off x="667500" y="2576700"/>
            <a:ext cx="39045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/>
          <p:nvPr/>
        </p:nvSpPr>
        <p:spPr>
          <a:xfrm>
            <a:off x="5106600" y="3721805"/>
            <a:ext cx="33699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000" b="1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5">
  <p:cSld name="CUSTOM_14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667500" y="571500"/>
            <a:ext cx="4818900" cy="80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Playfair Display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667500" y="1562550"/>
            <a:ext cx="7809000" cy="3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s">
  <p:cSld name="CUSTOM_20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subTitle" idx="1"/>
          </p:nvPr>
        </p:nvSpPr>
        <p:spPr>
          <a:xfrm>
            <a:off x="5872236" y="1114800"/>
            <a:ext cx="2738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2"/>
          </p:nvPr>
        </p:nvSpPr>
        <p:spPr>
          <a:xfrm>
            <a:off x="5872236" y="3685800"/>
            <a:ext cx="2738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ubTitle" idx="3"/>
          </p:nvPr>
        </p:nvSpPr>
        <p:spPr>
          <a:xfrm>
            <a:off x="5872236" y="2400300"/>
            <a:ext cx="2738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Montserrat"/>
              <a:buNone/>
              <a:defRPr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title" hasCustomPrompt="1"/>
          </p:nvPr>
        </p:nvSpPr>
        <p:spPr>
          <a:xfrm>
            <a:off x="3421825" y="555345"/>
            <a:ext cx="26028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29"/>
          <p:cNvSpPr txBox="1">
            <a:spLocks noGrp="1"/>
          </p:cNvSpPr>
          <p:nvPr>
            <p:ph type="title" idx="4" hasCustomPrompt="1"/>
          </p:nvPr>
        </p:nvSpPr>
        <p:spPr>
          <a:xfrm>
            <a:off x="3421825" y="1840845"/>
            <a:ext cx="26028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9"/>
          <p:cNvSpPr txBox="1">
            <a:spLocks noGrp="1"/>
          </p:cNvSpPr>
          <p:nvPr>
            <p:ph type="title" idx="5" hasCustomPrompt="1"/>
          </p:nvPr>
        </p:nvSpPr>
        <p:spPr>
          <a:xfrm>
            <a:off x="3421825" y="3126345"/>
            <a:ext cx="26028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29"/>
          <p:cNvSpPr/>
          <p:nvPr/>
        </p:nvSpPr>
        <p:spPr>
          <a:xfrm>
            <a:off x="-9100" y="0"/>
            <a:ext cx="3242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67500" y="445025"/>
            <a:ext cx="7809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67500" y="1152475"/>
            <a:ext cx="7809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1" r:id="rId4"/>
    <p:sldLayoutId id="2147483670" r:id="rId5"/>
    <p:sldLayoutId id="2147483671" r:id="rId6"/>
    <p:sldLayoutId id="214748367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rsf.ro/category/testimonial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>
            <a:spLocks noGrp="1"/>
          </p:cNvSpPr>
          <p:nvPr>
            <p:ph type="ctrTitle"/>
          </p:nvPr>
        </p:nvSpPr>
        <p:spPr>
          <a:xfrm>
            <a:off x="990600" y="2343150"/>
            <a:ext cx="6858000" cy="9822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>
                <a:solidFill>
                  <a:srgbClr val="077DCD"/>
                </a:solidFill>
              </a:rPr>
              <a:t>Gânduri după un an și jumătate de când le-am recomandat românilor să treacă de la ROBOR la IRCC</a:t>
            </a:r>
            <a:endParaRPr sz="2800" dirty="0">
              <a:solidFill>
                <a:srgbClr val="077DCD"/>
              </a:solidFill>
            </a:endParaRPr>
          </a:p>
        </p:txBody>
      </p:sp>
      <p:sp>
        <p:nvSpPr>
          <p:cNvPr id="174" name="Google Shape;174;p34"/>
          <p:cNvSpPr txBox="1">
            <a:spLocks noGrp="1"/>
          </p:cNvSpPr>
          <p:nvPr>
            <p:ph type="subTitle" idx="1"/>
          </p:nvPr>
        </p:nvSpPr>
        <p:spPr>
          <a:xfrm>
            <a:off x="382587" y="397303"/>
            <a:ext cx="8226425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rgbClr val="077DCD"/>
                </a:solidFill>
              </a:rPr>
              <a:t>FORUMUL BANCAR FINANCIAL INTELLIGENCE 17.10.2023</a:t>
            </a:r>
            <a:endParaRPr sz="2400" b="1" dirty="0">
              <a:solidFill>
                <a:srgbClr val="077DCD"/>
              </a:solidFill>
            </a:endParaRPr>
          </a:p>
        </p:txBody>
      </p:sp>
      <p:sp>
        <p:nvSpPr>
          <p:cNvPr id="3" name="AutoShape 4" descr="https://www.aursf.ro/wp-content/uploads/2021/03/banner-sit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ursf.ro/wp-content/uploads/2021/03/banner-si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www.aursf.ro/wp-content/uploads/2021/03/banner-sit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14750"/>
            <a:ext cx="68580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subTitle" idx="2"/>
          </p:nvPr>
        </p:nvSpPr>
        <p:spPr>
          <a:xfrm>
            <a:off x="304800" y="742950"/>
            <a:ext cx="8400125" cy="31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/>
              <a:t>▶</a:t>
            </a:r>
            <a:r>
              <a:rPr lang="ro-RO" dirty="0"/>
              <a:t> 	</a:t>
            </a:r>
            <a:r>
              <a:rPr lang="ro-RO" sz="1600" dirty="0"/>
              <a:t>În mod ideal, sfatul pe care AURSF l-a dat de a trece de la ROBOR la IRCC trebuia urmat la momentul la care a fost dat. Pentru că atunci au fost cele mai mari diferențe între ROBOR și IRCC. Dar nu au greșit nici cei care ne-au urmat sfatul nici ulterior, doar că avantajele au fost mai reduse.</a:t>
            </a:r>
          </a:p>
          <a:p>
            <a:pPr algn="l"/>
            <a:endParaRPr lang="ro-RO" sz="1600" dirty="0"/>
          </a:p>
          <a:p>
            <a:pPr algn="l"/>
            <a:r>
              <a:rPr lang="ro-RO" sz="1600" dirty="0"/>
              <a:t>▶	Este foarte adevărat că unele bănci au refuzat inițial sau au întârziat consumatorii în procesul de trecere de la ROBOR la IRCC. AURSF a discutat cu conducerile mai multor bănci mari și a reușit să le convingă să accepte și să onoreze cererile consumatorilor cu celeritate.</a:t>
            </a:r>
          </a:p>
          <a:p>
            <a:pPr algn="l"/>
            <a:endParaRPr lang="ro-RO" sz="1600" dirty="0"/>
          </a:p>
          <a:p>
            <a:pPr algn="l"/>
            <a:r>
              <a:rPr lang="ro-RO" sz="1600" dirty="0"/>
              <a:t>▶	</a:t>
            </a:r>
            <a:r>
              <a:rPr lang="ro-RO" sz="1600" b="1" dirty="0">
                <a:solidFill>
                  <a:srgbClr val="0070C0"/>
                </a:solidFill>
              </a:rPr>
              <a:t>Ce ar trebui făcut acum?</a:t>
            </a:r>
          </a:p>
          <a:p>
            <a:pPr algn="l"/>
            <a:r>
              <a:rPr lang="ro-RO" sz="1600" dirty="0">
                <a:solidFill>
                  <a:srgbClr val="0070C0"/>
                </a:solidFill>
              </a:rPr>
              <a:t>	O soluție la care ar trebui să se gândească cei care au credite cu dobânzi variabile ar fi refinanțarea creditelor cu unele cu dobânzi fixe pe 3-5 ani, existând pe piață mai multe oferte cu dobânzi </a:t>
            </a:r>
            <a:r>
              <a:rPr lang="ro-RO" sz="1600" dirty="0" err="1">
                <a:solidFill>
                  <a:srgbClr val="0070C0"/>
                </a:solidFill>
              </a:rPr>
              <a:t>introductorii</a:t>
            </a:r>
            <a:r>
              <a:rPr lang="ro-RO" sz="1600" dirty="0">
                <a:solidFill>
                  <a:srgbClr val="0070C0"/>
                </a:solidFill>
              </a:rPr>
              <a:t> situate sub 6%, adică sub nivelul actual al IRCC.</a:t>
            </a:r>
          </a:p>
          <a:p>
            <a:pPr algn="l"/>
            <a:endParaRPr lang="ro-RO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/>
              <a:t>Ce este de făcut pe mai departe?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-87" y="4552950"/>
            <a:ext cx="91440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E3E523-FDA6-86A7-93E9-6220E726C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9" y="4564380"/>
            <a:ext cx="6858000" cy="5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30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subTitle" idx="2"/>
          </p:nvPr>
        </p:nvSpPr>
        <p:spPr>
          <a:xfrm>
            <a:off x="362874" y="1114350"/>
            <a:ext cx="8400125" cy="3133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dirty="0"/>
              <a:t>▶</a:t>
            </a:r>
            <a:r>
              <a:rPr lang="ro-RO" dirty="0"/>
              <a:t> 	</a:t>
            </a:r>
            <a:r>
              <a:rPr lang="en-US" dirty="0"/>
              <a:t>AURSF a</a:t>
            </a:r>
            <a:r>
              <a:rPr lang="ro-RO" dirty="0"/>
              <a:t>trage atenția consumatorilor care au venituri în lei și credite în valută (EUR) cu dobânzi variabile, în condițiile creșterii semnificative și a EURIBOR (de la valori negative în primele șase luni ale anului 2022, EURIBOR  a ajuns la aproape 4%) să ia foarte serios în considerare riscul valutar și să se gândească la o posibilă trecere la un credit în lei cu dobânzi fixe</a:t>
            </a:r>
            <a:r>
              <a:rPr lang="en-US" dirty="0"/>
              <a:t>.</a:t>
            </a:r>
            <a:endParaRPr lang="ro-RO" dirty="0"/>
          </a:p>
          <a:p>
            <a:pPr algn="l"/>
            <a:endParaRPr lang="ro-RO" dirty="0"/>
          </a:p>
          <a:p>
            <a:pPr algn="l"/>
            <a:r>
              <a:rPr lang="en-US" dirty="0"/>
              <a:t>▶</a:t>
            </a:r>
            <a:r>
              <a:rPr lang="ro-RO" dirty="0"/>
              <a:t>	De asemenea, AURSF îi încurajează pe toți cei care au probleme la plata ratelor la credite să ni se adreseze cu încredere, pentru a le putea găsi soluții și pentru a-i reprezenta în relația cu băncile, în vederea identificării celei mai bune soluții. Aveți încredere în asociațiile de consumatori specializate, pot face minuni! </a:t>
            </a:r>
          </a:p>
          <a:p>
            <a:pPr algn="l"/>
            <a:endParaRPr lang="ro-RO" dirty="0"/>
          </a:p>
          <a:p>
            <a:pPr algn="l"/>
            <a:r>
              <a:rPr lang="ro-RO" dirty="0"/>
              <a:t>▶	Intrați pe site-ul AURSF și citiți doar câteva dintre mărturiile celor ajutați </a:t>
            </a:r>
            <a:r>
              <a:rPr lang="ro-RO"/>
              <a:t>de AURSF. </a:t>
            </a:r>
            <a:r>
              <a:rPr lang="ro-RO" dirty="0"/>
              <a:t>O să înțelegeți mult mai bine menirea unei asociații de consumatori!</a:t>
            </a:r>
            <a:r>
              <a:rPr lang="en-US" dirty="0">
                <a:hlinkClick r:id="rId3"/>
              </a:rPr>
              <a:t>AURSF</a:t>
            </a:r>
            <a:endParaRPr lang="ro-RO" dirty="0"/>
          </a:p>
          <a:p>
            <a:pPr algn="l"/>
            <a:endParaRPr lang="ro-RO" dirty="0"/>
          </a:p>
          <a:p>
            <a:pPr algn="l"/>
            <a:endParaRPr lang="ro-RO" dirty="0"/>
          </a:p>
          <a:p>
            <a:pPr algn="l"/>
            <a:endParaRPr lang="ro-RO" dirty="0"/>
          </a:p>
          <a:p>
            <a:pPr algn="l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752600" y="-19050"/>
            <a:ext cx="109728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/>
              <a:t>Riscul valutar trebuie luat și el în considerare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0" y="4552950"/>
            <a:ext cx="91440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6EDE43-4233-5E5B-D80C-49B5F3767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9" y="4564380"/>
            <a:ext cx="6858000" cy="5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77DCD"/>
        </a:solid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6"/>
          <p:cNvSpPr txBox="1">
            <a:spLocks noGrp="1"/>
          </p:cNvSpPr>
          <p:nvPr>
            <p:ph type="title"/>
          </p:nvPr>
        </p:nvSpPr>
        <p:spPr>
          <a:xfrm>
            <a:off x="667500" y="1357500"/>
            <a:ext cx="51237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800" dirty="0" err="1"/>
              <a:t>Multumesc</a:t>
            </a:r>
            <a:r>
              <a:rPr lang="ro-RO" sz="2800" dirty="0"/>
              <a:t> pentru atenție</a:t>
            </a:r>
            <a:r>
              <a:rPr lang="en" sz="2800" dirty="0"/>
              <a:t>!</a:t>
            </a:r>
            <a:endParaRPr sz="2800" dirty="0"/>
          </a:p>
        </p:txBody>
      </p:sp>
      <p:sp>
        <p:nvSpPr>
          <p:cNvPr id="608" name="Google Shape;608;p6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>
                <a:solidFill>
                  <a:srgbClr val="FFFFFF"/>
                </a:solidFill>
              </a:rPr>
              <a:t>Aveti</a:t>
            </a:r>
            <a:r>
              <a:rPr lang="ro-RO" dirty="0">
                <a:solidFill>
                  <a:srgbClr val="FFFFFF"/>
                </a:solidFill>
              </a:rPr>
              <a:t> </a:t>
            </a:r>
            <a:r>
              <a:rPr lang="ro-RO" dirty="0" err="1">
                <a:solidFill>
                  <a:srgbClr val="FFFFFF"/>
                </a:solidFill>
              </a:rPr>
              <a:t>intrebari</a:t>
            </a:r>
            <a:r>
              <a:rPr lang="ro-RO" dirty="0">
                <a:solidFill>
                  <a:srgbClr val="FFFFFF"/>
                </a:solidFill>
              </a:rPr>
              <a:t> sau probleme cu produsele și serviciile financiare</a:t>
            </a:r>
            <a:r>
              <a:rPr lang="en" dirty="0">
                <a:solidFill>
                  <a:srgbClr val="FFFFFF"/>
                </a:solidFill>
              </a:rPr>
              <a:t>?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 err="1">
                <a:solidFill>
                  <a:schemeClr val="lt1"/>
                </a:solidFill>
              </a:rPr>
              <a:t>sesizari</a:t>
            </a:r>
            <a:r>
              <a:rPr lang="en" dirty="0">
                <a:solidFill>
                  <a:schemeClr val="lt1"/>
                </a:solidFill>
              </a:rPr>
              <a:t>@</a:t>
            </a:r>
            <a:r>
              <a:rPr lang="ro-RO" dirty="0" err="1">
                <a:solidFill>
                  <a:schemeClr val="lt1"/>
                </a:solidFill>
              </a:rPr>
              <a:t>aursf</a:t>
            </a:r>
            <a:r>
              <a:rPr lang="en" dirty="0">
                <a:solidFill>
                  <a:schemeClr val="lt1"/>
                </a:solidFill>
              </a:rPr>
              <a:t>.</a:t>
            </a:r>
            <a:r>
              <a:rPr lang="ro-RO" dirty="0" err="1">
                <a:solidFill>
                  <a:schemeClr val="lt1"/>
                </a:solidFill>
              </a:rPr>
              <a:t>ro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>
                <a:solidFill>
                  <a:schemeClr val="lt1"/>
                </a:solidFill>
              </a:rPr>
              <a:t>www.aursf.ro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subTitle" idx="1"/>
          </p:nvPr>
        </p:nvSpPr>
        <p:spPr>
          <a:xfrm>
            <a:off x="307975" y="312738"/>
            <a:ext cx="8226425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rgbClr val="077DCD"/>
                </a:solidFill>
              </a:rPr>
              <a:t>Comunicat de presă AURSF, 14.04.2022</a:t>
            </a:r>
            <a:endParaRPr sz="2400" b="1" dirty="0">
              <a:solidFill>
                <a:srgbClr val="077DCD"/>
              </a:solidFill>
            </a:endParaRPr>
          </a:p>
        </p:txBody>
      </p:sp>
      <p:sp>
        <p:nvSpPr>
          <p:cNvPr id="3" name="AutoShape 4" descr="https://www.aursf.ro/wp-content/uploads/2021/03/banner-sit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ursf.ro/wp-content/uploads/2021/03/banner-si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www.aursf.ro/wp-content/uploads/2021/03/banner-sit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87" y="4252841"/>
            <a:ext cx="6858000" cy="857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74565-43D3-1812-EFFD-B5615CD39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809313"/>
            <a:ext cx="4854151" cy="34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DCD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095750"/>
            <a:ext cx="6858000" cy="85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9A1DF7-F478-E548-D7A5-6DDDB3719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514350"/>
            <a:ext cx="6858000" cy="3249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subTitle" idx="1"/>
          </p:nvPr>
        </p:nvSpPr>
        <p:spPr>
          <a:xfrm>
            <a:off x="274108" y="386683"/>
            <a:ext cx="8226425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400" b="1" dirty="0">
                <a:solidFill>
                  <a:srgbClr val="077DCD"/>
                </a:solidFill>
              </a:rPr>
              <a:t>Au apărut rapid contestatarii...</a:t>
            </a:r>
            <a:endParaRPr sz="2400" b="1" dirty="0">
              <a:solidFill>
                <a:srgbClr val="077DCD"/>
              </a:solidFill>
            </a:endParaRPr>
          </a:p>
        </p:txBody>
      </p:sp>
      <p:sp>
        <p:nvSpPr>
          <p:cNvPr id="3" name="AutoShape 4" descr="https://www.aursf.ro/wp-content/uploads/2021/03/banner-sit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www.aursf.ro/wp-content/uploads/2021/03/banner-sit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www.aursf.ro/wp-content/uploads/2021/03/banner-sit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095750"/>
            <a:ext cx="6858000" cy="857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E6ACF-DF77-64D8-ADDD-B160A8187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1276350"/>
            <a:ext cx="8534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6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DCD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286250"/>
            <a:ext cx="6858000" cy="857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75E013-6F2E-D075-9696-78284D7EF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166" y="1733550"/>
            <a:ext cx="7241668" cy="1307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F645EE-952E-E8E3-ED97-E3E53B393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836481"/>
            <a:ext cx="8763000" cy="282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9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572982"/>
            <a:ext cx="91440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/>
              <a:t>A fost identificat exact momentul când IRCC va depăși ROBOR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-87" y="4556760"/>
            <a:ext cx="91440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43817-9E4E-26BF-01EB-4452B5BA5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68"/>
            <a:ext cx="9144000" cy="4192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E87C47-D8CF-DF5D-B7A6-28D2BC4F3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56760"/>
            <a:ext cx="6858000" cy="586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2000" dirty="0"/>
              <a:t>        IRCC zilnic	 se încăpățânează să rămână sub ROBOR 3M zilnic 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-87" y="4652010"/>
            <a:ext cx="9144000" cy="5143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E06C3-1679-64A2-0F9D-09FC33C4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15" y="839155"/>
            <a:ext cx="3703943" cy="36442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ED47E-E671-04B7-CB19-2CFA2E0EF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39155"/>
            <a:ext cx="3392186" cy="36442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F32378-13E7-2D29-0971-7905DDBDD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52950"/>
            <a:ext cx="68580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85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dirty="0"/>
              <a:t>            </a:t>
            </a:r>
            <a:r>
              <a:rPr lang="ro-RO" sz="2000" dirty="0"/>
              <a:t>IRCC zilnic nu vrea sub nicio formă să treacă de ROBOR 3M zilnic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-87" y="4643967"/>
            <a:ext cx="9144000" cy="5143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99515-A42D-538E-0251-F131CE0CE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13" y="821052"/>
            <a:ext cx="3570488" cy="3743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6E340C-6CF3-BC8D-B813-16430AF66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24386"/>
            <a:ext cx="3510376" cy="3652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B6A3FD-DE71-8A04-8DA9-ED176F881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9" y="4564380"/>
            <a:ext cx="6858000" cy="5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22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000" dirty="0"/>
              <a:t>Cum o fi fost mai bine? Cu ROBOR sau cu IRCC?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-87" y="4552950"/>
            <a:ext cx="9144000" cy="590550"/>
          </a:xfrm>
          <a:prstGeom prst="rect">
            <a:avLst/>
          </a:prstGeom>
          <a:solidFill>
            <a:srgbClr val="077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3B195-9EE1-EED5-0E98-E60FE32F4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" y="590550"/>
            <a:ext cx="9143999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FB9387-0679-8533-E02E-5D149D39A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9" y="4564380"/>
            <a:ext cx="6858000" cy="5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73602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een Slides by Slidesgo">
  <a:themeElements>
    <a:clrScheme name="Simple Light">
      <a:dk1>
        <a:srgbClr val="000000"/>
      </a:dk1>
      <a:lt1>
        <a:srgbClr val="FFFFFF"/>
      </a:lt1>
      <a:dk2>
        <a:srgbClr val="A6BFA5"/>
      </a:dk2>
      <a:lt2>
        <a:srgbClr val="C9D8C8"/>
      </a:lt2>
      <a:accent1>
        <a:srgbClr val="161922"/>
      </a:accent1>
      <a:accent2>
        <a:srgbClr val="FFFFFF"/>
      </a:accent2>
      <a:accent3>
        <a:srgbClr val="A6BFA5"/>
      </a:accent3>
      <a:accent4>
        <a:srgbClr val="C9D8C8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463</Words>
  <Application>Microsoft Office PowerPoint</Application>
  <PresentationFormat>On-screen Show (16:9)</PresentationFormat>
  <Paragraphs>29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Playfair Display</vt:lpstr>
      <vt:lpstr>Arial</vt:lpstr>
      <vt:lpstr>Livvic</vt:lpstr>
      <vt:lpstr>Roboto Condensed Light</vt:lpstr>
      <vt:lpstr>Montserrat</vt:lpstr>
      <vt:lpstr>Minimalist Green Slides by Slidesgo</vt:lpstr>
      <vt:lpstr>Gânduri după un an și jumătate de când le-am recomandat românilor să treacă de la ROBOR la IRCC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Multumesc pentru atenție!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de activitate</dc:title>
  <dc:creator>Cristian Dan</dc:creator>
  <cp:lastModifiedBy>Alin Iacob</cp:lastModifiedBy>
  <cp:revision>19</cp:revision>
  <dcterms:modified xsi:type="dcterms:W3CDTF">2023-10-16T17:49:25Z</dcterms:modified>
</cp:coreProperties>
</file>